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comments/modernComment_106_B27F1DB6.xml" ContentType="application/vnd.ms-powerpoint.comments+xml"/>
  <Override PartName="/ppt/comments/modernComment_116_4C33BAE4.xml" ContentType="application/vnd.ms-powerpoint.comments+xml"/>
  <Override PartName="/ppt/comments/modernComment_10C_71C6F949.xml" ContentType="application/vnd.ms-powerpoint.comments+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60" r:id="rId3"/>
    <p:sldId id="271" r:id="rId4"/>
    <p:sldId id="282" r:id="rId5"/>
    <p:sldId id="283" r:id="rId6"/>
    <p:sldId id="276" r:id="rId7"/>
    <p:sldId id="277" r:id="rId8"/>
    <p:sldId id="281" r:id="rId9"/>
    <p:sldId id="289" r:id="rId10"/>
    <p:sldId id="261" r:id="rId11"/>
    <p:sldId id="288" r:id="rId12"/>
    <p:sldId id="262" r:id="rId13"/>
    <p:sldId id="297" r:id="rId14"/>
    <p:sldId id="264" r:id="rId15"/>
    <p:sldId id="291" r:id="rId16"/>
    <p:sldId id="265" r:id="rId17"/>
    <p:sldId id="266" r:id="rId18"/>
    <p:sldId id="278" r:id="rId19"/>
    <p:sldId id="293" r:id="rId20"/>
    <p:sldId id="267" r:id="rId21"/>
    <p:sldId id="280" r:id="rId22"/>
    <p:sldId id="268" r:id="rId23"/>
    <p:sldId id="296" r:id="rId24"/>
    <p:sldId id="270" r:id="rId25"/>
    <p:sldId id="284" r:id="rId26"/>
    <p:sldId id="272" r:id="rId27"/>
    <p:sldId id="273" r:id="rId28"/>
    <p:sldId id="274" r:id="rId29"/>
    <p:sldId id="275" r:id="rId30"/>
  </p:sldIdLst>
  <p:sldSz cx="9144000" cy="6858000" type="screen4x3"/>
  <p:notesSz cx="7315200" cy="9601200"/>
  <p:embeddedFontLst>
    <p:embeddedFont>
      <p:font typeface="Arial Narrow" panose="020B060602020203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Calisto MT" panose="02040603050505030304" pitchFamily="18" charset="0"/>
      <p:regular r:id="rId40"/>
      <p:bold r:id="rId41"/>
      <p:italic r:id="rId42"/>
      <p:boldItalic r:id="rId43"/>
    </p:embeddedFont>
    <p:embeddedFont>
      <p:font typeface="Cambria" panose="02040503050406030204" pitchFamily="18" charset="0"/>
      <p:regular r:id="rId44"/>
      <p:bold r:id="rId45"/>
      <p:italic r:id="rId46"/>
      <p:boldItalic r:id="rId47"/>
    </p:embeddedFont>
    <p:embeddedFont>
      <p:font typeface="Cambria Math" panose="02040503050406030204" pitchFamily="18" charset="0"/>
      <p:regular r:id="rId48"/>
    </p:embeddedFont>
    <p:embeddedFont>
      <p:font typeface="Georgia" panose="02040502050405020303" pitchFamily="18" charset="0"/>
      <p:regular r:id="rId49"/>
      <p:bold r:id="rId50"/>
      <p:italic r:id="rId51"/>
      <p:boldItalic r:id="rId52"/>
    </p:embeddedFont>
    <p:embeddedFont>
      <p:font typeface="Lustria" panose="020B0604020202020204" charset="0"/>
      <p:regular r:id="rId53"/>
    </p:embeddedFont>
    <p:embeddedFont>
      <p:font typeface="Montserrat" panose="000005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jhmf56L8AEIxpLVzuf1wY2MbzDc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8A7D52-7195-2D28-7962-471C042BB12F}" name="John, Lawrence, IAD" initials="LJ" userId="S::Lawrence.John@iad.nm.gov::b0e16821-33b2-43c1-803c-253ccdd26227" providerId="AD"/>
  <p188:author id="{3596218C-A02C-AFB1-194A-B6DF1FBE89FD}" name="Monette, Josett, IAD" initials="JM" userId="S::josett.monette@iad.nm.gov::24a96c30-a6f8-49d4-816e-bdc3636869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032"/>
    <a:srgbClr val="199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75" d="100"/>
          <a:sy n="175" d="100"/>
        </p:scale>
        <p:origin x="138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Lawrence, IAD" userId="b0e16821-33b2-43c1-803c-253ccdd26227" providerId="ADAL" clId="{945926C1-F68B-4B24-A8CF-AC52046FA981}"/>
    <pc:docChg chg="modSld">
      <pc:chgData name="John, Lawrence, IAD" userId="b0e16821-33b2-43c1-803c-253ccdd26227" providerId="ADAL" clId="{945926C1-F68B-4B24-A8CF-AC52046FA981}" dt="2023-11-03T19:29:38.431" v="4"/>
      <pc:docMkLst>
        <pc:docMk/>
      </pc:docMkLst>
      <pc:sldChg chg="modSp mod modCm">
        <pc:chgData name="John, Lawrence, IAD" userId="b0e16821-33b2-43c1-803c-253ccdd26227" providerId="ADAL" clId="{945926C1-F68B-4B24-A8CF-AC52046FA981}" dt="2023-11-03T19:29:38.431" v="4"/>
        <pc:sldMkLst>
          <pc:docMk/>
          <pc:sldMk cId="2994675126" sldId="262"/>
        </pc:sldMkLst>
        <pc:spChg chg="mod">
          <ac:chgData name="John, Lawrence, IAD" userId="b0e16821-33b2-43c1-803c-253ccdd26227" providerId="ADAL" clId="{945926C1-F68B-4B24-A8CF-AC52046FA981}" dt="2023-11-03T19:29:25.291" v="3" actId="20577"/>
          <ac:spMkLst>
            <pc:docMk/>
            <pc:sldMk cId="2994675126" sldId="262"/>
            <ac:spMk id="3" creationId="{A74EECE4-9C44-4DE3-83A7-6B20E360D1EA}"/>
          </ac:spMkLst>
        </pc:spChg>
        <pc:extLst>
          <p:ext xmlns:p="http://schemas.openxmlformats.org/presentationml/2006/main" uri="{D6D511B9-2390-475A-947B-AFAB55BFBCF1}">
            <pc226:cmChg xmlns:pc226="http://schemas.microsoft.com/office/powerpoint/2022/06/main/command" chg="mod">
              <pc226:chgData name="John, Lawrence, IAD" userId="b0e16821-33b2-43c1-803c-253ccdd26227" providerId="ADAL" clId="{945926C1-F68B-4B24-A8CF-AC52046FA981}" dt="2023-11-03T19:29:38.431" v="4"/>
              <pc2:cmMkLst xmlns:pc2="http://schemas.microsoft.com/office/powerpoint/2019/9/main/command">
                <pc:docMk/>
                <pc:sldMk cId="2994675126" sldId="262"/>
                <pc2:cmMk id="{0538496E-18C6-472B-9FAC-95C2D2C4AC24}"/>
              </pc2:cmMkLst>
            </pc226:cmChg>
          </p:ext>
        </pc:extLst>
      </pc:sldChg>
    </pc:docChg>
  </pc:docChgLst>
</pc:chgInfo>
</file>

<file path=ppt/comments/modernComment_106_B27F1DB6.xml><?xml version="1.0" encoding="utf-8"?>
<p188:cmLst xmlns:a="http://schemas.openxmlformats.org/drawingml/2006/main" xmlns:r="http://schemas.openxmlformats.org/officeDocument/2006/relationships" xmlns:p188="http://schemas.microsoft.com/office/powerpoint/2018/8/main">
  <p188:cm id="{0538496E-18C6-472B-9FAC-95C2D2C4AC24}" authorId="{3596218C-A02C-AFB1-194A-B6DF1FBE89FD}" status="resolved" created="2023-11-01T20:10:34.508" complete="100000">
    <ac:txMkLst xmlns:ac="http://schemas.microsoft.com/office/drawing/2013/main/command">
      <pc:docMk xmlns:pc="http://schemas.microsoft.com/office/powerpoint/2013/main/command"/>
      <pc:sldMk xmlns:pc="http://schemas.microsoft.com/office/powerpoint/2013/main/command" cId="2994675126" sldId="262"/>
      <ac:spMk id="3" creationId="{A74EECE4-9C44-4DE3-83A7-6B20E360D1EA}"/>
      <ac:txMk cp="187" len="145">
        <ac:context len="761" hash="4056357494"/>
      </ac:txMk>
    </ac:txMkLst>
    <p188:pos x="6100354" y="1550520"/>
    <p188:replyLst>
      <p188:reply id="{3579EA95-9F9B-490F-930F-0A5377A7F9C9}" authorId="{F08A7D52-7195-2D28-7962-471C042BB12F}" created="2023-11-03T18:41:36.192">
        <p188:txBody>
          <a:bodyPr/>
          <a:lstStyle/>
          <a:p>
            <a:r>
              <a:rPr lang="en-US"/>
              <a:t>Yes, I will fill in </a:t>
            </a:r>
          </a:p>
        </p188:txBody>
      </p188:reply>
    </p188:replyLst>
    <p188:txBody>
      <a:bodyPr/>
      <a:lstStyle/>
      <a:p>
        <a:r>
          <a:rPr lang="en-US"/>
          <a:t>Can someone fill this in, please?</a:t>
        </a:r>
      </a:p>
    </p188:txBody>
  </p188:cm>
</p188:cmLst>
</file>

<file path=ppt/comments/modernComment_10C_71C6F949.xml><?xml version="1.0" encoding="utf-8"?>
<p188:cmLst xmlns:a="http://schemas.openxmlformats.org/drawingml/2006/main" xmlns:r="http://schemas.openxmlformats.org/officeDocument/2006/relationships" xmlns:p188="http://schemas.microsoft.com/office/powerpoint/2018/8/main">
  <p188:cm id="{A5CD6F25-1A68-4B0F-87F4-A8905190E8B1}" authorId="{3596218C-A02C-AFB1-194A-B6DF1FBE89FD}" created="2023-11-01T20:58:17.609">
    <ac:txMkLst xmlns:ac="http://schemas.microsoft.com/office/drawing/2013/main/command">
      <pc:docMk xmlns:pc="http://schemas.microsoft.com/office/powerpoint/2013/main/command"/>
      <pc:sldMk xmlns:pc="http://schemas.microsoft.com/office/powerpoint/2013/main/command" cId="1908865353" sldId="268"/>
      <ac:spMk id="9" creationId="{3EFA732F-22CF-92FA-FF43-6BE38A314B23}"/>
      <ac:txMk cp="58" len="142">
        <ac:context len="202" hash="4020146942"/>
      </ac:txMk>
    </ac:txMkLst>
    <p188:pos x="6612586" y="1406707"/>
    <p188:replyLst>
      <p188:reply id="{D2C326F0-DBE9-445D-B59E-0DF508AA3AE9}" authorId="{F08A7D52-7195-2D28-7962-471C042BB12F}" created="2023-11-03T18:46:04.117">
        <p188:txBody>
          <a:bodyPr/>
          <a:lstStyle/>
          <a:p>
            <a:r>
              <a:rPr lang="en-US"/>
              <a:t>Yeah, the dates are off its not consistent with your quarter - and I got this off the DFA website and also asked during the BFM training as to why the quarters were off. </a:t>
            </a:r>
          </a:p>
        </p188:txBody>
      </p188:reply>
    </p188:replyLst>
    <p188:txBody>
      <a:bodyPr/>
      <a:lstStyle/>
      <a:p>
        <a:r>
          <a:rPr lang="en-US"/>
          <a:t>These dates seem off.  Can you please confirm they are correct?  Thanks</a:t>
        </a:r>
      </a:p>
    </p188:txBody>
  </p188:cm>
</p188:cmLst>
</file>

<file path=ppt/comments/modernComment_116_4C33BAE4.xml><?xml version="1.0" encoding="utf-8"?>
<p188:cmLst xmlns:a="http://schemas.openxmlformats.org/drawingml/2006/main" xmlns:r="http://schemas.openxmlformats.org/officeDocument/2006/relationships" xmlns:p188="http://schemas.microsoft.com/office/powerpoint/2018/8/main">
  <p188:cm id="{25699CB1-FD0E-472B-96B8-1818BD50AC91}" authorId="{3596218C-A02C-AFB1-194A-B6DF1FBE89FD}" created="2023-11-01T20:45:45.494">
    <ac:txMkLst xmlns:ac="http://schemas.microsoft.com/office/drawing/2013/main/command">
      <pc:docMk xmlns:pc="http://schemas.microsoft.com/office/powerpoint/2013/main/command"/>
      <pc:sldMk xmlns:pc="http://schemas.microsoft.com/office/powerpoint/2013/main/command" cId="1278458596" sldId="278"/>
      <ac:spMk id="3" creationId="{EFD37DA6-779F-88F3-0C90-764BC079BAA8}"/>
      <ac:txMk cp="0" len="4">
        <ac:context len="394" hash="1044359098"/>
      </ac:txMk>
    </ac:txMkLst>
    <p188:pos x="1232263" y="250069"/>
    <p188:replyLst>
      <p188:reply id="{EC91A8A7-8B59-4BCF-8E77-696547EEADD2}" authorId="{F08A7D52-7195-2D28-7962-471C042BB12F}" created="2023-11-03T18:45:00.172">
        <p188:txBody>
          <a:bodyPr/>
          <a:lstStyle/>
          <a:p>
            <a:r>
              <a:rPr lang="en-US"/>
              <a:t>NOO </a:t>
            </a:r>
          </a:p>
        </p188:txBody>
      </p188:reply>
    </p188:replyLst>
    <p188:txBody>
      <a:bodyPr/>
      <a:lstStyle/>
      <a:p>
        <a:r>
          <a:rPr lang="en-US"/>
          <a:t>The NOO or the PO? Or both?</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20:49:52.8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1,'3'0,"10"0,9 0,3 0,4 0,0 0,-2 0,0 0,-1 0,-2 0,-3 0,2 0,0 0,-4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20:55:49.2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1,'1338'0,"-1257"4,147 27,-32-3,74-18,-166-9,112 15,568 70,-771-85,-3 0,-1-1,1 0,13-1,-20 0,0 0,0 1,0-1,-1 0,1 0,0 0,-1-1,1 1,-1-1,1 1,-1-1,1 0,-1 0,0 0,2-3,43-59,-28 39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20:55:56.0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 1,'0'0,"1"1,0-1,0 0,-1 1,1-1,0 1,0 0,-1-1,1 1,-1-1,1 1,0 0,-1-1,1 1,-1 0,0 0,1-1,-1 1,1 2,8 20,-7-16,10 21,38 113,-44-119,-1 0,-1 1,-1-1,1 37,-5 411,7-419,2 6,-8-53,1-1,-2 1,1 0,0-1,-1 1,0-1,1 1,-1-1,-1 1,1-1,0 1,-3 2,3-4,0-1,0 1,-1-1,1 0,0 1,-1-1,1 0,-1 0,0 0,1 0,-1 0,0 0,1-1,-1 1,-3 0,-29 3,30-5,0 1,0 0,0 0,0 1,1-1,-1 1,0 0,1 0,-1 0,0 1,-5 2,8-4,1 0,0 0,0 1,0-1,-1 0,1 0,0 0,0 0,0 0,0 0,0 1,-1-1,1 0,0 0,0 0,0 0,0 1,0-1,0 0,0 0,0 0,-1 1,1-1,0 0,0 0,0 0,0 1,0-1,0 0,0 0,0 0,0 1,0-1,0 0,0 0,1 0,-1 1,0-1,0 0,0 0,0 0,0 0,0 1,1-1,11 6,17-1,21-1,211 12,-48-9,-41-1,1348 0,-855-8,95-37,-517 20,302-36,-379 41,-92 10,98-18,-132 10,-27 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20:56:23.6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37,'0'1,"0"1,0-1,1 0,-1 0,0 0,1 1,-1-1,1 0,0 0,-1 0,1 0,0 0,0 0,-1 0,1 0,0 0,0 0,0 0,0-1,0 1,0 0,0-1,1 1,-1-1,0 1,2 0,36 8,-31-8,53 11,-25-5,48 5,349-7,-247-7,457 2,-579-3,69-12,37-2,-47 16,-70 3,1-3,58-9,-58 4,1 2,62 5,-54 0,66-7,139-4,-110 8,-49-6,39-2,136-2,49 6,-192 8,73 7,13-1,38 1,3 0,-131 0,-23 0,594-7,-364-4,-184 10,-21 1,-42-10,46 3,-111 1,0 3,36 10,-18-5,-10-4,59 3,-96-10,79 9,-41-4,1-2,54-3,-78-3,-1 0,1-2,-1 0,0-1,26-13,13-4,-36 16,24-8,-31 13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6T05:01:37.5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74,'0'4,"1"0,-1 0,1 0,1 0,-1 0,1 0,-1 0,1-1,0 1,0 0,1-1,-1 0,1 1,-1-1,1 0,0 0,5 3,0 1,0-1,1-1,-1 0,1 0,0 0,12 3,8 1,1-2,-1 0,2-3,35 3,126-7,-93-2,-74 2,27 1,0-3,76-12,114-20,-103 13,15-1,-127 19,27-7,-31 5,0 2,25-2,96-7,24 0,1096 13,-1228-3,46-8,15-1,-49 10,-24 2,0-2,42-7,-13-5,1 3,0 2,70-2,269 27,-127-7,-247-9,-1 1,1 1,-1 0,28 10,35 6,22 4,-70-14,58 7,9-11,-64-5,-1 2,57 10,-39-3,75 3,-96-9,466 6,-436-10,-34 3,46 7,7 1,68 2,81 3,455-16,-628-2,97-17,23-2,275 18,-241 6,-190-1,-10-1,0 0,1 0,-1-1,12-3,-6-1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6T05:01:43.1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1,'1122'0,"-1088"1,0 2,0 1,0 2,-1 1,0 2,0 1,-1 1,31 16,-48-21,12 7,-19-6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6T05:01:47.5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74,'0'-2,"0"1,1 0,-1-1,0 1,1 0,0-1,-1 1,1 0,0-1,-1 1,1 0,0 0,0 0,0 0,0 0,2-2,22-14,-18 12,0 1,0 0,0 1,0 0,0 0,0 1,0 0,1 0,-1 1,9-1,13 0,30 2,-25 0,81 0,218 28,-275-18,94 17,-142-23,1 0,-1 1,0 0,0 0,-1 1,0 1,0-1,0 2,-1-1,8 9,-4-4,-5-5,-1 1,0 0,0 1,-1-1,0 1,-1 0,0 1,5 16,3 4,-6-14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6T05:01:56.2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1,'1224'0,"-1138"2,163 25,-160-16,0-5,98-5,6 0,-90 10,0 0,-34-10,-27-1,-1 1,62 11,-71-7,58 1,14 2,-2 3,0-5,102-7,-86 0,167-1,390 4,-509 8,13 1,416-9,-330-3,22 12,-72-1,234-7,-421-2,49 9,1 0,211 28,-215-29,1-4,111-6,-64-1,-12 4,121-4,-99-14,-55 7,0 2,-28 3,84-17,-104 15,1 2,-1 1,41 1,-34 2,61-9,25-19,-107 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6T05:02:00.6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1 189,'7'-2,"0"-1,0 1,0 0,1 1,-1 0,0 0,15 0,-2 1,223-11,176-16,-372 21,-12 3,0-2,41-11,-54 11,1 2,0 0,0 1,33 3,-18-1,633-1,-320 2,-202-13,-3-1,85 15,114-4,-139-19,42 19,162-12,10 4,-270 11,91 0,298-2,-303-11,70 0,196 12,-488 1,0 0,0 0,0 1,0 1,0 1,-1-1,17 8,5 6,43 27,-68-38,23 11,63 24,-20-10,-50-19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6T05:02:03.5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27,'169'0,"674"-22,-517 18,-178 6,7-2,-117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20:51:32.4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8169 1,'16'41,"-16"-38,0-1,1 0,-1 0,0 1,-1-1,1 0,0 0,-1 1,1-1,-1 0,0 0,0 0,0 0,0 0,0 0,0 0,0 0,-3 3,-1 0,-1 1,0-1,-1 0,-6 4,-13 10,9-6,-1-1,-1 0,-26 12,-1 1,40-21,-1 0,1-1,-1 0,0 0,0 0,0-1,0 0,0-1,-1 1,1-2,-12 1,-68-2,-90-13,-24-1,132 5,34 4,-57-3,-478 10,542 1,1 1,0 1,0 2,-35 12,32-10,-318 75,245-60,71-14,1-2,-2-1,-43 3,-417-9,215-2,186 2,-316-10,335 5,26 2,-87-16,88 8,0 2,-75-5,26 6,-9-1,22 7,-231 4,170 14,-458-12,322-6,-1748 2,1922-9,17 0,23 1,45 4,-30-2,44 6,1 0,-1 1,0-1,0 1,1 0,-1 0,1 1,-1-1,-8 5,-13 8,15-9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20:52:55.9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1,'533'0,"-421"9,4 1,-17-2,-10 0,248-7,-176-2,-136 2,36 7,17 1,-70-9,72 2,132 20,-157-14,55 1,-25-3,315 2,-241-10,-54 3,116-3,-145-6,31-1,529 8,-305 2,-299-2,33-7,-33 4,36-1,-51 5,-2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20:53:14.1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21,'317'0,"-301"-1,-1 0,23-6,22-2,11 6,84 7,-84 11,-57-13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20:53:36.1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1,'853'0,"-788"2,92 16,6 1,-60-9,276 11,-361-20,-1 1,24 4,-23-2,1-1,18 0,167-5,123 3,-243 8,33 0,229-23,-17 8,-190 8,-30 7,5 0,25 0,4 0,417-10,-549 0,1 0,0-1,0 0,-1-1,0-1,1 0,-1 0,-1-1,11-6,38-15,-43 22,0 1,0 1,0 0,0 1,1 1,29 2,-1 0,80-2,70 1,-127 8,-41-5,33 1,-12-6,-19 0,0 2,0 0,0 2,45 10,-47-7,0 0,0-2,36 1,85-6,-54-1,1832 2,-1903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20:53:39.0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440 19,'0'0,"-1"-1,1 1,0-1,0 1,0-1,-1 1,1 0,0-1,0 1,-1 0,1-1,0 1,-1 0,1-1,-1 1,1 0,0 0,-1 0,1-1,-1 1,1 0,0 0,-1 0,1 0,-1 0,1-1,-1 1,-16-2,13 2,-287-8,189 9,87-1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20:54:02.5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92,'3'-1,"0"0,0 1,-1-2,1 1,0 0,0 0,2-3,7-2,2 2,-1 0,1 1,1 0,-1 1,27 0,1 0,13-4,272-33,-279 33,0 3,88 4,-43 1,-68-2,-1 1,0 1,1 1,-1 1,0 1,43 16,-55-17,0 0,0-1,1-1,-1 0,1 0,14-1,-8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20:54:05.4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70,'5'-2,"1"0,0 0,0 1,0 0,1 0,-1 1,8-1,3 1,101-11,66-4,77-6,-147 11,-86 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5T20:55:47.6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1 108,'3'-3,"1"-1,1 1,-1 1,0-1,1 0,-1 1,1 0,0 0,0 1,0-1,0 1,7-1,8 0,38 0,-27 2,435-2,-283 3,-169-2,1-1,-1 0,26-8,20-4,121 8,-70 4,-35-6,12 0,230 8,271-11,-48 2,-336 11,266-2,-425 2,59 11,-11-2,95-4,-63-4,27 17,-53-4,199 0,-192-14,107-5,-130-11,-61 12,55-1,131-23,-177 21,1 2,-1 1,50 3,-17 1,1865-2,-1536 14,-291-9,-8 5,0 4,134 37,-24-5,-183-38,-22-8,0 0,0 0,1 0,-1 0,0 0,0 0,0 1,0-1,0 0,0 0,0 0,0 0,0 1,0-1,0 0,0 0,0 0,0 0,0 0,0 1,0-1,0 0,0 0,0 0,0 0,0 1,-1-1,1 0,0 0,0 0,0 0,0 0,0 0,0 0,0 1,-1-1,1 0,0 0,0 0,0 0,0 0,0 0,0 0,-1 0,1 0,0 0,0 0,0 0,0 0,-1 0,1 0,0 0,0 0,0 0,0 0,-1 0,-43 6,6-5,0-1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169810" cy="479733"/>
          </a:xfrm>
          <a:prstGeom prst="rect">
            <a:avLst/>
          </a:prstGeom>
          <a:noFill/>
          <a:ln>
            <a:noFill/>
          </a:ln>
        </p:spPr>
        <p:txBody>
          <a:bodyPr spcFirstLastPara="1" wrap="square" lIns="96650" tIns="48312" rIns="96650" bIns="48312"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9pPr>
          </a:lstStyle>
          <a:p>
            <a:endParaRPr dirty="0"/>
          </a:p>
        </p:txBody>
      </p:sp>
      <p:sp>
        <p:nvSpPr>
          <p:cNvPr id="4" name="Google Shape;4;n"/>
          <p:cNvSpPr txBox="1">
            <a:spLocks noGrp="1"/>
          </p:cNvSpPr>
          <p:nvPr>
            <p:ph type="dt" idx="10"/>
          </p:nvPr>
        </p:nvSpPr>
        <p:spPr>
          <a:xfrm>
            <a:off x="4143737" y="0"/>
            <a:ext cx="3169810" cy="479733"/>
          </a:xfrm>
          <a:prstGeom prst="rect">
            <a:avLst/>
          </a:prstGeom>
          <a:noFill/>
          <a:ln>
            <a:noFill/>
          </a:ln>
        </p:spPr>
        <p:txBody>
          <a:bodyPr spcFirstLastPara="1" wrap="square" lIns="96650" tIns="48312" rIns="96650" bIns="48312"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9pPr>
          </a:lstStyle>
          <a:p>
            <a:endParaRPr dirty="0"/>
          </a:p>
        </p:txBody>
      </p:sp>
      <p:sp>
        <p:nvSpPr>
          <p:cNvPr id="5" name="Google Shape;5;n"/>
          <p:cNvSpPr>
            <a:spLocks noGrp="1" noRot="1" noChangeAspect="1"/>
          </p:cNvSpPr>
          <p:nvPr>
            <p:ph type="sldImg" idx="3"/>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30859" y="4559916"/>
            <a:ext cx="5853483" cy="4320867"/>
          </a:xfrm>
          <a:prstGeom prst="rect">
            <a:avLst/>
          </a:prstGeom>
          <a:noFill/>
          <a:ln>
            <a:noFill/>
          </a:ln>
        </p:spPr>
        <p:txBody>
          <a:bodyPr spcFirstLastPara="1" wrap="square" lIns="96650" tIns="48312" rIns="96650" bIns="48312"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119831"/>
            <a:ext cx="3169810" cy="479733"/>
          </a:xfrm>
          <a:prstGeom prst="rect">
            <a:avLst/>
          </a:prstGeom>
          <a:noFill/>
          <a:ln>
            <a:noFill/>
          </a:ln>
        </p:spPr>
        <p:txBody>
          <a:bodyPr spcFirstLastPara="1" wrap="square" lIns="96650" tIns="48312" rIns="96650" bIns="48312"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Lustria"/>
                <a:ea typeface="Lustria"/>
                <a:cs typeface="Lustria"/>
                <a:sym typeface="Lustria"/>
              </a:defRPr>
            </a:lvl9pPr>
          </a:lstStyle>
          <a:p>
            <a:endParaRPr dirty="0"/>
          </a:p>
        </p:txBody>
      </p:sp>
      <p:sp>
        <p:nvSpPr>
          <p:cNvPr id="8" name="Google Shape;8;n"/>
          <p:cNvSpPr txBox="1">
            <a:spLocks noGrp="1"/>
          </p:cNvSpPr>
          <p:nvPr>
            <p:ph type="sldNum" idx="12"/>
          </p:nvPr>
        </p:nvSpPr>
        <p:spPr>
          <a:xfrm>
            <a:off x="4143737" y="9119831"/>
            <a:ext cx="3169810" cy="479733"/>
          </a:xfrm>
          <a:prstGeom prst="rect">
            <a:avLst/>
          </a:prstGeom>
          <a:noFill/>
          <a:ln>
            <a:noFill/>
          </a:ln>
        </p:spPr>
        <p:txBody>
          <a:bodyPr spcFirstLastPara="1" wrap="square" lIns="96650" tIns="48312" rIns="96650" bIns="48312" anchor="b" anchorCtr="0">
            <a:noAutofit/>
          </a:bodyPr>
          <a:lstStyle/>
          <a:p>
            <a:pPr algn="r">
              <a:buSzPts val="1200"/>
            </a:pPr>
            <a:fld id="{00000000-1234-1234-1234-123412341234}" type="slidenum">
              <a:rPr lang="en-US" sz="1200" smtClean="0">
                <a:solidFill>
                  <a:schemeClr val="dk1"/>
                </a:solidFill>
              </a:rPr>
              <a:pPr algn="r">
                <a:buSzPts val="1200"/>
              </a:pPr>
              <a:t>‹#›</a:t>
            </a:fld>
            <a:endParaRPr lang="en-US" sz="1200" dirty="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730859" y="4559916"/>
            <a:ext cx="5853483" cy="4320867"/>
          </a:xfrm>
          <a:prstGeom prst="rect">
            <a:avLst/>
          </a:prstGeom>
          <a:noFill/>
          <a:ln>
            <a:noFill/>
          </a:ln>
        </p:spPr>
        <p:txBody>
          <a:bodyPr spcFirstLastPara="1" wrap="square" lIns="96650" tIns="48312" rIns="96650" bIns="48312" anchor="t" anchorCtr="0">
            <a:noAutofit/>
          </a:bodyPr>
          <a:lstStyle/>
          <a:p>
            <a:pPr marL="0" indent="0">
              <a:spcBef>
                <a:spcPts val="373"/>
              </a:spcBef>
            </a:pPr>
            <a:endParaRPr dirty="0"/>
          </a:p>
        </p:txBody>
      </p:sp>
      <p:sp>
        <p:nvSpPr>
          <p:cNvPr id="88" name="Google Shape;88;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1"/>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chemeClr val="dk1"/>
              </a:buClr>
              <a:buSzPts val="2400"/>
              <a:buFont typeface="Arial"/>
              <a:buNone/>
              <a:defRPr sz="2400"/>
            </a:lvl1pPr>
            <a:lvl2pPr lvl="1" algn="ctr">
              <a:lnSpc>
                <a:spcPct val="100000"/>
              </a:lnSpc>
              <a:spcBef>
                <a:spcPts val="400"/>
              </a:spcBef>
              <a:spcAft>
                <a:spcPts val="0"/>
              </a:spcAft>
              <a:buClr>
                <a:schemeClr val="dk1"/>
              </a:buClr>
              <a:buSzPts val="2000"/>
              <a:buFont typeface="Arial"/>
              <a:buNone/>
              <a:defRPr sz="2000"/>
            </a:lvl2pPr>
            <a:lvl3pPr lvl="2" algn="ctr">
              <a:lnSpc>
                <a:spcPct val="100000"/>
              </a:lnSpc>
              <a:spcBef>
                <a:spcPts val="360"/>
              </a:spcBef>
              <a:spcAft>
                <a:spcPts val="0"/>
              </a:spcAft>
              <a:buClr>
                <a:schemeClr val="dk1"/>
              </a:buClr>
              <a:buSzPts val="1800"/>
              <a:buFont typeface="Arial"/>
              <a:buNone/>
              <a:defRPr sz="1800"/>
            </a:lvl3pPr>
            <a:lvl4pPr lvl="3" algn="ctr">
              <a:lnSpc>
                <a:spcPct val="100000"/>
              </a:lnSpc>
              <a:spcBef>
                <a:spcPts val="320"/>
              </a:spcBef>
              <a:spcAft>
                <a:spcPts val="0"/>
              </a:spcAft>
              <a:buClr>
                <a:schemeClr val="dk1"/>
              </a:buClr>
              <a:buSzPts val="1600"/>
              <a:buFont typeface="Arial"/>
              <a:buNone/>
              <a:defRPr sz="1600"/>
            </a:lvl4pPr>
            <a:lvl5pPr lvl="4" algn="ctr">
              <a:lnSpc>
                <a:spcPct val="100000"/>
              </a:lnSpc>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2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2" name="Google Shape;82;p2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4" name="Google Shape;84;p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5" name="Google Shape;85;p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Font typeface="Arial"/>
              <a:buNone/>
              <a:defRPr sz="2400"/>
            </a:lvl1pPr>
            <a:lvl2pPr marL="914400" lvl="1" indent="-228600" algn="l">
              <a:lnSpc>
                <a:spcPct val="100000"/>
              </a:lnSpc>
              <a:spcBef>
                <a:spcPts val="400"/>
              </a:spcBef>
              <a:spcAft>
                <a:spcPts val="0"/>
              </a:spcAft>
              <a:buClr>
                <a:schemeClr val="dk1"/>
              </a:buClr>
              <a:buSzPts val="2000"/>
              <a:buFont typeface="Arial"/>
              <a:buNone/>
              <a:defRPr sz="2000"/>
            </a:lvl2pPr>
            <a:lvl3pPr marL="1371600" lvl="2" indent="-228600" algn="l">
              <a:lnSpc>
                <a:spcPct val="100000"/>
              </a:lnSpc>
              <a:spcBef>
                <a:spcPts val="360"/>
              </a:spcBef>
              <a:spcAft>
                <a:spcPts val="0"/>
              </a:spcAft>
              <a:buClr>
                <a:schemeClr val="dk1"/>
              </a:buClr>
              <a:buSzPts val="1800"/>
              <a:buFont typeface="Arial"/>
              <a:buNone/>
              <a:defRPr sz="1800"/>
            </a:lvl3pPr>
            <a:lvl4pPr marL="1828800" lvl="3" indent="-228600" algn="l">
              <a:lnSpc>
                <a:spcPct val="100000"/>
              </a:lnSpc>
              <a:spcBef>
                <a:spcPts val="320"/>
              </a:spcBef>
              <a:spcAft>
                <a:spcPts val="0"/>
              </a:spcAft>
              <a:buClr>
                <a:schemeClr val="dk1"/>
              </a:buClr>
              <a:buSzPts val="1600"/>
              <a:buFont typeface="Arial"/>
              <a:buNone/>
              <a:defRPr sz="1600"/>
            </a:lvl4pPr>
            <a:lvl5pPr marL="2286000" lvl="4" indent="-228600" algn="l">
              <a:lnSpc>
                <a:spcPct val="100000"/>
              </a:lnSpc>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2" name="Google Shape;32;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1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1" name="Google Shape;41;p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5"/>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5"/>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5"/>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1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0" name="Google Shape;50;p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1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 name="Google Shape;54;p1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5" name="Google Shape;55;p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8" name="Google Shape;58;p1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18"/>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8"/>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5" name="Google Shape;65;p1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9"/>
          <p:cNvSpPr>
            <a:spLocks noGrp="1"/>
          </p:cNvSpPr>
          <p:nvPr>
            <p:ph type="pic" idx="2"/>
          </p:nvPr>
        </p:nvSpPr>
        <p:spPr>
          <a:xfrm>
            <a:off x="3887788" y="987425"/>
            <a:ext cx="4629150" cy="4873625"/>
          </a:xfrm>
          <a:prstGeom prst="rect">
            <a:avLst/>
          </a:prstGeom>
          <a:noFill/>
          <a:ln>
            <a:noFill/>
          </a:ln>
        </p:spPr>
      </p:sp>
      <p:sp>
        <p:nvSpPr>
          <p:cNvPr id="70" name="Google Shape;70;p19"/>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1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9pPr>
          </a:lstStyle>
          <a:p>
            <a:endParaRPr dirty="0"/>
          </a:p>
        </p:txBody>
      </p:sp>
      <p:sp>
        <p:nvSpPr>
          <p:cNvPr id="13" name="Google Shape;13;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stria"/>
                <a:ea typeface="Lustria"/>
                <a:cs typeface="Lustria"/>
                <a:sym typeface="Lustria"/>
              </a:defRPr>
            </a:lvl9pPr>
          </a:lstStyle>
          <a:p>
            <a:endParaRPr dirty="0"/>
          </a:p>
        </p:txBody>
      </p:sp>
      <p:sp>
        <p:nvSpPr>
          <p:cNvPr id="14" name="Google Shape;14;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15" name="Google Shape;15;p10"/>
          <p:cNvPicPr preferRelativeResize="0"/>
          <p:nvPr/>
        </p:nvPicPr>
        <p:blipFill>
          <a:blip r:embed="rId13">
            <a:alphaModFix/>
          </a:blip>
          <a:stretch>
            <a:fillRect/>
          </a:stretch>
        </p:blipFill>
        <p:spPr>
          <a:xfrm>
            <a:off x="0" y="-205753"/>
            <a:ext cx="9144000" cy="7063752"/>
          </a:xfrm>
          <a:prstGeom prst="rect">
            <a:avLst/>
          </a:prstGeom>
          <a:noFill/>
          <a:ln>
            <a:noFill/>
          </a:ln>
        </p:spPr>
      </p:pic>
      <p:pic>
        <p:nvPicPr>
          <p:cNvPr id="16" name="Google Shape;16;p10"/>
          <p:cNvPicPr preferRelativeResize="0"/>
          <p:nvPr/>
        </p:nvPicPr>
        <p:blipFill rotWithShape="1">
          <a:blip r:embed="rId14">
            <a:alphaModFix/>
          </a:blip>
          <a:srcRect/>
          <a:stretch/>
        </p:blipFill>
        <p:spPr>
          <a:xfrm>
            <a:off x="0" y="-205753"/>
            <a:ext cx="9144000" cy="70637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7.xml"/><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11.png"/><Relationship Id="rId2" Type="http://schemas.openxmlformats.org/officeDocument/2006/relationships/image" Target="../media/image5.pn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5.xml"/><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customXml" Target="../ink/ink10.xm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customXml" Target="../ink/ink1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06_B27F1DB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nmdfa.state.nm.us/board-of-finance/capital-projects/bond-project-disbursement-rule/"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microsoft.com/office/2018/10/relationships/comments" Target="../comments/modernComment_116_4C33BA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5.JPG"/><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nmdfa.state.nm.us/budget-division/capital-outlay-bureau/" TargetMode="External"/><Relationship Id="rId2" Type="http://schemas.microsoft.com/office/2018/10/relationships/comments" Target="../comments/modernComment_10C_71C6F94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customXml" Target="../ink/ink18.xml"/><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customXml" Target="../ink/ink17.xml"/><Relationship Id="rId5" Type="http://schemas.openxmlformats.org/officeDocument/2006/relationships/customXml" Target="../ink/ink14.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16.xml"/><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mailto:Lawrence.John@iad.nm.gov" TargetMode="External"/><Relationship Id="rId7" Type="http://schemas.openxmlformats.org/officeDocument/2006/relationships/hyperlink" Target="mailto:Ellia.Lopez@iad.nm.gov" TargetMode="External"/><Relationship Id="rId2" Type="http://schemas.openxmlformats.org/officeDocument/2006/relationships/hyperlink" Target="mailto:Josett.Monette@iad.nm.gov" TargetMode="External"/><Relationship Id="rId1" Type="http://schemas.openxmlformats.org/officeDocument/2006/relationships/slideLayout" Target="../slideLayouts/slideLayout4.xml"/><Relationship Id="rId6" Type="http://schemas.openxmlformats.org/officeDocument/2006/relationships/hyperlink" Target="mailto:Vanessa.Gutierez@iad.nm.gov" TargetMode="External"/><Relationship Id="rId5" Type="http://schemas.openxmlformats.org/officeDocument/2006/relationships/hyperlink" Target="mailto:Monica.Maestas@iad.nm.gov" TargetMode="External"/><Relationship Id="rId4" Type="http://schemas.openxmlformats.org/officeDocument/2006/relationships/hyperlink" Target="mailto:Connie.Garcia@iad.nm.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nmdfa.state.nm.us/budget-division/capital-outlay-burea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br>
              <a:rPr lang="en-US" sz="3500" b="1" dirty="0">
                <a:latin typeface="Arial"/>
                <a:ea typeface="Arial"/>
                <a:cs typeface="Arial"/>
                <a:sym typeface="Arial"/>
              </a:rPr>
            </a:br>
            <a:br>
              <a:rPr lang="en-US" sz="3500" b="1" dirty="0">
                <a:latin typeface="Arial"/>
                <a:ea typeface="Arial"/>
                <a:cs typeface="Arial"/>
                <a:sym typeface="Arial"/>
              </a:rPr>
            </a:br>
            <a:br>
              <a:rPr lang="en-US" sz="3500" b="1" dirty="0">
                <a:latin typeface="Arial"/>
                <a:ea typeface="Arial"/>
                <a:cs typeface="Arial"/>
                <a:sym typeface="Arial"/>
              </a:rPr>
            </a:br>
            <a:br>
              <a:rPr lang="en-US" sz="3500" b="1" dirty="0">
                <a:latin typeface="Arial"/>
                <a:ea typeface="Arial"/>
                <a:cs typeface="Arial"/>
                <a:sym typeface="Arial"/>
              </a:rPr>
            </a:br>
            <a:br>
              <a:rPr lang="en-US" sz="3500" b="1" dirty="0">
                <a:latin typeface="Arial"/>
                <a:ea typeface="Arial"/>
                <a:cs typeface="Arial"/>
                <a:sym typeface="Arial"/>
              </a:rPr>
            </a:br>
            <a:br>
              <a:rPr lang="en-US" sz="3500" b="1" dirty="0">
                <a:latin typeface="Arial"/>
                <a:ea typeface="Arial"/>
                <a:cs typeface="Arial"/>
                <a:sym typeface="Arial"/>
              </a:rPr>
            </a:br>
            <a:br>
              <a:rPr lang="en-US" sz="3500" b="1" dirty="0">
                <a:latin typeface="Arial"/>
                <a:ea typeface="Arial"/>
                <a:cs typeface="Arial"/>
                <a:sym typeface="Arial"/>
              </a:rPr>
            </a:br>
            <a:br>
              <a:rPr lang="en-US" sz="3500" b="1" dirty="0">
                <a:latin typeface="Arial"/>
                <a:ea typeface="Arial"/>
                <a:cs typeface="Arial"/>
                <a:sym typeface="Arial"/>
              </a:rPr>
            </a:br>
            <a:r>
              <a:rPr lang="en-US" sz="4300" b="1" dirty="0">
                <a:solidFill>
                  <a:srgbClr val="0D3865"/>
                </a:solidFill>
                <a:latin typeface="Georgia"/>
                <a:ea typeface="Georgia"/>
                <a:cs typeface="Georgia"/>
                <a:sym typeface="Georgia"/>
              </a:rPr>
              <a:t>New Mexico </a:t>
            </a:r>
            <a:br>
              <a:rPr lang="en-US" sz="4300" b="1" dirty="0">
                <a:solidFill>
                  <a:srgbClr val="0D3865"/>
                </a:solidFill>
                <a:latin typeface="Georgia"/>
                <a:ea typeface="Georgia"/>
                <a:cs typeface="Georgia"/>
                <a:sym typeface="Georgia"/>
              </a:rPr>
            </a:br>
            <a:r>
              <a:rPr lang="en-US" sz="4300" b="1" dirty="0">
                <a:solidFill>
                  <a:srgbClr val="0D3865"/>
                </a:solidFill>
                <a:latin typeface="Georgia"/>
                <a:ea typeface="Georgia"/>
                <a:cs typeface="Georgia"/>
                <a:sym typeface="Georgia"/>
              </a:rPr>
              <a:t>Indian Affairs Department</a:t>
            </a:r>
            <a:br>
              <a:rPr lang="en-US" sz="4300" b="1" dirty="0">
                <a:solidFill>
                  <a:srgbClr val="0D3865"/>
                </a:solidFill>
                <a:latin typeface="Georgia"/>
                <a:ea typeface="Georgia"/>
                <a:cs typeface="Georgia"/>
                <a:sym typeface="Georgia"/>
              </a:rPr>
            </a:br>
            <a:br>
              <a:rPr lang="en-US" sz="4300" b="1" dirty="0">
                <a:solidFill>
                  <a:srgbClr val="0D3865"/>
                </a:solidFill>
                <a:latin typeface="Georgia"/>
                <a:ea typeface="Georgia"/>
                <a:cs typeface="Georgia"/>
                <a:sym typeface="Georgia"/>
              </a:rPr>
            </a:br>
            <a:r>
              <a:rPr lang="en-US" sz="4300" b="1" dirty="0">
                <a:solidFill>
                  <a:srgbClr val="840032"/>
                </a:solidFill>
                <a:latin typeface="Georgia"/>
                <a:ea typeface="Georgia"/>
                <a:cs typeface="Georgia"/>
                <a:sym typeface="Georgia"/>
              </a:rPr>
              <a:t>CAPITAL OUTLAY &amp; TIF GRANT MANAGEMENT TRAINING  </a:t>
            </a:r>
            <a:br>
              <a:rPr lang="en-US" sz="4300" b="1" dirty="0">
                <a:solidFill>
                  <a:srgbClr val="840032"/>
                </a:solidFill>
                <a:latin typeface="Georgia"/>
                <a:ea typeface="Georgia"/>
                <a:cs typeface="Georgia"/>
                <a:sym typeface="Georgia"/>
              </a:rPr>
            </a:br>
            <a:br>
              <a:rPr lang="en-US" sz="2300" b="1" dirty="0">
                <a:latin typeface="Georgia"/>
                <a:ea typeface="Georgia"/>
                <a:cs typeface="Georgia"/>
                <a:sym typeface="Georgia"/>
              </a:rPr>
            </a:br>
            <a:br>
              <a:rPr lang="en-US" sz="2300" b="1" dirty="0">
                <a:latin typeface="Georgia"/>
                <a:ea typeface="Georgia"/>
                <a:cs typeface="Georgia"/>
                <a:sym typeface="Georgia"/>
              </a:rPr>
            </a:br>
            <a:r>
              <a:rPr lang="en-US" sz="2000" b="1" dirty="0"/>
              <a:t>Presented by Connie Garcia, TIF/CO Administrator</a:t>
            </a:r>
            <a:br>
              <a:rPr lang="en-US" sz="2000" b="1" dirty="0">
                <a:latin typeface="Arial"/>
                <a:ea typeface="Arial"/>
                <a:cs typeface="Arial"/>
                <a:sym typeface="Arial"/>
              </a:rPr>
            </a:br>
            <a:r>
              <a:rPr lang="en-US" sz="1800" dirty="0">
                <a:solidFill>
                  <a:srgbClr val="0D3865"/>
                </a:solidFill>
                <a:latin typeface="Montserrat"/>
                <a:ea typeface="Montserrat"/>
                <a:cs typeface="Montserrat"/>
                <a:sym typeface="Montserrat"/>
              </a:rPr>
              <a:t> </a:t>
            </a:r>
            <a:br>
              <a:rPr lang="en-US" sz="1800" dirty="0">
                <a:solidFill>
                  <a:srgbClr val="0D3865"/>
                </a:solidFill>
                <a:latin typeface="Montserrat"/>
                <a:ea typeface="Montserrat"/>
                <a:cs typeface="Montserrat"/>
                <a:sym typeface="Montserrat"/>
              </a:rPr>
            </a:br>
            <a:br>
              <a:rPr lang="en-US" sz="1800" dirty="0">
                <a:latin typeface="Montserrat"/>
                <a:ea typeface="Montserrat"/>
                <a:cs typeface="Montserrat"/>
                <a:sym typeface="Montserrat"/>
              </a:rPr>
            </a:br>
            <a:br>
              <a:rPr lang="en-US" sz="2000" b="1" dirty="0">
                <a:latin typeface="Times New Roman"/>
                <a:ea typeface="Times New Roman"/>
                <a:cs typeface="Times New Roman"/>
                <a:sym typeface="Times New Roman"/>
              </a:rPr>
            </a:br>
            <a:endParaRPr sz="2000" b="1" dirty="0">
              <a:latin typeface="Times New Roman"/>
              <a:ea typeface="Times New Roman"/>
              <a:cs typeface="Times New Roman"/>
              <a:sym typeface="Times New Roman"/>
            </a:endParaRPr>
          </a:p>
        </p:txBody>
      </p:sp>
      <p:sp>
        <p:nvSpPr>
          <p:cNvPr id="91" name="Google Shape;91;p1"/>
          <p:cNvSpPr txBox="1"/>
          <p:nvPr/>
        </p:nvSpPr>
        <p:spPr>
          <a:xfrm>
            <a:off x="6299200" y="152400"/>
            <a:ext cx="83869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1" u="none" strike="noStrike" cap="none" dirty="0">
                <a:solidFill>
                  <a:schemeClr val="dk1"/>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cxnSp>
        <p:nvCxnSpPr>
          <p:cNvPr id="92" name="Google Shape;92;p1"/>
          <p:cNvCxnSpPr/>
          <p:nvPr/>
        </p:nvCxnSpPr>
        <p:spPr>
          <a:xfrm>
            <a:off x="3613200" y="4170460"/>
            <a:ext cx="1917600" cy="0"/>
          </a:xfrm>
          <a:prstGeom prst="straightConnector1">
            <a:avLst/>
          </a:prstGeom>
          <a:noFill/>
          <a:ln w="19050" cap="flat" cmpd="sng">
            <a:solidFill>
              <a:srgbClr val="0D3865"/>
            </a:solidFill>
            <a:prstDash val="solid"/>
            <a:round/>
            <a:headEnd type="diamond" w="med" len="med"/>
            <a:tailEnd type="diamond" w="med" len="med"/>
          </a:ln>
        </p:spPr>
      </p:cxnSp>
      <p:sp>
        <p:nvSpPr>
          <p:cNvPr id="2" name="Slide Number Placeholder 1">
            <a:extLst>
              <a:ext uri="{FF2B5EF4-FFF2-40B4-BE49-F238E27FC236}">
                <a16:creationId xmlns:a16="http://schemas.microsoft.com/office/drawing/2014/main" id="{83A616A0-1CB9-2573-4FE7-AADF24C0D1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00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A075-F97F-4A6A-9B9A-D489816E28E6}"/>
              </a:ext>
            </a:extLst>
          </p:cNvPr>
          <p:cNvSpPr>
            <a:spLocks noGrp="1"/>
          </p:cNvSpPr>
          <p:nvPr>
            <p:ph type="title"/>
          </p:nvPr>
        </p:nvSpPr>
        <p:spPr>
          <a:xfrm>
            <a:off x="457200" y="274638"/>
            <a:ext cx="8229600" cy="472785"/>
          </a:xfrm>
        </p:spPr>
        <p:txBody>
          <a:bodyPr/>
          <a:lstStyle/>
          <a:p>
            <a:r>
              <a:rPr lang="en-US" altLang="en-US" sz="2400" b="1" u="sng" dirty="0">
                <a:latin typeface="Calisto MT" panose="02040603050505030304" pitchFamily="18" charset="0"/>
              </a:rPr>
              <a:t>INTERGOVERNMENTAL GRANT AGREEMENT</a:t>
            </a:r>
            <a:endParaRPr lang="en-US" sz="2400" dirty="0"/>
          </a:p>
        </p:txBody>
      </p:sp>
      <p:sp>
        <p:nvSpPr>
          <p:cNvPr id="3" name="Text Placeholder 2">
            <a:extLst>
              <a:ext uri="{FF2B5EF4-FFF2-40B4-BE49-F238E27FC236}">
                <a16:creationId xmlns:a16="http://schemas.microsoft.com/office/drawing/2014/main" id="{B068E25E-A0B5-483C-BFAB-5C996EFE46B4}"/>
              </a:ext>
            </a:extLst>
          </p:cNvPr>
          <p:cNvSpPr>
            <a:spLocks noGrp="1"/>
          </p:cNvSpPr>
          <p:nvPr>
            <p:ph type="body" idx="1"/>
          </p:nvPr>
        </p:nvSpPr>
        <p:spPr>
          <a:xfrm>
            <a:off x="5174857" y="750771"/>
            <a:ext cx="3643139" cy="2678229"/>
          </a:xfrm>
          <a:noFill/>
        </p:spPr>
        <p:txBody>
          <a:bodyPr/>
          <a:lstStyle/>
          <a:p>
            <a:pPr marL="0" indent="0">
              <a:buNone/>
              <a:defRPr/>
            </a:pPr>
            <a:r>
              <a:rPr lang="en-US" sz="2400" dirty="0">
                <a:solidFill>
                  <a:srgbClr val="002060"/>
                </a:solidFill>
              </a:rPr>
              <a:t>Review IGA Language </a:t>
            </a:r>
          </a:p>
          <a:p>
            <a:pPr marL="285750" indent="-285750">
              <a:buFont typeface="Arial" panose="020B0604020202020204" pitchFamily="34" charset="0"/>
              <a:buChar char="•"/>
              <a:defRPr/>
            </a:pPr>
            <a:r>
              <a:rPr lang="en-US" sz="2400" dirty="0">
                <a:solidFill>
                  <a:srgbClr val="002060"/>
                </a:solidFill>
              </a:rPr>
              <a:t>Appropriation Language – Plan Design Construct Renovate Refurbish Install Equip Purchase </a:t>
            </a:r>
          </a:p>
          <a:p>
            <a:pPr marL="285750" indent="-285750">
              <a:buFont typeface="Arial" panose="020B0604020202020204" pitchFamily="34" charset="0"/>
              <a:buChar char="•"/>
              <a:defRPr/>
            </a:pPr>
            <a:r>
              <a:rPr lang="en-US" sz="2400" dirty="0">
                <a:solidFill>
                  <a:srgbClr val="002060"/>
                </a:solidFill>
              </a:rPr>
              <a:t>Title of Project</a:t>
            </a:r>
          </a:p>
          <a:p>
            <a:pPr marL="285750" indent="-285750">
              <a:buFont typeface="Arial" panose="020B0604020202020204" pitchFamily="34" charset="0"/>
              <a:buChar char="•"/>
              <a:defRPr/>
            </a:pPr>
            <a:r>
              <a:rPr lang="en-US" sz="2400" dirty="0">
                <a:solidFill>
                  <a:srgbClr val="002060"/>
                </a:solidFill>
              </a:rPr>
              <a:t>Reversion Date</a:t>
            </a:r>
          </a:p>
          <a:p>
            <a:pPr marL="285750" indent="-285750">
              <a:buFont typeface="Arial" panose="020B0604020202020204" pitchFamily="34" charset="0"/>
              <a:buChar char="•"/>
              <a:defRPr/>
            </a:pPr>
            <a:r>
              <a:rPr lang="en-US" sz="2400" dirty="0">
                <a:solidFill>
                  <a:srgbClr val="002060"/>
                </a:solidFill>
              </a:rPr>
              <a:t>IGA Number &amp; Amount</a:t>
            </a:r>
          </a:p>
          <a:p>
            <a:pPr marL="114300" indent="0">
              <a:buNone/>
            </a:pPr>
            <a:endParaRPr lang="en-US" dirty="0"/>
          </a:p>
        </p:txBody>
      </p:sp>
      <p:pic>
        <p:nvPicPr>
          <p:cNvPr id="5" name="Picture 4" descr="A document with text and images&#10;&#10;Description automatically generated">
            <a:extLst>
              <a:ext uri="{FF2B5EF4-FFF2-40B4-BE49-F238E27FC236}">
                <a16:creationId xmlns:a16="http://schemas.microsoft.com/office/drawing/2014/main" id="{9CD6E5C9-028D-8580-7436-6D913269FA8B}"/>
              </a:ext>
            </a:extLst>
          </p:cNvPr>
          <p:cNvPicPr>
            <a:picLocks noChangeAspect="1"/>
          </p:cNvPicPr>
          <p:nvPr/>
        </p:nvPicPr>
        <p:blipFill>
          <a:blip r:embed="rId2"/>
          <a:stretch>
            <a:fillRect/>
          </a:stretch>
        </p:blipFill>
        <p:spPr>
          <a:xfrm>
            <a:off x="1060058" y="747422"/>
            <a:ext cx="3511942" cy="4890053"/>
          </a:xfrm>
          <a:prstGeom prst="rect">
            <a:avLst/>
          </a:prstGeom>
        </p:spPr>
      </p:pic>
      <p:sp>
        <p:nvSpPr>
          <p:cNvPr id="4" name="Slide Number Placeholder 3">
            <a:extLst>
              <a:ext uri="{FF2B5EF4-FFF2-40B4-BE49-F238E27FC236}">
                <a16:creationId xmlns:a16="http://schemas.microsoft.com/office/drawing/2014/main" id="{C0111AC0-A027-17E7-0480-67C1D1AB54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F7B4ECD9-0920-5F8F-3B1D-F79BD5745179}"/>
                  </a:ext>
                </a:extLst>
              </p14:cNvPr>
              <p14:cNvContentPartPr/>
              <p14:nvPr/>
            </p14:nvContentPartPr>
            <p14:xfrm>
              <a:off x="1148570" y="3092150"/>
              <a:ext cx="2946960" cy="134280"/>
            </p14:xfrm>
          </p:contentPart>
        </mc:Choice>
        <mc:Fallback xmlns="">
          <p:pic>
            <p:nvPicPr>
              <p:cNvPr id="6" name="Ink 5">
                <a:extLst>
                  <a:ext uri="{FF2B5EF4-FFF2-40B4-BE49-F238E27FC236}">
                    <a16:creationId xmlns:a16="http://schemas.microsoft.com/office/drawing/2014/main" id="{F7B4ECD9-0920-5F8F-3B1D-F79BD5745179}"/>
                  </a:ext>
                </a:extLst>
              </p:cNvPr>
              <p:cNvPicPr/>
              <p:nvPr/>
            </p:nvPicPr>
            <p:blipFill>
              <a:blip r:embed="rId4"/>
              <a:stretch>
                <a:fillRect/>
              </a:stretch>
            </p:blipFill>
            <p:spPr>
              <a:xfrm>
                <a:off x="1094570" y="2984510"/>
                <a:ext cx="305460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A6B287E7-70FF-72A2-4BC3-409FB2E5AFE7}"/>
                  </a:ext>
                </a:extLst>
              </p14:cNvPr>
              <p14:cNvContentPartPr/>
              <p14:nvPr/>
            </p14:nvContentPartPr>
            <p14:xfrm>
              <a:off x="1968290" y="5130470"/>
              <a:ext cx="1593720" cy="39240"/>
            </p14:xfrm>
          </p:contentPart>
        </mc:Choice>
        <mc:Fallback xmlns="">
          <p:pic>
            <p:nvPicPr>
              <p:cNvPr id="7" name="Ink 6">
                <a:extLst>
                  <a:ext uri="{FF2B5EF4-FFF2-40B4-BE49-F238E27FC236}">
                    <a16:creationId xmlns:a16="http://schemas.microsoft.com/office/drawing/2014/main" id="{A6B287E7-70FF-72A2-4BC3-409FB2E5AFE7}"/>
                  </a:ext>
                </a:extLst>
              </p:cNvPr>
              <p:cNvPicPr/>
              <p:nvPr/>
            </p:nvPicPr>
            <p:blipFill>
              <a:blip r:embed="rId6"/>
              <a:stretch>
                <a:fillRect/>
              </a:stretch>
            </p:blipFill>
            <p:spPr>
              <a:xfrm>
                <a:off x="1914650" y="5022830"/>
                <a:ext cx="17013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4232AFA9-6A18-4B4E-E711-87245612AF00}"/>
                  </a:ext>
                </a:extLst>
              </p14:cNvPr>
              <p14:cNvContentPartPr/>
              <p14:nvPr/>
            </p14:nvContentPartPr>
            <p14:xfrm>
              <a:off x="3434930" y="5498030"/>
              <a:ext cx="272880" cy="7920"/>
            </p14:xfrm>
          </p:contentPart>
        </mc:Choice>
        <mc:Fallback xmlns="">
          <p:pic>
            <p:nvPicPr>
              <p:cNvPr id="8" name="Ink 7">
                <a:extLst>
                  <a:ext uri="{FF2B5EF4-FFF2-40B4-BE49-F238E27FC236}">
                    <a16:creationId xmlns:a16="http://schemas.microsoft.com/office/drawing/2014/main" id="{4232AFA9-6A18-4B4E-E711-87245612AF00}"/>
                  </a:ext>
                </a:extLst>
              </p:cNvPr>
              <p:cNvPicPr/>
              <p:nvPr/>
            </p:nvPicPr>
            <p:blipFill>
              <a:blip r:embed="rId8"/>
              <a:stretch>
                <a:fillRect/>
              </a:stretch>
            </p:blipFill>
            <p:spPr>
              <a:xfrm>
                <a:off x="3381290" y="5390030"/>
                <a:ext cx="3805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D7BB6B03-9D1C-7396-8D7C-6F06CC7E0F65}"/>
                  </a:ext>
                </a:extLst>
              </p14:cNvPr>
              <p14:cNvContentPartPr/>
              <p14:nvPr/>
            </p14:nvContentPartPr>
            <p14:xfrm>
              <a:off x="1155410" y="3149390"/>
              <a:ext cx="2844000" cy="45000"/>
            </p14:xfrm>
          </p:contentPart>
        </mc:Choice>
        <mc:Fallback xmlns="">
          <p:pic>
            <p:nvPicPr>
              <p:cNvPr id="9" name="Ink 8">
                <a:extLst>
                  <a:ext uri="{FF2B5EF4-FFF2-40B4-BE49-F238E27FC236}">
                    <a16:creationId xmlns:a16="http://schemas.microsoft.com/office/drawing/2014/main" id="{D7BB6B03-9D1C-7396-8D7C-6F06CC7E0F65}"/>
                  </a:ext>
                </a:extLst>
              </p:cNvPr>
              <p:cNvPicPr/>
              <p:nvPr/>
            </p:nvPicPr>
            <p:blipFill>
              <a:blip r:embed="rId10"/>
              <a:stretch>
                <a:fillRect/>
              </a:stretch>
            </p:blipFill>
            <p:spPr>
              <a:xfrm>
                <a:off x="1101770" y="3041750"/>
                <a:ext cx="29516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D260ACF2-A7B6-A695-F176-0782842E9902}"/>
                  </a:ext>
                </a:extLst>
              </p14:cNvPr>
              <p14:cNvContentPartPr/>
              <p14:nvPr/>
            </p14:nvContentPartPr>
            <p14:xfrm>
              <a:off x="4204250" y="2990270"/>
              <a:ext cx="158400" cy="6840"/>
            </p14:xfrm>
          </p:contentPart>
        </mc:Choice>
        <mc:Fallback xmlns="">
          <p:pic>
            <p:nvPicPr>
              <p:cNvPr id="10" name="Ink 9">
                <a:extLst>
                  <a:ext uri="{FF2B5EF4-FFF2-40B4-BE49-F238E27FC236}">
                    <a16:creationId xmlns:a16="http://schemas.microsoft.com/office/drawing/2014/main" id="{D260ACF2-A7B6-A695-F176-0782842E9902}"/>
                  </a:ext>
                </a:extLst>
              </p:cNvPr>
              <p:cNvPicPr/>
              <p:nvPr/>
            </p:nvPicPr>
            <p:blipFill>
              <a:blip r:embed="rId12"/>
              <a:stretch>
                <a:fillRect/>
              </a:stretch>
            </p:blipFill>
            <p:spPr>
              <a:xfrm>
                <a:off x="4150610" y="2882630"/>
                <a:ext cx="266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ADCA9F77-589B-E363-C4D1-FA60A9278411}"/>
                  </a:ext>
                </a:extLst>
              </p14:cNvPr>
              <p14:cNvContentPartPr/>
              <p14:nvPr/>
            </p14:nvContentPartPr>
            <p14:xfrm>
              <a:off x="2666690" y="5288150"/>
              <a:ext cx="443160" cy="33120"/>
            </p14:xfrm>
          </p:contentPart>
        </mc:Choice>
        <mc:Fallback xmlns="">
          <p:pic>
            <p:nvPicPr>
              <p:cNvPr id="11" name="Ink 10">
                <a:extLst>
                  <a:ext uri="{FF2B5EF4-FFF2-40B4-BE49-F238E27FC236}">
                    <a16:creationId xmlns:a16="http://schemas.microsoft.com/office/drawing/2014/main" id="{ADCA9F77-589B-E363-C4D1-FA60A9278411}"/>
                  </a:ext>
                </a:extLst>
              </p:cNvPr>
              <p:cNvPicPr/>
              <p:nvPr/>
            </p:nvPicPr>
            <p:blipFill>
              <a:blip r:embed="rId14"/>
              <a:stretch>
                <a:fillRect/>
              </a:stretch>
            </p:blipFill>
            <p:spPr>
              <a:xfrm>
                <a:off x="2613050" y="5180510"/>
                <a:ext cx="5508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73A0EFEA-09B0-750D-3C14-DC656A60CCD1}"/>
                  </a:ext>
                </a:extLst>
              </p14:cNvPr>
              <p14:cNvContentPartPr/>
              <p14:nvPr/>
            </p14:nvContentPartPr>
            <p14:xfrm>
              <a:off x="2425490" y="5276990"/>
              <a:ext cx="280440" cy="25200"/>
            </p14:xfrm>
          </p:contentPart>
        </mc:Choice>
        <mc:Fallback xmlns="">
          <p:pic>
            <p:nvPicPr>
              <p:cNvPr id="12" name="Ink 11">
                <a:extLst>
                  <a:ext uri="{FF2B5EF4-FFF2-40B4-BE49-F238E27FC236}">
                    <a16:creationId xmlns:a16="http://schemas.microsoft.com/office/drawing/2014/main" id="{73A0EFEA-09B0-750D-3C14-DC656A60CCD1}"/>
                  </a:ext>
                </a:extLst>
              </p:cNvPr>
              <p:cNvPicPr/>
              <p:nvPr/>
            </p:nvPicPr>
            <p:blipFill>
              <a:blip r:embed="rId16"/>
              <a:stretch>
                <a:fillRect/>
              </a:stretch>
            </p:blipFill>
            <p:spPr>
              <a:xfrm>
                <a:off x="2371850" y="5169350"/>
                <a:ext cx="388080" cy="240840"/>
              </a:xfrm>
              <a:prstGeom prst="rect">
                <a:avLst/>
              </a:prstGeom>
            </p:spPr>
          </p:pic>
        </mc:Fallback>
      </mc:AlternateContent>
    </p:spTree>
    <p:extLst>
      <p:ext uri="{BB962C8B-B14F-4D97-AF65-F5344CB8AC3E}">
        <p14:creationId xmlns:p14="http://schemas.microsoft.com/office/powerpoint/2010/main" val="204110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A075-F97F-4A6A-9B9A-D489816E28E6}"/>
              </a:ext>
            </a:extLst>
          </p:cNvPr>
          <p:cNvSpPr>
            <a:spLocks noGrp="1"/>
          </p:cNvSpPr>
          <p:nvPr>
            <p:ph type="title"/>
          </p:nvPr>
        </p:nvSpPr>
        <p:spPr/>
        <p:txBody>
          <a:bodyPr/>
          <a:lstStyle/>
          <a:p>
            <a:r>
              <a:rPr lang="en-US" altLang="en-US" sz="2400" b="1" u="sng" dirty="0">
                <a:latin typeface="Calisto MT" panose="02040603050505030304" pitchFamily="18" charset="0"/>
              </a:rPr>
              <a:t>INTERGOVERNMENTAL GRANT AGREEMENT</a:t>
            </a:r>
            <a:endParaRPr lang="en-US" sz="2400" dirty="0"/>
          </a:p>
        </p:txBody>
      </p:sp>
      <p:sp>
        <p:nvSpPr>
          <p:cNvPr id="3" name="Text Placeholder 2">
            <a:extLst>
              <a:ext uri="{FF2B5EF4-FFF2-40B4-BE49-F238E27FC236}">
                <a16:creationId xmlns:a16="http://schemas.microsoft.com/office/drawing/2014/main" id="{B068E25E-A0B5-483C-BFAB-5C996EFE46B4}"/>
              </a:ext>
            </a:extLst>
          </p:cNvPr>
          <p:cNvSpPr>
            <a:spLocks noGrp="1"/>
          </p:cNvSpPr>
          <p:nvPr>
            <p:ph type="body" idx="1"/>
          </p:nvPr>
        </p:nvSpPr>
        <p:spPr>
          <a:xfrm>
            <a:off x="1332411" y="3338642"/>
            <a:ext cx="6583680" cy="2696398"/>
          </a:xfrm>
        </p:spPr>
        <p:txBody>
          <a:bodyPr/>
          <a:lstStyle/>
          <a:p>
            <a:pPr marL="285750" indent="-285750">
              <a:buFont typeface="Arial" panose="020B0604020202020204" pitchFamily="34" charset="0"/>
              <a:buChar char="•"/>
              <a:defRPr/>
            </a:pPr>
            <a:r>
              <a:rPr lang="en-US" sz="1800" dirty="0">
                <a:solidFill>
                  <a:srgbClr val="002060"/>
                </a:solidFill>
              </a:rPr>
              <a:t>The IGA will provide whether </a:t>
            </a:r>
            <a:r>
              <a:rPr lang="en-US" sz="1800" b="1" dirty="0">
                <a:solidFill>
                  <a:srgbClr val="002060"/>
                </a:solidFill>
              </a:rPr>
              <a:t>Art in Public Places (AIPP</a:t>
            </a:r>
            <a:r>
              <a:rPr lang="en-US" sz="1800" dirty="0">
                <a:solidFill>
                  <a:srgbClr val="002060"/>
                </a:solidFill>
              </a:rPr>
              <a:t>) is taken out from the appropriation</a:t>
            </a:r>
          </a:p>
          <a:p>
            <a:pPr marL="742950" lvl="1" indent="-285750">
              <a:buFont typeface="Arial" panose="020B0604020202020204" pitchFamily="34" charset="0"/>
              <a:buChar char="•"/>
              <a:defRPr/>
            </a:pPr>
            <a:r>
              <a:rPr lang="en-US" sz="1800" dirty="0">
                <a:solidFill>
                  <a:srgbClr val="002060"/>
                </a:solidFill>
              </a:rPr>
              <a:t>All capital outlay appropriations for new construction or major renovation, 1% must be set aside for the acquisition of public art for that site – 1% or $200,000 maximum</a:t>
            </a:r>
          </a:p>
          <a:p>
            <a:pPr marL="742950" lvl="1" indent="-285750">
              <a:buFont typeface="Arial" panose="020B0604020202020204" pitchFamily="34" charset="0"/>
              <a:buChar char="•"/>
              <a:defRPr/>
            </a:pPr>
            <a:r>
              <a:rPr lang="en-US" sz="1800" i="1" dirty="0">
                <a:solidFill>
                  <a:srgbClr val="002060"/>
                </a:solidFill>
              </a:rPr>
              <a:t>TIF construction projects do not take out AIPP  </a:t>
            </a:r>
            <a:endParaRPr lang="en-US" sz="1800" i="1" dirty="0"/>
          </a:p>
        </p:txBody>
      </p:sp>
      <p:pic>
        <p:nvPicPr>
          <p:cNvPr id="6" name="Picture 5">
            <a:extLst>
              <a:ext uri="{FF2B5EF4-FFF2-40B4-BE49-F238E27FC236}">
                <a16:creationId xmlns:a16="http://schemas.microsoft.com/office/drawing/2014/main" id="{A124DED0-79B2-060E-A029-FF9F50AB0126}"/>
              </a:ext>
            </a:extLst>
          </p:cNvPr>
          <p:cNvPicPr>
            <a:picLocks noChangeAspect="1"/>
          </p:cNvPicPr>
          <p:nvPr/>
        </p:nvPicPr>
        <p:blipFill>
          <a:blip r:embed="rId2"/>
          <a:stretch>
            <a:fillRect/>
          </a:stretch>
        </p:blipFill>
        <p:spPr>
          <a:xfrm>
            <a:off x="1176501" y="1106574"/>
            <a:ext cx="7138711" cy="2166894"/>
          </a:xfrm>
          <a:prstGeom prst="rect">
            <a:avLst/>
          </a:prstGeom>
        </p:spPr>
      </p:pic>
      <p:sp>
        <p:nvSpPr>
          <p:cNvPr id="4" name="Slide Number Placeholder 3">
            <a:extLst>
              <a:ext uri="{FF2B5EF4-FFF2-40B4-BE49-F238E27FC236}">
                <a16:creationId xmlns:a16="http://schemas.microsoft.com/office/drawing/2014/main" id="{34A0614E-A6AD-7E1D-FD7B-B201DDBE96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C0B321C-0000-4F9E-164B-6BAE45D1863E}"/>
                  </a:ext>
                </a:extLst>
              </p14:cNvPr>
              <p14:cNvContentPartPr/>
              <p14:nvPr/>
            </p14:nvContentPartPr>
            <p14:xfrm>
              <a:off x="2101490" y="2329670"/>
              <a:ext cx="3129480" cy="71280"/>
            </p14:xfrm>
          </p:contentPart>
        </mc:Choice>
        <mc:Fallback xmlns="">
          <p:pic>
            <p:nvPicPr>
              <p:cNvPr id="5" name="Ink 4">
                <a:extLst>
                  <a:ext uri="{FF2B5EF4-FFF2-40B4-BE49-F238E27FC236}">
                    <a16:creationId xmlns:a16="http://schemas.microsoft.com/office/drawing/2014/main" id="{7C0B321C-0000-4F9E-164B-6BAE45D1863E}"/>
                  </a:ext>
                </a:extLst>
              </p:cNvPr>
              <p:cNvPicPr/>
              <p:nvPr/>
            </p:nvPicPr>
            <p:blipFill>
              <a:blip r:embed="rId4"/>
              <a:stretch>
                <a:fillRect/>
              </a:stretch>
            </p:blipFill>
            <p:spPr>
              <a:xfrm>
                <a:off x="2047850" y="2221670"/>
                <a:ext cx="32371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0A5612C-9B4B-47A1-92C6-A0106A4D6B2A}"/>
                  </a:ext>
                </a:extLst>
              </p14:cNvPr>
              <p14:cNvContentPartPr/>
              <p14:nvPr/>
            </p14:nvContentPartPr>
            <p14:xfrm>
              <a:off x="3650930" y="2514350"/>
              <a:ext cx="1221120" cy="64440"/>
            </p14:xfrm>
          </p:contentPart>
        </mc:Choice>
        <mc:Fallback xmlns="">
          <p:pic>
            <p:nvPicPr>
              <p:cNvPr id="7" name="Ink 6">
                <a:extLst>
                  <a:ext uri="{FF2B5EF4-FFF2-40B4-BE49-F238E27FC236}">
                    <a16:creationId xmlns:a16="http://schemas.microsoft.com/office/drawing/2014/main" id="{50A5612C-9B4B-47A1-92C6-A0106A4D6B2A}"/>
                  </a:ext>
                </a:extLst>
              </p:cNvPr>
              <p:cNvPicPr/>
              <p:nvPr/>
            </p:nvPicPr>
            <p:blipFill>
              <a:blip r:embed="rId6"/>
              <a:stretch>
                <a:fillRect/>
              </a:stretch>
            </p:blipFill>
            <p:spPr>
              <a:xfrm>
                <a:off x="3597290" y="2406710"/>
                <a:ext cx="13287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667F951-1B2A-2851-ABE3-FEA6CEE147E3}"/>
                  </a:ext>
                </a:extLst>
              </p14:cNvPr>
              <p14:cNvContentPartPr/>
              <p14:nvPr/>
            </p14:nvContentPartPr>
            <p14:xfrm>
              <a:off x="1248650" y="2304830"/>
              <a:ext cx="1777680" cy="388440"/>
            </p14:xfrm>
          </p:contentPart>
        </mc:Choice>
        <mc:Fallback xmlns="">
          <p:pic>
            <p:nvPicPr>
              <p:cNvPr id="8" name="Ink 7">
                <a:extLst>
                  <a:ext uri="{FF2B5EF4-FFF2-40B4-BE49-F238E27FC236}">
                    <a16:creationId xmlns:a16="http://schemas.microsoft.com/office/drawing/2014/main" id="{E667F951-1B2A-2851-ABE3-FEA6CEE147E3}"/>
                  </a:ext>
                </a:extLst>
              </p:cNvPr>
              <p:cNvPicPr/>
              <p:nvPr/>
            </p:nvPicPr>
            <p:blipFill>
              <a:blip r:embed="rId8"/>
              <a:stretch>
                <a:fillRect/>
              </a:stretch>
            </p:blipFill>
            <p:spPr>
              <a:xfrm>
                <a:off x="1194650" y="2197190"/>
                <a:ext cx="188532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41045673-40DA-65B4-C142-E075314A071D}"/>
                  </a:ext>
                </a:extLst>
              </p14:cNvPr>
              <p14:cNvContentPartPr/>
              <p14:nvPr/>
            </p14:nvContentPartPr>
            <p14:xfrm>
              <a:off x="4209650" y="2691830"/>
              <a:ext cx="2788200" cy="51840"/>
            </p14:xfrm>
          </p:contentPart>
        </mc:Choice>
        <mc:Fallback xmlns="">
          <p:pic>
            <p:nvPicPr>
              <p:cNvPr id="9" name="Ink 8">
                <a:extLst>
                  <a:ext uri="{FF2B5EF4-FFF2-40B4-BE49-F238E27FC236}">
                    <a16:creationId xmlns:a16="http://schemas.microsoft.com/office/drawing/2014/main" id="{41045673-40DA-65B4-C142-E075314A071D}"/>
                  </a:ext>
                </a:extLst>
              </p:cNvPr>
              <p:cNvPicPr/>
              <p:nvPr/>
            </p:nvPicPr>
            <p:blipFill>
              <a:blip r:embed="rId10"/>
              <a:stretch>
                <a:fillRect/>
              </a:stretch>
            </p:blipFill>
            <p:spPr>
              <a:xfrm>
                <a:off x="4156010" y="2583830"/>
                <a:ext cx="2895840" cy="267480"/>
              </a:xfrm>
              <a:prstGeom prst="rect">
                <a:avLst/>
              </a:prstGeom>
            </p:spPr>
          </p:pic>
        </mc:Fallback>
      </mc:AlternateContent>
    </p:spTree>
    <p:extLst>
      <p:ext uri="{BB962C8B-B14F-4D97-AF65-F5344CB8AC3E}">
        <p14:creationId xmlns:p14="http://schemas.microsoft.com/office/powerpoint/2010/main" val="31188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13A2-4C4B-48F5-8FC3-277933CCB2BF}"/>
              </a:ext>
            </a:extLst>
          </p:cNvPr>
          <p:cNvSpPr>
            <a:spLocks noGrp="1"/>
          </p:cNvSpPr>
          <p:nvPr>
            <p:ph type="title"/>
          </p:nvPr>
        </p:nvSpPr>
        <p:spPr>
          <a:xfrm>
            <a:off x="457200" y="274638"/>
            <a:ext cx="8229600" cy="685482"/>
          </a:xfrm>
        </p:spPr>
        <p:txBody>
          <a:bodyPr/>
          <a:lstStyle/>
          <a:p>
            <a:r>
              <a:rPr lang="en-US" altLang="en-US" sz="2400" b="1" u="sng" dirty="0">
                <a:latin typeface="Calisto MT" panose="02040603050505030304" pitchFamily="18" charset="0"/>
              </a:rPr>
              <a:t>APPROPRIATION TYPES</a:t>
            </a:r>
            <a:endParaRPr lang="en-US" sz="2400" dirty="0"/>
          </a:p>
        </p:txBody>
      </p:sp>
      <p:sp>
        <p:nvSpPr>
          <p:cNvPr id="3" name="Text Placeholder 2">
            <a:extLst>
              <a:ext uri="{FF2B5EF4-FFF2-40B4-BE49-F238E27FC236}">
                <a16:creationId xmlns:a16="http://schemas.microsoft.com/office/drawing/2014/main" id="{A74EECE4-9C44-4DE3-83A7-6B20E360D1EA}"/>
              </a:ext>
            </a:extLst>
          </p:cNvPr>
          <p:cNvSpPr>
            <a:spLocks noGrp="1"/>
          </p:cNvSpPr>
          <p:nvPr>
            <p:ph type="body" idx="1"/>
          </p:nvPr>
        </p:nvSpPr>
        <p:spPr>
          <a:xfrm>
            <a:off x="457200" y="922714"/>
            <a:ext cx="8229600" cy="5112326"/>
          </a:xfrm>
        </p:spPr>
        <p:txBody>
          <a:bodyPr/>
          <a:lstStyle/>
          <a:p>
            <a:pPr marL="114300" indent="0">
              <a:buNone/>
              <a:defRPr/>
            </a:pPr>
            <a:r>
              <a:rPr lang="en-US" sz="1600" b="1" u="sng" dirty="0">
                <a:solidFill>
                  <a:srgbClr val="002060"/>
                </a:solidFill>
              </a:rPr>
              <a:t>Capital Outlay </a:t>
            </a:r>
          </a:p>
          <a:p>
            <a:pPr marL="742950" lvl="1" indent="-285750">
              <a:buFont typeface="Arial" panose="020B0604020202020204" pitchFamily="34" charset="0"/>
              <a:buChar char="•"/>
              <a:defRPr/>
            </a:pPr>
            <a:r>
              <a:rPr lang="en-US" sz="1600" dirty="0">
                <a:solidFill>
                  <a:srgbClr val="002060"/>
                </a:solidFill>
              </a:rPr>
              <a:t>Identified in Capital Bill (Reversion Date).</a:t>
            </a:r>
          </a:p>
          <a:p>
            <a:pPr marL="1200150" lvl="2" indent="-285750">
              <a:buFont typeface="Arial" panose="020B0604020202020204" pitchFamily="34" charset="0"/>
              <a:buChar char="•"/>
              <a:defRPr/>
            </a:pPr>
            <a:r>
              <a:rPr lang="en-US" sz="1600" b="1" dirty="0">
                <a:solidFill>
                  <a:srgbClr val="002060"/>
                </a:solidFill>
              </a:rPr>
              <a:t>4 year </a:t>
            </a:r>
            <a:r>
              <a:rPr lang="en-US" sz="1600" dirty="0">
                <a:solidFill>
                  <a:srgbClr val="002060"/>
                </a:solidFill>
              </a:rPr>
              <a:t>for plan, design, construction, demolish, renovate, refurnish.</a:t>
            </a:r>
          </a:p>
          <a:p>
            <a:pPr marL="1200150" lvl="2" indent="-285750">
              <a:buFont typeface="Arial" panose="020B0604020202020204" pitchFamily="34" charset="0"/>
              <a:buChar char="•"/>
              <a:defRPr/>
            </a:pPr>
            <a:r>
              <a:rPr lang="en-US" sz="1600" b="1" dirty="0">
                <a:solidFill>
                  <a:srgbClr val="002060"/>
                </a:solidFill>
              </a:rPr>
              <a:t>2 year </a:t>
            </a:r>
            <a:r>
              <a:rPr lang="en-US" sz="1600" dirty="0">
                <a:solidFill>
                  <a:srgbClr val="002060"/>
                </a:solidFill>
              </a:rPr>
              <a:t>for purchase (motor grader, vehicle, equipment).</a:t>
            </a:r>
          </a:p>
          <a:p>
            <a:pPr marL="742950" lvl="1" indent="-285750">
              <a:buFont typeface="Arial" panose="020B0604020202020204" pitchFamily="34" charset="0"/>
              <a:buChar char="•"/>
              <a:defRPr/>
            </a:pPr>
            <a:r>
              <a:rPr lang="en-US" sz="1600" dirty="0">
                <a:solidFill>
                  <a:srgbClr val="002060"/>
                </a:solidFill>
              </a:rPr>
              <a:t>Unexpended balance reverts to back to the State’s Operative Reserve</a:t>
            </a:r>
          </a:p>
          <a:p>
            <a:pPr marL="742950" lvl="1" indent="-285750">
              <a:buFont typeface="Arial" panose="020B0604020202020204" pitchFamily="34" charset="0"/>
              <a:buChar char="•"/>
              <a:defRPr/>
            </a:pPr>
            <a:r>
              <a:rPr lang="en-US" sz="1600" dirty="0">
                <a:solidFill>
                  <a:srgbClr val="002060"/>
                </a:solidFill>
              </a:rPr>
              <a:t>A request for reauthorization must be submitted through the State Legislature by January 28, 2024, before 3:00 p.m. </a:t>
            </a:r>
            <a:endParaRPr lang="en-US" sz="1600" b="1" dirty="0">
              <a:solidFill>
                <a:srgbClr val="002060"/>
              </a:solidFill>
            </a:endParaRPr>
          </a:p>
          <a:p>
            <a:pPr marL="114300" indent="0">
              <a:buNone/>
              <a:defRPr/>
            </a:pPr>
            <a:r>
              <a:rPr lang="en-US" sz="1600" b="1" u="sng" dirty="0">
                <a:solidFill>
                  <a:srgbClr val="002060"/>
                </a:solidFill>
              </a:rPr>
              <a:t>TIF</a:t>
            </a:r>
          </a:p>
          <a:p>
            <a:pPr marL="742950" lvl="1" indent="-285750">
              <a:buFont typeface="Arial" panose="020B0604020202020204" pitchFamily="34" charset="0"/>
              <a:buChar char="•"/>
              <a:defRPr/>
            </a:pPr>
            <a:r>
              <a:rPr lang="en-US" sz="1600" dirty="0">
                <a:solidFill>
                  <a:srgbClr val="002060"/>
                </a:solidFill>
              </a:rPr>
              <a:t>Identified in the IGA.</a:t>
            </a:r>
          </a:p>
          <a:p>
            <a:pPr marL="1200150" lvl="2" indent="-285750">
              <a:buFont typeface="Arial" panose="020B0604020202020204" pitchFamily="34" charset="0"/>
              <a:buChar char="•"/>
              <a:defRPr/>
            </a:pPr>
            <a:r>
              <a:rPr lang="en-US" sz="1600" b="1" dirty="0">
                <a:solidFill>
                  <a:srgbClr val="002060"/>
                </a:solidFill>
              </a:rPr>
              <a:t>36 months (3 years) </a:t>
            </a:r>
            <a:r>
              <a:rPr lang="en-US" sz="1600" dirty="0">
                <a:solidFill>
                  <a:srgbClr val="002060"/>
                </a:solidFill>
              </a:rPr>
              <a:t>from the date of the execution IGA by the Cabinet Secretary for design and construction projects.</a:t>
            </a:r>
          </a:p>
          <a:p>
            <a:pPr marL="1200150" lvl="2" indent="-285750">
              <a:buFont typeface="Arial" panose="020B0604020202020204" pitchFamily="34" charset="0"/>
              <a:buChar char="•"/>
              <a:defRPr/>
            </a:pPr>
            <a:r>
              <a:rPr lang="en-US" sz="1600" b="1" dirty="0">
                <a:solidFill>
                  <a:srgbClr val="002060"/>
                </a:solidFill>
              </a:rPr>
              <a:t>24 months (2 years) </a:t>
            </a:r>
            <a:r>
              <a:rPr lang="en-US" sz="1600" dirty="0">
                <a:solidFill>
                  <a:srgbClr val="002060"/>
                </a:solidFill>
              </a:rPr>
              <a:t>from the date of the execution of the IGA by the Cabinet Secretary for planning projects.</a:t>
            </a:r>
          </a:p>
          <a:p>
            <a:pPr marL="742950" lvl="1" indent="-285750">
              <a:buFont typeface="Arial" panose="020B0604020202020204" pitchFamily="34" charset="0"/>
              <a:buChar char="•"/>
              <a:defRPr/>
            </a:pPr>
            <a:r>
              <a:rPr lang="en-US" sz="1600" dirty="0">
                <a:solidFill>
                  <a:srgbClr val="002060"/>
                </a:solidFill>
              </a:rPr>
              <a:t>Any unexpended balance reverts to the severance tax bond fund. </a:t>
            </a:r>
          </a:p>
          <a:p>
            <a:pPr marL="742950" lvl="1" indent="-285750">
              <a:buFont typeface="Arial" panose="020B0604020202020204" pitchFamily="34" charset="0"/>
              <a:buChar char="•"/>
              <a:defRPr/>
            </a:pPr>
            <a:r>
              <a:rPr lang="en-US" sz="1600" dirty="0">
                <a:solidFill>
                  <a:srgbClr val="002060"/>
                </a:solidFill>
              </a:rPr>
              <a:t>No Cost Extension must be submitted 60 days before expiration date.</a:t>
            </a:r>
          </a:p>
          <a:p>
            <a:pPr marL="114300" indent="0">
              <a:buNone/>
              <a:defRPr/>
            </a:pPr>
            <a:endParaRPr lang="en-US" sz="1800" b="1"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445B4905-55DC-B6B8-2E1C-7E55FAE8AF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2994675126"/>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357007-4358-2052-D5A0-FDEB63271789}"/>
              </a:ext>
            </a:extLst>
          </p:cNvPr>
          <p:cNvSpPr>
            <a:spLocks noGrp="1"/>
          </p:cNvSpPr>
          <p:nvPr>
            <p:ph type="title"/>
          </p:nvPr>
        </p:nvSpPr>
        <p:spPr>
          <a:xfrm>
            <a:off x="457200" y="274638"/>
            <a:ext cx="8229600" cy="417125"/>
          </a:xfrm>
        </p:spPr>
        <p:txBody>
          <a:bodyPr/>
          <a:lstStyle/>
          <a:p>
            <a:r>
              <a:rPr lang="en-US" altLang="en-US" sz="2400" b="1" u="sng" dirty="0">
                <a:latin typeface="Calisto MT" panose="02040603050505030304" pitchFamily="18" charset="0"/>
              </a:rPr>
              <a:t>ALLOWABLE EXPENSE </a:t>
            </a:r>
            <a:endParaRPr lang="en-US" sz="2400" dirty="0"/>
          </a:p>
        </p:txBody>
      </p:sp>
      <p:sp>
        <p:nvSpPr>
          <p:cNvPr id="5" name="Text Placeholder 4">
            <a:extLst>
              <a:ext uri="{FF2B5EF4-FFF2-40B4-BE49-F238E27FC236}">
                <a16:creationId xmlns:a16="http://schemas.microsoft.com/office/drawing/2014/main" id="{DAAEA0EA-6580-91B7-2825-470D70615012}"/>
              </a:ext>
            </a:extLst>
          </p:cNvPr>
          <p:cNvSpPr>
            <a:spLocks noGrp="1"/>
          </p:cNvSpPr>
          <p:nvPr>
            <p:ph type="body" idx="4294967295"/>
          </p:nvPr>
        </p:nvSpPr>
        <p:spPr>
          <a:xfrm>
            <a:off x="262394" y="691763"/>
            <a:ext cx="4038600" cy="4829471"/>
          </a:xfrm>
        </p:spPr>
        <p:txBody>
          <a:bodyPr/>
          <a:lstStyle/>
          <a:p>
            <a:pPr>
              <a:defRPr/>
            </a:pPr>
            <a:r>
              <a:rPr lang="en-US" sz="1400" b="1" dirty="0">
                <a:solidFill>
                  <a:srgbClr val="002060"/>
                </a:solidFill>
              </a:rPr>
              <a:t>Direct project costs </a:t>
            </a:r>
            <a:r>
              <a:rPr lang="en-US" sz="1400" dirty="0">
                <a:solidFill>
                  <a:srgbClr val="002060"/>
                </a:solidFill>
              </a:rPr>
              <a:t>are allowable expenses</a:t>
            </a:r>
          </a:p>
          <a:p>
            <a:pPr>
              <a:defRPr/>
            </a:pPr>
            <a:r>
              <a:rPr lang="en-US" sz="1400" b="1" dirty="0">
                <a:solidFill>
                  <a:srgbClr val="002060"/>
                </a:solidFill>
              </a:rPr>
              <a:t>Indirect project costs directly to entities are not allowed </a:t>
            </a:r>
            <a:r>
              <a:rPr lang="en-US" sz="1400" dirty="0">
                <a:solidFill>
                  <a:srgbClr val="002060"/>
                </a:solidFill>
              </a:rPr>
              <a:t>Indirect project costs include but are not limited to:</a:t>
            </a:r>
          </a:p>
          <a:p>
            <a:pPr lvl="2">
              <a:defRPr/>
            </a:pPr>
            <a:r>
              <a:rPr lang="en-US" sz="1400" dirty="0">
                <a:solidFill>
                  <a:srgbClr val="002060"/>
                </a:solidFill>
              </a:rPr>
              <a:t>Penalty fees, food, room rental for meeting</a:t>
            </a:r>
          </a:p>
          <a:p>
            <a:pPr lvl="2">
              <a:defRPr/>
            </a:pPr>
            <a:r>
              <a:rPr lang="en-US" sz="1400" dirty="0">
                <a:solidFill>
                  <a:srgbClr val="002060"/>
                </a:solidFill>
              </a:rPr>
              <a:t>Damages other than pay for work performed</a:t>
            </a:r>
          </a:p>
          <a:p>
            <a:pPr lvl="2">
              <a:defRPr/>
            </a:pPr>
            <a:r>
              <a:rPr lang="en-US" sz="1400" dirty="0">
                <a:solidFill>
                  <a:srgbClr val="002060"/>
                </a:solidFill>
              </a:rPr>
              <a:t>Attorney fees</a:t>
            </a:r>
          </a:p>
          <a:p>
            <a:pPr lvl="2">
              <a:defRPr/>
            </a:pPr>
            <a:r>
              <a:rPr lang="en-US" sz="1400" dirty="0">
                <a:solidFill>
                  <a:srgbClr val="002060"/>
                </a:solidFill>
              </a:rPr>
              <a:t>Administrative fees i.e. salaries, benefits, building rental fees, utilities, etc.</a:t>
            </a:r>
          </a:p>
          <a:p>
            <a:pPr lvl="1">
              <a:defRPr/>
            </a:pPr>
            <a:r>
              <a:rPr lang="en-US" sz="1400" dirty="0">
                <a:solidFill>
                  <a:srgbClr val="002060"/>
                </a:solidFill>
              </a:rPr>
              <a:t>If you are unsure, refer to the State Board of Finance Disbursement Rule: </a:t>
            </a:r>
            <a:r>
              <a:rPr lang="en-US" sz="1400" dirty="0">
                <a:solidFill>
                  <a:srgbClr val="002060"/>
                </a:solidFill>
                <a:hlinkClick r:id="rId2">
                  <a:extLst>
                    <a:ext uri="{A12FA001-AC4F-418D-AE19-62706E023703}">
                      <ahyp:hlinkClr xmlns:ahyp="http://schemas.microsoft.com/office/drawing/2018/hyperlinkcolor" val="tx"/>
                    </a:ext>
                  </a:extLst>
                </a:hlinkClick>
              </a:rPr>
              <a:t>Bond Project Disbursement Rule | New Mexico Department of Finance and Administration (state.nm.us)</a:t>
            </a:r>
            <a:endParaRPr lang="en-US" sz="1400" dirty="0">
              <a:solidFill>
                <a:srgbClr val="002060"/>
              </a:solidFill>
            </a:endParaRPr>
          </a:p>
          <a:p>
            <a:endParaRPr lang="en-US" dirty="0"/>
          </a:p>
        </p:txBody>
      </p:sp>
      <p:pic>
        <p:nvPicPr>
          <p:cNvPr id="7" name="Picture 5">
            <a:extLst>
              <a:ext uri="{FF2B5EF4-FFF2-40B4-BE49-F238E27FC236}">
                <a16:creationId xmlns:a16="http://schemas.microsoft.com/office/drawing/2014/main" id="{57BC5EFD-A8AA-BF07-B5E7-8701394287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95130"/>
            <a:ext cx="4078085" cy="46268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839F8C9-1DCD-20AD-83FD-644220CB8A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2652963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FC0758-E64F-4F3F-EC18-0F9064F84EB7}"/>
              </a:ext>
            </a:extLst>
          </p:cNvPr>
          <p:cNvPicPr>
            <a:picLocks noChangeAspect="1"/>
          </p:cNvPicPr>
          <p:nvPr/>
        </p:nvPicPr>
        <p:blipFill>
          <a:blip r:embed="rId2"/>
          <a:stretch>
            <a:fillRect/>
          </a:stretch>
        </p:blipFill>
        <p:spPr>
          <a:xfrm>
            <a:off x="1149532" y="330926"/>
            <a:ext cx="7484650" cy="5453166"/>
          </a:xfrm>
          <a:prstGeom prst="rect">
            <a:avLst/>
          </a:prstGeom>
        </p:spPr>
      </p:pic>
      <p:sp>
        <p:nvSpPr>
          <p:cNvPr id="2" name="Title 1">
            <a:extLst>
              <a:ext uri="{FF2B5EF4-FFF2-40B4-BE49-F238E27FC236}">
                <a16:creationId xmlns:a16="http://schemas.microsoft.com/office/drawing/2014/main" id="{5CEA1C2D-1D35-491D-B86D-03D728DF22F3}"/>
              </a:ext>
            </a:extLst>
          </p:cNvPr>
          <p:cNvSpPr>
            <a:spLocks noGrp="1"/>
          </p:cNvSpPr>
          <p:nvPr>
            <p:ph type="title"/>
          </p:nvPr>
        </p:nvSpPr>
        <p:spPr>
          <a:xfrm>
            <a:off x="204186" y="-82873"/>
            <a:ext cx="3651428" cy="625876"/>
          </a:xfrm>
        </p:spPr>
        <p:txBody>
          <a:bodyPr/>
          <a:lstStyle/>
          <a:p>
            <a:r>
              <a:rPr lang="en-US" altLang="en-US" sz="2400" b="1" u="sng" dirty="0">
                <a:latin typeface="Calisto MT" panose="02040603050505030304" pitchFamily="18" charset="0"/>
              </a:rPr>
              <a:t>SCOPE OF WORK</a:t>
            </a:r>
            <a:endParaRPr lang="en-US" sz="2400" dirty="0"/>
          </a:p>
        </p:txBody>
      </p:sp>
      <p:sp>
        <p:nvSpPr>
          <p:cNvPr id="3" name="TextBox 2">
            <a:extLst>
              <a:ext uri="{FF2B5EF4-FFF2-40B4-BE49-F238E27FC236}">
                <a16:creationId xmlns:a16="http://schemas.microsoft.com/office/drawing/2014/main" id="{AB3497E2-B1AA-F213-3CE4-789F40A402BD}"/>
              </a:ext>
            </a:extLst>
          </p:cNvPr>
          <p:cNvSpPr txBox="1"/>
          <p:nvPr/>
        </p:nvSpPr>
        <p:spPr>
          <a:xfrm>
            <a:off x="4323348" y="943103"/>
            <a:ext cx="3338004" cy="261610"/>
          </a:xfrm>
          <a:prstGeom prst="rect">
            <a:avLst/>
          </a:prstGeom>
          <a:noFill/>
        </p:spPr>
        <p:txBody>
          <a:bodyPr wrap="square" rtlCol="0">
            <a:spAutoFit/>
          </a:bodyPr>
          <a:lstStyle/>
          <a:p>
            <a:r>
              <a:rPr lang="en-US" sz="1100" dirty="0">
                <a:solidFill>
                  <a:srgbClr val="002060"/>
                </a:solidFill>
                <a:latin typeface="Cambria Math" panose="02040503050406030204" pitchFamily="18" charset="0"/>
                <a:ea typeface="Cambria Math" panose="02040503050406030204" pitchFamily="18" charset="0"/>
              </a:rPr>
              <a:t>Use your preferred organization name.</a:t>
            </a:r>
            <a:endParaRPr lang="en-US" sz="1100" dirty="0"/>
          </a:p>
        </p:txBody>
      </p:sp>
      <p:sp>
        <p:nvSpPr>
          <p:cNvPr id="6" name="TextBox 5">
            <a:extLst>
              <a:ext uri="{FF2B5EF4-FFF2-40B4-BE49-F238E27FC236}">
                <a16:creationId xmlns:a16="http://schemas.microsoft.com/office/drawing/2014/main" id="{33860403-0890-095D-3B86-2D8F8E7F8381}"/>
              </a:ext>
            </a:extLst>
          </p:cNvPr>
          <p:cNvSpPr txBox="1"/>
          <p:nvPr/>
        </p:nvSpPr>
        <p:spPr>
          <a:xfrm>
            <a:off x="4323348" y="1478210"/>
            <a:ext cx="3330556" cy="261610"/>
          </a:xfrm>
          <a:prstGeom prst="rect">
            <a:avLst/>
          </a:prstGeom>
          <a:noFill/>
        </p:spPr>
        <p:txBody>
          <a:bodyPr wrap="square" rtlCol="0">
            <a:spAutoFit/>
          </a:bodyPr>
          <a:lstStyle/>
          <a:p>
            <a:r>
              <a:rPr lang="en-US" sz="1100" dirty="0">
                <a:solidFill>
                  <a:srgbClr val="002060"/>
                </a:solidFill>
                <a:latin typeface="Cambria Math" panose="02040503050406030204" pitchFamily="18" charset="0"/>
                <a:ea typeface="Cambria Math" panose="02040503050406030204" pitchFamily="18" charset="0"/>
              </a:rPr>
              <a:t>Use project name on IGA</a:t>
            </a:r>
            <a:endParaRPr lang="en-US" sz="1100" dirty="0"/>
          </a:p>
        </p:txBody>
      </p:sp>
      <p:sp>
        <p:nvSpPr>
          <p:cNvPr id="7" name="TextBox 6">
            <a:extLst>
              <a:ext uri="{FF2B5EF4-FFF2-40B4-BE49-F238E27FC236}">
                <a16:creationId xmlns:a16="http://schemas.microsoft.com/office/drawing/2014/main" id="{E9195F85-3215-BEF1-BD81-9A9F16E50532}"/>
              </a:ext>
            </a:extLst>
          </p:cNvPr>
          <p:cNvSpPr txBox="1"/>
          <p:nvPr/>
        </p:nvSpPr>
        <p:spPr>
          <a:xfrm>
            <a:off x="4323348" y="2078241"/>
            <a:ext cx="3826352" cy="430887"/>
          </a:xfrm>
          <a:prstGeom prst="rect">
            <a:avLst/>
          </a:prstGeom>
          <a:noFill/>
        </p:spPr>
        <p:txBody>
          <a:bodyPr wrap="square" rtlCol="0">
            <a:spAutoFit/>
          </a:bodyPr>
          <a:lstStyle/>
          <a:p>
            <a:r>
              <a:rPr lang="en-US" sz="1100" dirty="0">
                <a:solidFill>
                  <a:srgbClr val="002060"/>
                </a:solidFill>
                <a:latin typeface="Cambria Math" panose="02040503050406030204" pitchFamily="18" charset="0"/>
                <a:ea typeface="Cambria Math" panose="02040503050406030204" pitchFamily="18" charset="0"/>
              </a:rPr>
              <a:t>Provide a brief history of the project and explain the current status.</a:t>
            </a:r>
            <a:endParaRPr lang="en-US" sz="1100" dirty="0"/>
          </a:p>
        </p:txBody>
      </p:sp>
      <p:sp>
        <p:nvSpPr>
          <p:cNvPr id="8" name="TextBox 7">
            <a:extLst>
              <a:ext uri="{FF2B5EF4-FFF2-40B4-BE49-F238E27FC236}">
                <a16:creationId xmlns:a16="http://schemas.microsoft.com/office/drawing/2014/main" id="{345BF0B0-4D62-F48D-9560-60A893B62D04}"/>
              </a:ext>
            </a:extLst>
          </p:cNvPr>
          <p:cNvSpPr txBox="1"/>
          <p:nvPr/>
        </p:nvSpPr>
        <p:spPr>
          <a:xfrm>
            <a:off x="4323348" y="2654995"/>
            <a:ext cx="3755254" cy="261610"/>
          </a:xfrm>
          <a:prstGeom prst="rect">
            <a:avLst/>
          </a:prstGeom>
          <a:noFill/>
        </p:spPr>
        <p:txBody>
          <a:bodyPr wrap="square" rtlCol="0">
            <a:spAutoFit/>
          </a:bodyPr>
          <a:lstStyle/>
          <a:p>
            <a:r>
              <a:rPr lang="en-US" sz="1100" dirty="0">
                <a:solidFill>
                  <a:srgbClr val="002060"/>
                </a:solidFill>
                <a:latin typeface="Cambria Math" panose="02040503050406030204" pitchFamily="18" charset="0"/>
                <a:ea typeface="Cambria Math" panose="02040503050406030204" pitchFamily="18" charset="0"/>
              </a:rPr>
              <a:t>Provide what phase will be accomplished with the funding</a:t>
            </a:r>
            <a:endParaRPr lang="en-US" sz="1100" dirty="0"/>
          </a:p>
        </p:txBody>
      </p:sp>
      <p:sp>
        <p:nvSpPr>
          <p:cNvPr id="9" name="TextBox 8">
            <a:extLst>
              <a:ext uri="{FF2B5EF4-FFF2-40B4-BE49-F238E27FC236}">
                <a16:creationId xmlns:a16="http://schemas.microsoft.com/office/drawing/2014/main" id="{3F3B660C-E0FF-C6AE-67DC-1BCD4741F446}"/>
              </a:ext>
            </a:extLst>
          </p:cNvPr>
          <p:cNvSpPr txBox="1"/>
          <p:nvPr/>
        </p:nvSpPr>
        <p:spPr>
          <a:xfrm>
            <a:off x="4304276" y="3125788"/>
            <a:ext cx="4219601" cy="815608"/>
          </a:xfrm>
          <a:prstGeom prst="rect">
            <a:avLst/>
          </a:prstGeom>
          <a:noFill/>
        </p:spPr>
        <p:txBody>
          <a:bodyPr wrap="square" rtlCol="0">
            <a:spAutoFit/>
          </a:bodyPr>
          <a:lstStyle/>
          <a:p>
            <a:r>
              <a:rPr lang="en-US" sz="1100" dirty="0">
                <a:solidFill>
                  <a:srgbClr val="002060"/>
                </a:solidFill>
                <a:latin typeface="Cambria Math" panose="02040503050406030204" pitchFamily="18" charset="0"/>
                <a:ea typeface="Cambria Math" panose="02040503050406030204" pitchFamily="18" charset="0"/>
              </a:rPr>
              <a:t>List other funding  sources  for the project under other, in the budget worksheet. (</a:t>
            </a:r>
            <a:r>
              <a:rPr lang="en-US" sz="1100" i="1" dirty="0">
                <a:solidFill>
                  <a:srgbClr val="002060"/>
                </a:solidFill>
                <a:latin typeface="Cambria Math" panose="02040503050406030204" pitchFamily="18" charset="0"/>
                <a:ea typeface="Cambria Math" panose="02040503050406030204" pitchFamily="18" charset="0"/>
              </a:rPr>
              <a:t>e.g., other state fund, local funds, or federal funds</a:t>
            </a:r>
            <a:r>
              <a:rPr lang="en-US" sz="1100" dirty="0">
                <a:solidFill>
                  <a:srgbClr val="002060"/>
                </a:solidFill>
                <a:latin typeface="Cambria Math" panose="02040503050406030204" pitchFamily="18" charset="0"/>
                <a:ea typeface="Cambria Math" panose="02040503050406030204" pitchFamily="18" charset="0"/>
              </a:rPr>
              <a:t>)</a:t>
            </a:r>
          </a:p>
          <a:p>
            <a:endParaRPr lang="en-US" dirty="0"/>
          </a:p>
        </p:txBody>
      </p:sp>
      <p:sp>
        <p:nvSpPr>
          <p:cNvPr id="13" name="TextBox 12">
            <a:extLst>
              <a:ext uri="{FF2B5EF4-FFF2-40B4-BE49-F238E27FC236}">
                <a16:creationId xmlns:a16="http://schemas.microsoft.com/office/drawing/2014/main" id="{84F2D8D5-01FF-33D6-2441-74F652E8188C}"/>
              </a:ext>
            </a:extLst>
          </p:cNvPr>
          <p:cNvSpPr txBox="1"/>
          <p:nvPr/>
        </p:nvSpPr>
        <p:spPr>
          <a:xfrm>
            <a:off x="4304276" y="3767808"/>
            <a:ext cx="4074928" cy="430887"/>
          </a:xfrm>
          <a:prstGeom prst="rect">
            <a:avLst/>
          </a:prstGeom>
          <a:noFill/>
        </p:spPr>
        <p:txBody>
          <a:bodyPr wrap="square" rtlCol="0">
            <a:spAutoFit/>
          </a:bodyPr>
          <a:lstStyle/>
          <a:p>
            <a:r>
              <a:rPr lang="en-US" sz="1100" dirty="0">
                <a:solidFill>
                  <a:srgbClr val="002060"/>
                </a:solidFill>
                <a:latin typeface="Cambria Math" panose="02040503050406030204" pitchFamily="18" charset="0"/>
                <a:ea typeface="Cambria Math" panose="02040503050406030204" pitchFamily="18" charset="0"/>
              </a:rPr>
              <a:t>List performance measures your organization will take to ensure the project will be done properly and timely</a:t>
            </a:r>
            <a:r>
              <a:rPr lang="en-US" sz="1100" dirty="0">
                <a:solidFill>
                  <a:srgbClr val="002060"/>
                </a:solidFill>
                <a:latin typeface="Cambria" panose="02040503050406030204" pitchFamily="18" charset="0"/>
                <a:ea typeface="Cambria" panose="02040503050406030204" pitchFamily="18" charset="0"/>
              </a:rPr>
              <a:t>. </a:t>
            </a:r>
          </a:p>
        </p:txBody>
      </p:sp>
      <p:sp>
        <p:nvSpPr>
          <p:cNvPr id="15" name="TextBox 14">
            <a:extLst>
              <a:ext uri="{FF2B5EF4-FFF2-40B4-BE49-F238E27FC236}">
                <a16:creationId xmlns:a16="http://schemas.microsoft.com/office/drawing/2014/main" id="{83F81855-3E04-8AA1-A877-06953BA95901}"/>
              </a:ext>
            </a:extLst>
          </p:cNvPr>
          <p:cNvSpPr txBox="1"/>
          <p:nvPr/>
        </p:nvSpPr>
        <p:spPr>
          <a:xfrm>
            <a:off x="4304276" y="4170039"/>
            <a:ext cx="4074928" cy="430887"/>
          </a:xfrm>
          <a:prstGeom prst="rect">
            <a:avLst/>
          </a:prstGeom>
          <a:noFill/>
        </p:spPr>
        <p:txBody>
          <a:bodyPr wrap="square" rtlCol="0">
            <a:spAutoFit/>
          </a:bodyPr>
          <a:lstStyle/>
          <a:p>
            <a:r>
              <a:rPr lang="en-US" sz="1100" dirty="0">
                <a:solidFill>
                  <a:srgbClr val="002060"/>
                </a:solidFill>
                <a:latin typeface="Cambria Math" panose="02040503050406030204" pitchFamily="18" charset="0"/>
                <a:ea typeface="Cambria Math" panose="02040503050406030204" pitchFamily="18" charset="0"/>
              </a:rPr>
              <a:t>Describe how your community will benefit once project is completed.</a:t>
            </a:r>
            <a:endParaRPr lang="en-US" sz="1100" dirty="0">
              <a:solidFill>
                <a:srgbClr val="00206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8386488-2F06-25DC-02D4-6F8A8DB329E3}"/>
              </a:ext>
            </a:extLst>
          </p:cNvPr>
          <p:cNvSpPr txBox="1"/>
          <p:nvPr/>
        </p:nvSpPr>
        <p:spPr>
          <a:xfrm>
            <a:off x="4259826" y="4584798"/>
            <a:ext cx="4074928" cy="430887"/>
          </a:xfrm>
          <a:prstGeom prst="rect">
            <a:avLst/>
          </a:prstGeom>
          <a:noFill/>
        </p:spPr>
        <p:txBody>
          <a:bodyPr wrap="square" rtlCol="0">
            <a:spAutoFit/>
          </a:bodyPr>
          <a:lstStyle/>
          <a:p>
            <a:r>
              <a:rPr lang="en-US" sz="1100" dirty="0">
                <a:solidFill>
                  <a:srgbClr val="002060"/>
                </a:solidFill>
                <a:latin typeface="Cambria Math" panose="02040503050406030204" pitchFamily="18" charset="0"/>
                <a:ea typeface="Cambria Math" panose="02040503050406030204" pitchFamily="18" charset="0"/>
              </a:rPr>
              <a:t>Describe the milestones of the project and time frame of when it is expected to be complete</a:t>
            </a:r>
            <a:r>
              <a:rPr lang="en-US" sz="1100" dirty="0">
                <a:solidFill>
                  <a:srgbClr val="002060"/>
                </a:solidFill>
                <a:latin typeface="Cambria" panose="02040503050406030204" pitchFamily="18" charset="0"/>
                <a:ea typeface="Cambria" panose="02040503050406030204" pitchFamily="18" charset="0"/>
              </a:rPr>
              <a:t>. </a:t>
            </a:r>
          </a:p>
        </p:txBody>
      </p:sp>
      <p:sp>
        <p:nvSpPr>
          <p:cNvPr id="18" name="TextBox 17">
            <a:extLst>
              <a:ext uri="{FF2B5EF4-FFF2-40B4-BE49-F238E27FC236}">
                <a16:creationId xmlns:a16="http://schemas.microsoft.com/office/drawing/2014/main" id="{67B46AA3-9935-2AF3-B359-52FA4DDF1E4D}"/>
              </a:ext>
            </a:extLst>
          </p:cNvPr>
          <p:cNvSpPr txBox="1"/>
          <p:nvPr/>
        </p:nvSpPr>
        <p:spPr>
          <a:xfrm>
            <a:off x="4259826" y="5164346"/>
            <a:ext cx="4074928" cy="430887"/>
          </a:xfrm>
          <a:prstGeom prst="rect">
            <a:avLst/>
          </a:prstGeom>
          <a:noFill/>
        </p:spPr>
        <p:txBody>
          <a:bodyPr wrap="square" rtlCol="0">
            <a:spAutoFit/>
          </a:bodyPr>
          <a:lstStyle/>
          <a:p>
            <a:r>
              <a:rPr lang="en-US" sz="1100" dirty="0">
                <a:solidFill>
                  <a:srgbClr val="002060"/>
                </a:solidFill>
                <a:latin typeface="Cambria Math" panose="02040503050406030204" pitchFamily="18" charset="0"/>
                <a:ea typeface="Cambria Math" panose="02040503050406030204" pitchFamily="18" charset="0"/>
              </a:rPr>
              <a:t>List </a:t>
            </a:r>
            <a:r>
              <a:rPr lang="en-US" sz="1100" dirty="0">
                <a:solidFill>
                  <a:srgbClr val="002060"/>
                </a:solidFill>
                <a:latin typeface="Cambria" panose="02040503050406030204" pitchFamily="18" charset="0"/>
                <a:ea typeface="Cambria" panose="02040503050406030204" pitchFamily="18" charset="0"/>
              </a:rPr>
              <a:t>the names, titles, direct phone number, and emails of those persons working directly on this project, from your organization. </a:t>
            </a:r>
          </a:p>
        </p:txBody>
      </p:sp>
      <p:grpSp>
        <p:nvGrpSpPr>
          <p:cNvPr id="12" name="Group 11">
            <a:extLst>
              <a:ext uri="{FF2B5EF4-FFF2-40B4-BE49-F238E27FC236}">
                <a16:creationId xmlns:a16="http://schemas.microsoft.com/office/drawing/2014/main" id="{2DA17E11-0158-D59F-4607-43D472F8802D}"/>
              </a:ext>
            </a:extLst>
          </p:cNvPr>
          <p:cNvGrpSpPr/>
          <p:nvPr/>
        </p:nvGrpSpPr>
        <p:grpSpPr>
          <a:xfrm>
            <a:off x="0" y="6045908"/>
            <a:ext cx="9143999" cy="812092"/>
            <a:chOff x="0" y="6045908"/>
            <a:chExt cx="9143999" cy="812092"/>
          </a:xfrm>
        </p:grpSpPr>
        <p:sp>
          <p:nvSpPr>
            <p:cNvPr id="4" name="Rectangle 3">
              <a:extLst>
                <a:ext uri="{FF2B5EF4-FFF2-40B4-BE49-F238E27FC236}">
                  <a16:creationId xmlns:a16="http://schemas.microsoft.com/office/drawing/2014/main" id="{E75D26E3-D838-3D20-AF31-62C0D2D9DA86}"/>
                </a:ext>
              </a:extLst>
            </p:cNvPr>
            <p:cNvSpPr/>
            <p:nvPr/>
          </p:nvSpPr>
          <p:spPr>
            <a:xfrm>
              <a:off x="0" y="6045909"/>
              <a:ext cx="9143999" cy="812091"/>
            </a:xfrm>
            <a:prstGeom prst="rect">
              <a:avLst/>
            </a:prstGeom>
            <a:solidFill>
              <a:srgbClr val="84003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ock&#10;&#10;Description automatically generated">
              <a:extLst>
                <a:ext uri="{FF2B5EF4-FFF2-40B4-BE49-F238E27FC236}">
                  <a16:creationId xmlns:a16="http://schemas.microsoft.com/office/drawing/2014/main" id="{751BA74E-1C39-3228-C7FC-DADAC7258680}"/>
                </a:ext>
              </a:extLst>
            </p:cNvPr>
            <p:cNvPicPr>
              <a:picLocks noChangeAspect="1"/>
            </p:cNvPicPr>
            <p:nvPr/>
          </p:nvPicPr>
          <p:blipFill>
            <a:blip r:embed="rId3"/>
            <a:stretch>
              <a:fillRect/>
            </a:stretch>
          </p:blipFill>
          <p:spPr>
            <a:xfrm>
              <a:off x="0" y="6045908"/>
              <a:ext cx="809393" cy="812091"/>
            </a:xfrm>
            <a:prstGeom prst="rect">
              <a:avLst/>
            </a:prstGeom>
          </p:spPr>
        </p:pic>
      </p:grpSp>
      <p:sp>
        <p:nvSpPr>
          <p:cNvPr id="19" name="Slide Number Placeholder 18">
            <a:extLst>
              <a:ext uri="{FF2B5EF4-FFF2-40B4-BE49-F238E27FC236}">
                <a16:creationId xmlns:a16="http://schemas.microsoft.com/office/drawing/2014/main" id="{1A1BACCB-D221-6C06-76C3-74BE03EF29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305814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1C2D-1D35-491D-B86D-03D728DF22F3}"/>
              </a:ext>
            </a:extLst>
          </p:cNvPr>
          <p:cNvSpPr>
            <a:spLocks noGrp="1"/>
          </p:cNvSpPr>
          <p:nvPr>
            <p:ph type="title"/>
          </p:nvPr>
        </p:nvSpPr>
        <p:spPr>
          <a:xfrm>
            <a:off x="457200" y="274638"/>
            <a:ext cx="3164889" cy="627293"/>
          </a:xfrm>
        </p:spPr>
        <p:txBody>
          <a:bodyPr/>
          <a:lstStyle/>
          <a:p>
            <a:r>
              <a:rPr lang="en-US" altLang="en-US" sz="1800" b="1" u="sng" dirty="0">
                <a:latin typeface="Calisto MT" panose="02040603050505030304" pitchFamily="18" charset="0"/>
              </a:rPr>
              <a:t>BUDGET FORM </a:t>
            </a:r>
            <a:endParaRPr lang="en-US" sz="1800" dirty="0"/>
          </a:p>
        </p:txBody>
      </p:sp>
      <p:sp>
        <p:nvSpPr>
          <p:cNvPr id="3" name="Text Placeholder 2">
            <a:extLst>
              <a:ext uri="{FF2B5EF4-FFF2-40B4-BE49-F238E27FC236}">
                <a16:creationId xmlns:a16="http://schemas.microsoft.com/office/drawing/2014/main" id="{272258FB-BF95-4BDE-B0B5-AFCD91401929}"/>
              </a:ext>
            </a:extLst>
          </p:cNvPr>
          <p:cNvSpPr>
            <a:spLocks noGrp="1"/>
          </p:cNvSpPr>
          <p:nvPr>
            <p:ph type="body" idx="1"/>
          </p:nvPr>
        </p:nvSpPr>
        <p:spPr>
          <a:xfrm>
            <a:off x="246960" y="0"/>
            <a:ext cx="8229600" cy="461355"/>
          </a:xfrm>
        </p:spPr>
        <p:txBody>
          <a:bodyPr/>
          <a:lstStyle/>
          <a:p>
            <a:pPr marL="114300" indent="0">
              <a:buNone/>
            </a:pPr>
            <a:r>
              <a:rPr lang="en-US" altLang="en-US" sz="1800" dirty="0">
                <a:latin typeface="Calisto MT" panose="02040603050505030304" pitchFamily="18" charset="0"/>
              </a:rPr>
              <a:t>Budget Form (Signed)</a:t>
            </a:r>
          </a:p>
          <a:p>
            <a:endParaRPr lang="en-US" sz="1800" dirty="0"/>
          </a:p>
        </p:txBody>
      </p:sp>
      <p:sp>
        <p:nvSpPr>
          <p:cNvPr id="11" name="TextBox 10">
            <a:extLst>
              <a:ext uri="{FF2B5EF4-FFF2-40B4-BE49-F238E27FC236}">
                <a16:creationId xmlns:a16="http://schemas.microsoft.com/office/drawing/2014/main" id="{3F57E660-5126-3BEB-7588-C12607111153}"/>
              </a:ext>
            </a:extLst>
          </p:cNvPr>
          <p:cNvSpPr txBox="1"/>
          <p:nvPr/>
        </p:nvSpPr>
        <p:spPr>
          <a:xfrm>
            <a:off x="441867" y="915035"/>
            <a:ext cx="3917069" cy="4185761"/>
          </a:xfrm>
          <a:prstGeom prst="rect">
            <a:avLst/>
          </a:prstGeom>
          <a:noFill/>
        </p:spPr>
        <p:txBody>
          <a:bodyPr wrap="square" rtlCol="0">
            <a:spAutoFit/>
          </a:bodyPr>
          <a:lstStyle/>
          <a:p>
            <a:r>
              <a:rPr lang="en-US" sz="1200" b="0" i="0" u="none" strike="noStrike" dirty="0">
                <a:effectLst/>
                <a:latin typeface="Cambria Math" panose="02040503050406030204" pitchFamily="18" charset="0"/>
                <a:ea typeface="Cambria Math" panose="02040503050406030204" pitchFamily="18" charset="0"/>
              </a:rPr>
              <a:t>_Tribal Infrastructure Fund              </a:t>
            </a:r>
          </a:p>
          <a:p>
            <a:r>
              <a:rPr lang="en-US" sz="1200" b="0" i="0" u="none" strike="noStrike" dirty="0">
                <a:effectLst/>
                <a:latin typeface="Cambria Math" panose="02040503050406030204" pitchFamily="18" charset="0"/>
                <a:ea typeface="Cambria Math" panose="02040503050406030204" pitchFamily="18" charset="0"/>
              </a:rPr>
              <a:t>_</a:t>
            </a:r>
            <a:r>
              <a:rPr lang="en-US" sz="1200" b="1" i="0" u="none" strike="noStrike" dirty="0">
                <a:solidFill>
                  <a:srgbClr val="FF0000"/>
                </a:solidFill>
                <a:effectLst/>
                <a:latin typeface="Cambria Math" panose="02040503050406030204" pitchFamily="18" charset="0"/>
                <a:ea typeface="Cambria Math" panose="02040503050406030204" pitchFamily="18" charset="0"/>
              </a:rPr>
              <a:t>X </a:t>
            </a:r>
            <a:r>
              <a:rPr lang="en-US" sz="1200" b="0" i="0" u="none" strike="noStrike" dirty="0">
                <a:effectLst/>
                <a:latin typeface="Cambria Math" panose="02040503050406030204" pitchFamily="18" charset="0"/>
                <a:ea typeface="Cambria Math" panose="02040503050406030204" pitchFamily="18" charset="0"/>
              </a:rPr>
              <a:t>Capital Outlay</a:t>
            </a:r>
          </a:p>
          <a:p>
            <a:endParaRPr lang="en-US" sz="1200" b="0" i="0" u="none" strike="noStrike" dirty="0">
              <a:effectLst/>
              <a:latin typeface="Cambria Math" panose="02040503050406030204" pitchFamily="18" charset="0"/>
              <a:ea typeface="Cambria Math" panose="02040503050406030204" pitchFamily="18" charset="0"/>
            </a:endParaRPr>
          </a:p>
          <a:p>
            <a:r>
              <a:rPr lang="en-US" sz="1200" dirty="0">
                <a:latin typeface="Cambria Math" panose="02040503050406030204" pitchFamily="18" charset="0"/>
                <a:ea typeface="Cambria Math" panose="02040503050406030204" pitchFamily="18" charset="0"/>
              </a:rPr>
              <a:t>DATE: </a:t>
            </a:r>
            <a:r>
              <a:rPr lang="en-US" sz="1200" b="1" dirty="0">
                <a:solidFill>
                  <a:srgbClr val="FF0000"/>
                </a:solidFill>
                <a:latin typeface="Cambria Math" panose="02040503050406030204" pitchFamily="18" charset="0"/>
                <a:ea typeface="Cambria Math" panose="02040503050406030204" pitchFamily="18" charset="0"/>
              </a:rPr>
              <a:t>11/30/22</a:t>
            </a:r>
            <a:endParaRPr lang="en-US" sz="1200" b="1" i="0" u="none" strike="noStrike" dirty="0">
              <a:solidFill>
                <a:srgbClr val="FF0000"/>
              </a:solidFill>
              <a:effectLst/>
              <a:latin typeface="Cambria Math" panose="02040503050406030204" pitchFamily="18" charset="0"/>
              <a:ea typeface="Cambria Math" panose="02040503050406030204" pitchFamily="18" charset="0"/>
            </a:endParaRPr>
          </a:p>
          <a:p>
            <a:r>
              <a:rPr lang="en-US" sz="1200" dirty="0">
                <a:latin typeface="Cambria Math" panose="02040503050406030204" pitchFamily="18" charset="0"/>
                <a:ea typeface="Cambria Math" panose="02040503050406030204" pitchFamily="18" charset="0"/>
              </a:rPr>
              <a:t>PROJECT #: </a:t>
            </a:r>
            <a:r>
              <a:rPr lang="en-US" sz="1200" b="1" dirty="0">
                <a:solidFill>
                  <a:srgbClr val="FF0000"/>
                </a:solidFill>
                <a:latin typeface="Cambria Math" panose="02040503050406030204" pitchFamily="18" charset="0"/>
                <a:ea typeface="Cambria Math" panose="02040503050406030204" pitchFamily="18" charset="0"/>
              </a:rPr>
              <a:t>609-22-Z3860</a:t>
            </a:r>
            <a:endParaRPr lang="en-US" sz="1200" b="1" i="0" u="none" strike="noStrike" dirty="0">
              <a:solidFill>
                <a:srgbClr val="FF0000"/>
              </a:solidFill>
              <a:effectLst/>
              <a:latin typeface="Cambria Math" panose="02040503050406030204" pitchFamily="18" charset="0"/>
              <a:ea typeface="Cambria Math" panose="02040503050406030204" pitchFamily="18" charset="0"/>
            </a:endParaRPr>
          </a:p>
          <a:p>
            <a:r>
              <a:rPr lang="en-US" sz="1200" b="0" i="0" u="none" strike="noStrike" dirty="0">
                <a:effectLst/>
                <a:latin typeface="Cambria Math" panose="02040503050406030204" pitchFamily="18" charset="0"/>
                <a:ea typeface="Cambria Math" panose="02040503050406030204" pitchFamily="18" charset="0"/>
              </a:rPr>
              <a:t>NAME OF </a:t>
            </a:r>
            <a:r>
              <a:rPr lang="en-US" sz="1200" dirty="0">
                <a:latin typeface="Cambria Math" panose="02040503050406030204" pitchFamily="18" charset="0"/>
                <a:ea typeface="Cambria Math" panose="02040503050406030204" pitchFamily="18" charset="0"/>
              </a:rPr>
              <a:t>GRANTEE:  </a:t>
            </a:r>
            <a:r>
              <a:rPr lang="en-US" sz="1200" b="1" dirty="0">
                <a:solidFill>
                  <a:srgbClr val="FF0000"/>
                </a:solidFill>
                <a:latin typeface="Cambria Math" panose="02040503050406030204" pitchFamily="18" charset="0"/>
                <a:ea typeface="Cambria Math" panose="02040503050406030204" pitchFamily="18" charset="0"/>
              </a:rPr>
              <a:t>Example Tribe</a:t>
            </a:r>
          </a:p>
          <a:p>
            <a:r>
              <a:rPr lang="en-US" sz="1200" b="0" i="0" u="none" strike="noStrike" dirty="0">
                <a:effectLst/>
                <a:latin typeface="Cambria Math" panose="02040503050406030204" pitchFamily="18" charset="0"/>
                <a:ea typeface="Cambria Math" panose="02040503050406030204" pitchFamily="18" charset="0"/>
              </a:rPr>
              <a:t>CLASSIFICATION: If applicable the amount total listed for the grant award in </a:t>
            </a:r>
            <a:r>
              <a:rPr lang="en-US" sz="1200" b="1" i="0" u="none" strike="noStrike" dirty="0">
                <a:effectLst/>
                <a:latin typeface="Cambria Math" panose="02040503050406030204" pitchFamily="18" charset="0"/>
                <a:ea typeface="Cambria Math" panose="02040503050406030204" pitchFamily="18" charset="0"/>
              </a:rPr>
              <a:t>IGA </a:t>
            </a:r>
            <a:r>
              <a:rPr lang="en-US" sz="1200" b="0" i="0" u="none" strike="noStrike" dirty="0">
                <a:effectLst/>
                <a:latin typeface="Cambria Math" panose="02040503050406030204" pitchFamily="18" charset="0"/>
                <a:ea typeface="Cambria Math" panose="02040503050406030204" pitchFamily="18" charset="0"/>
              </a:rPr>
              <a:t>should reflect the </a:t>
            </a:r>
            <a:r>
              <a:rPr lang="en-US" sz="1200" b="1" i="0" u="sng" strike="noStrike" dirty="0">
                <a:solidFill>
                  <a:srgbClr val="FF0000"/>
                </a:solidFill>
                <a:effectLst/>
                <a:latin typeface="Cambria Math" panose="02040503050406030204" pitchFamily="18" charset="0"/>
                <a:ea typeface="Cambria Math" panose="02040503050406030204" pitchFamily="18" charset="0"/>
              </a:rPr>
              <a:t>AIPP withdrawn</a:t>
            </a:r>
            <a:r>
              <a:rPr lang="en-US" sz="1200" b="0" i="0" u="none" strike="noStrike" dirty="0">
                <a:effectLst/>
                <a:latin typeface="Cambria Math" panose="02040503050406030204" pitchFamily="18" charset="0"/>
                <a:ea typeface="Cambria Math" panose="02040503050406030204" pitchFamily="18" charset="0"/>
              </a:rPr>
              <a:t>. </a:t>
            </a:r>
          </a:p>
          <a:p>
            <a:endParaRPr lang="en-US" sz="1200" dirty="0">
              <a:latin typeface="Cambria Math" panose="02040503050406030204" pitchFamily="18" charset="0"/>
              <a:ea typeface="Cambria Math" panose="02040503050406030204" pitchFamily="18" charset="0"/>
            </a:endParaRPr>
          </a:p>
          <a:p>
            <a:r>
              <a:rPr lang="en-US" sz="1200" dirty="0">
                <a:latin typeface="Cambria Math" panose="02040503050406030204" pitchFamily="18" charset="0"/>
                <a:ea typeface="Cambria Math" panose="02040503050406030204" pitchFamily="18" charset="0"/>
              </a:rPr>
              <a:t>TOTAL: </a:t>
            </a:r>
          </a:p>
          <a:p>
            <a:pPr marL="171450" indent="-171450">
              <a:buFont typeface="Arial" panose="020B0604020202020204" pitchFamily="34" charset="0"/>
              <a:buChar char="•"/>
            </a:pPr>
            <a:r>
              <a:rPr lang="en-US" sz="1200" dirty="0">
                <a:latin typeface="Cambria Math" panose="02040503050406030204" pitchFamily="18" charset="0"/>
                <a:ea typeface="Cambria Math" panose="02040503050406030204" pitchFamily="18" charset="0"/>
              </a:rPr>
              <a:t>Identify source of other funding (include matching requirements)</a:t>
            </a:r>
          </a:p>
          <a:p>
            <a:pPr marL="171450" indent="-171450">
              <a:buFont typeface="Arial" panose="020B0604020202020204" pitchFamily="34" charset="0"/>
              <a:buChar char="•"/>
            </a:pPr>
            <a:r>
              <a:rPr lang="en-US" sz="1200" dirty="0">
                <a:latin typeface="Cambria Math" panose="02040503050406030204" pitchFamily="18" charset="0"/>
                <a:ea typeface="Cambria Math" panose="02040503050406030204" pitchFamily="18" charset="0"/>
              </a:rPr>
              <a:t>Are the other funds committed? (Yes/No)</a:t>
            </a:r>
          </a:p>
          <a:p>
            <a:pPr marL="171450" indent="-171450">
              <a:buFont typeface="Arial" panose="020B0604020202020204" pitchFamily="34" charset="0"/>
              <a:buChar char="•"/>
            </a:pPr>
            <a:r>
              <a:rPr lang="en-US" sz="1200" dirty="0">
                <a:latin typeface="Cambria Math" panose="02040503050406030204" pitchFamily="18" charset="0"/>
                <a:ea typeface="Cambria Math" panose="02040503050406030204" pitchFamily="18" charset="0"/>
              </a:rPr>
              <a:t>If not, when do you expect commitment?</a:t>
            </a:r>
          </a:p>
          <a:p>
            <a:endParaRPr lang="en-US" sz="1200" dirty="0">
              <a:latin typeface="Cambria Math" panose="02040503050406030204" pitchFamily="18" charset="0"/>
              <a:ea typeface="Cambria Math" panose="02040503050406030204" pitchFamily="18" charset="0"/>
            </a:endParaRPr>
          </a:p>
          <a:p>
            <a:r>
              <a:rPr lang="en-US" sz="1200" b="1" dirty="0">
                <a:solidFill>
                  <a:srgbClr val="FF0000"/>
                </a:solidFill>
                <a:latin typeface="Cambria Math" panose="02040503050406030204" pitchFamily="18" charset="0"/>
                <a:ea typeface="Cambria Math" panose="02040503050406030204" pitchFamily="18" charset="0"/>
              </a:rPr>
              <a:t>X Grantee Signatory Authority: </a:t>
            </a:r>
            <a:r>
              <a:rPr lang="en-US" sz="1200" b="1" u="sng" dirty="0">
                <a:solidFill>
                  <a:srgbClr val="FF0000"/>
                </a:solidFill>
                <a:latin typeface="Cambria Math" panose="02040503050406030204" pitchFamily="18" charset="0"/>
                <a:ea typeface="Cambria Math" panose="02040503050406030204" pitchFamily="18" charset="0"/>
              </a:rPr>
              <a:t>MUST be Signed </a:t>
            </a:r>
          </a:p>
          <a:p>
            <a:r>
              <a:rPr lang="en-US" sz="1200" dirty="0">
                <a:latin typeface="Cambria Math" panose="02040503050406030204" pitchFamily="18" charset="0"/>
                <a:ea typeface="Cambria Math" panose="02040503050406030204" pitchFamily="18" charset="0"/>
              </a:rPr>
              <a:t>Project Contact Information: </a:t>
            </a:r>
          </a:p>
          <a:p>
            <a:r>
              <a:rPr lang="en-US" sz="1200" dirty="0">
                <a:latin typeface="Cambria Math" panose="02040503050406030204" pitchFamily="18" charset="0"/>
                <a:ea typeface="Cambria Math" panose="02040503050406030204" pitchFamily="18" charset="0"/>
              </a:rPr>
              <a:t>Alternate Project Contact Information: </a:t>
            </a:r>
          </a:p>
          <a:p>
            <a:endParaRPr lang="en-US" sz="800" b="0" i="0" u="none" strike="noStrike" dirty="0">
              <a:effectLst/>
              <a:latin typeface="Arial" panose="020B0604020202020204" pitchFamily="34" charset="0"/>
            </a:endParaRPr>
          </a:p>
          <a:p>
            <a:endParaRPr lang="en-US" sz="800" b="0" i="0" u="none" strike="noStrike" dirty="0">
              <a:effectLst/>
              <a:latin typeface="Arial" panose="020B0604020202020204" pitchFamily="34" charset="0"/>
            </a:endParaRPr>
          </a:p>
          <a:p>
            <a:endParaRPr lang="en-US" sz="800" b="0" i="0" u="none" strike="noStrike" dirty="0">
              <a:effectLst/>
              <a:latin typeface="Arial" panose="020B0604020202020204" pitchFamily="34" charset="0"/>
            </a:endParaRPr>
          </a:p>
          <a:p>
            <a:endParaRPr lang="en-US" dirty="0"/>
          </a:p>
        </p:txBody>
      </p:sp>
      <p:graphicFrame>
        <p:nvGraphicFramePr>
          <p:cNvPr id="15" name="Table 14">
            <a:extLst>
              <a:ext uri="{FF2B5EF4-FFF2-40B4-BE49-F238E27FC236}">
                <a16:creationId xmlns:a16="http://schemas.microsoft.com/office/drawing/2014/main" id="{6BCF6AB5-56FF-6A95-FDC2-646CDEBB7349}"/>
              </a:ext>
            </a:extLst>
          </p:cNvPr>
          <p:cNvGraphicFramePr>
            <a:graphicFrameLocks noGrp="1"/>
          </p:cNvGraphicFramePr>
          <p:nvPr>
            <p:extLst>
              <p:ext uri="{D42A27DB-BD31-4B8C-83A1-F6EECF244321}">
                <p14:modId xmlns:p14="http://schemas.microsoft.com/office/powerpoint/2010/main" val="2137109645"/>
              </p:ext>
            </p:extLst>
          </p:nvPr>
        </p:nvGraphicFramePr>
        <p:xfrm>
          <a:off x="4569176" y="-194999"/>
          <a:ext cx="3851890" cy="5825953"/>
        </p:xfrm>
        <a:graphic>
          <a:graphicData uri="http://schemas.openxmlformats.org/drawingml/2006/table">
            <a:tbl>
              <a:tblPr/>
              <a:tblGrid>
                <a:gridCol w="547947">
                  <a:extLst>
                    <a:ext uri="{9D8B030D-6E8A-4147-A177-3AD203B41FA5}">
                      <a16:colId xmlns:a16="http://schemas.microsoft.com/office/drawing/2014/main" val="842248788"/>
                    </a:ext>
                  </a:extLst>
                </a:gridCol>
                <a:gridCol w="120510">
                  <a:extLst>
                    <a:ext uri="{9D8B030D-6E8A-4147-A177-3AD203B41FA5}">
                      <a16:colId xmlns:a16="http://schemas.microsoft.com/office/drawing/2014/main" val="4236558828"/>
                    </a:ext>
                  </a:extLst>
                </a:gridCol>
                <a:gridCol w="361608">
                  <a:extLst>
                    <a:ext uri="{9D8B030D-6E8A-4147-A177-3AD203B41FA5}">
                      <a16:colId xmlns:a16="http://schemas.microsoft.com/office/drawing/2014/main" val="1893160633"/>
                    </a:ext>
                  </a:extLst>
                </a:gridCol>
                <a:gridCol w="885570">
                  <a:extLst>
                    <a:ext uri="{9D8B030D-6E8A-4147-A177-3AD203B41FA5}">
                      <a16:colId xmlns:a16="http://schemas.microsoft.com/office/drawing/2014/main" val="1470383868"/>
                    </a:ext>
                  </a:extLst>
                </a:gridCol>
                <a:gridCol w="1012871">
                  <a:extLst>
                    <a:ext uri="{9D8B030D-6E8A-4147-A177-3AD203B41FA5}">
                      <a16:colId xmlns:a16="http://schemas.microsoft.com/office/drawing/2014/main" val="4233833774"/>
                    </a:ext>
                  </a:extLst>
                </a:gridCol>
                <a:gridCol w="163269">
                  <a:extLst>
                    <a:ext uri="{9D8B030D-6E8A-4147-A177-3AD203B41FA5}">
                      <a16:colId xmlns:a16="http://schemas.microsoft.com/office/drawing/2014/main" val="3989234105"/>
                    </a:ext>
                  </a:extLst>
                </a:gridCol>
                <a:gridCol w="760115">
                  <a:extLst>
                    <a:ext uri="{9D8B030D-6E8A-4147-A177-3AD203B41FA5}">
                      <a16:colId xmlns:a16="http://schemas.microsoft.com/office/drawing/2014/main" val="1602211257"/>
                    </a:ext>
                  </a:extLst>
                </a:gridCol>
              </a:tblGrid>
              <a:tr h="169189">
                <a:tc>
                  <a:txBody>
                    <a:bodyPr/>
                    <a:lstStyle/>
                    <a:p>
                      <a:pPr algn="ctr" fontAlgn="b"/>
                      <a:r>
                        <a:rPr lang="en-US" sz="500" b="1" i="0" u="none" strike="noStrike" dirty="0">
                          <a:effectLst/>
                          <a:latin typeface="Arial" panose="020B0604020202020204" pitchFamily="34" charset="0"/>
                        </a:rPr>
                        <a:t>                                                                                               </a:t>
                      </a:r>
                    </a:p>
                  </a:txBody>
                  <a:tcPr marL="4842" marR="4842" marT="4842" marB="0" anchor="b">
                    <a:lnL>
                      <a:noFill/>
                    </a:lnL>
                    <a:lnR>
                      <a:noFill/>
                    </a:lnR>
                    <a:lnT>
                      <a:noFill/>
                    </a:lnT>
                    <a:lnB>
                      <a:noFill/>
                    </a:lnB>
                  </a:tcPr>
                </a:tc>
                <a:tc>
                  <a:txBody>
                    <a:bodyPr/>
                    <a:lstStyle/>
                    <a:p>
                      <a:pPr algn="ctr" fontAlgn="b"/>
                      <a:endParaRPr lang="en-US" sz="500" b="1"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500" b="0" i="0" u="none" strike="noStrike" dirty="0">
                        <a:effectLst/>
                        <a:latin typeface="Arial" panose="020B0604020202020204" pitchFamily="34" charset="0"/>
                      </a:endParaRPr>
                    </a:p>
                  </a:txBody>
                  <a:tcPr marL="4842" marR="4842" marT="4842" marB="0" anchor="b">
                    <a:lnL>
                      <a:noFill/>
                    </a:lnL>
                    <a:lnR>
                      <a:noFill/>
                    </a:lnR>
                    <a:lnT>
                      <a:noFill/>
                    </a:lnT>
                    <a:lnB>
                      <a:noFill/>
                    </a:lnB>
                  </a:tcPr>
                </a:tc>
                <a:tc gridSpan="2">
                  <a:txBody>
                    <a:bodyPr/>
                    <a:lstStyle/>
                    <a:p>
                      <a:pPr algn="ctr" fontAlgn="b"/>
                      <a:r>
                        <a:rPr lang="en-US" sz="500" b="1" i="0" u="none" strike="noStrike" dirty="0">
                          <a:effectLst/>
                          <a:latin typeface="Arial" panose="020B0604020202020204" pitchFamily="34" charset="0"/>
                        </a:rPr>
                        <a:t>    Attachment A</a:t>
                      </a:r>
                    </a:p>
                  </a:txBody>
                  <a:tcPr marL="95110" marR="95110" marT="47555" marB="47555" anchor="b">
                    <a:lnL>
                      <a:noFill/>
                    </a:lnL>
                    <a:lnR>
                      <a:noFill/>
                    </a:lnR>
                    <a:lnT>
                      <a:noFill/>
                    </a:lnT>
                    <a:lnB>
                      <a:noFill/>
                    </a:lnB>
                  </a:tcPr>
                </a:tc>
                <a:tc hMerge="1">
                  <a:txBody>
                    <a:bodyPr/>
                    <a:lstStyle/>
                    <a:p>
                      <a:endParaRPr lang="en-US"/>
                    </a:p>
                  </a:txBody>
                  <a:tcPr/>
                </a:tc>
                <a:tc>
                  <a:txBody>
                    <a:bodyPr/>
                    <a:lstStyle/>
                    <a:p>
                      <a:pPr algn="ctr" fontAlgn="b"/>
                      <a:endParaRPr lang="en-US" sz="500" b="0"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500" b="1" i="0" u="none" strike="noStrike" dirty="0">
                        <a:effectLst/>
                        <a:latin typeface="Arial" panose="020B0604020202020204" pitchFamily="34" charset="0"/>
                      </a:endParaRPr>
                    </a:p>
                  </a:txBody>
                  <a:tcPr marL="4842" marR="4842" marT="4842" marB="0" anchor="b">
                    <a:lnL>
                      <a:noFill/>
                    </a:lnL>
                    <a:lnR>
                      <a:noFill/>
                    </a:lnR>
                    <a:lnT>
                      <a:noFill/>
                    </a:lnT>
                    <a:lnB>
                      <a:noFill/>
                    </a:lnB>
                  </a:tcPr>
                </a:tc>
                <a:extLst>
                  <a:ext uri="{0D108BD9-81ED-4DB2-BD59-A6C34878D82A}">
                    <a16:rowId xmlns:a16="http://schemas.microsoft.com/office/drawing/2014/main" val="1025430071"/>
                  </a:ext>
                </a:extLst>
              </a:tr>
              <a:tr h="77107">
                <a:tc>
                  <a:txBody>
                    <a:bodyPr/>
                    <a:lstStyle/>
                    <a:p>
                      <a:pPr algn="ctr" fontAlgn="b"/>
                      <a:endParaRPr lang="en-US" sz="400" b="1"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400" b="1"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400" b="0"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400" b="0"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400" b="0"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400" b="0"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400" b="1" i="0" u="none" strike="noStrike" dirty="0">
                        <a:effectLst/>
                        <a:latin typeface="Arial" panose="020B0604020202020204" pitchFamily="34" charset="0"/>
                      </a:endParaRPr>
                    </a:p>
                  </a:txBody>
                  <a:tcPr marL="4842" marR="4842" marT="4842" marB="0" anchor="b">
                    <a:lnL>
                      <a:noFill/>
                    </a:lnL>
                    <a:lnR>
                      <a:noFill/>
                    </a:lnR>
                    <a:lnT>
                      <a:noFill/>
                    </a:lnT>
                    <a:lnB>
                      <a:noFill/>
                    </a:lnB>
                  </a:tcPr>
                </a:tc>
                <a:extLst>
                  <a:ext uri="{0D108BD9-81ED-4DB2-BD59-A6C34878D82A}">
                    <a16:rowId xmlns:a16="http://schemas.microsoft.com/office/drawing/2014/main" val="2604133736"/>
                  </a:ext>
                </a:extLst>
              </a:tr>
              <a:tr h="169189">
                <a:tc>
                  <a:txBody>
                    <a:bodyPr/>
                    <a:lstStyle/>
                    <a:p>
                      <a:pPr algn="ctr" fontAlgn="b"/>
                      <a:endParaRPr lang="en-US" sz="500" b="1"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500" b="1"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500" b="0" i="0" u="none" strike="noStrike" dirty="0">
                        <a:effectLst/>
                        <a:latin typeface="Arial" panose="020B0604020202020204" pitchFamily="34" charset="0"/>
                      </a:endParaRPr>
                    </a:p>
                  </a:txBody>
                  <a:tcPr marL="4842" marR="4842" marT="4842" marB="0" anchor="b">
                    <a:lnL>
                      <a:noFill/>
                    </a:lnL>
                    <a:lnR>
                      <a:noFill/>
                    </a:lnR>
                    <a:lnT>
                      <a:noFill/>
                    </a:lnT>
                    <a:lnB>
                      <a:noFill/>
                    </a:lnB>
                  </a:tcPr>
                </a:tc>
                <a:tc gridSpan="2">
                  <a:txBody>
                    <a:bodyPr/>
                    <a:lstStyle/>
                    <a:p>
                      <a:pPr algn="l" fontAlgn="b"/>
                      <a:r>
                        <a:rPr lang="en-US" sz="500" b="1" i="0" u="none" strike="noStrike" dirty="0">
                          <a:effectLst/>
                          <a:latin typeface="Arial" panose="020B0604020202020204" pitchFamily="34" charset="0"/>
                        </a:rPr>
                        <a:t> NEW MEXICO INDIAN AFFAIRS DEPARTMENT</a:t>
                      </a:r>
                    </a:p>
                  </a:txBody>
                  <a:tcPr marL="95110" marR="95110" marT="47555" marB="47555" anchor="b">
                    <a:lnL>
                      <a:noFill/>
                    </a:lnL>
                    <a:lnR>
                      <a:noFill/>
                    </a:lnR>
                    <a:lnT>
                      <a:noFill/>
                    </a:lnT>
                    <a:lnB>
                      <a:noFill/>
                    </a:lnB>
                  </a:tcPr>
                </a:tc>
                <a:tc hMerge="1">
                  <a:txBody>
                    <a:bodyPr/>
                    <a:lstStyle/>
                    <a:p>
                      <a:endParaRPr lang="en-US"/>
                    </a:p>
                  </a:txBody>
                  <a:tcPr/>
                </a:tc>
                <a:tc>
                  <a:txBody>
                    <a:bodyPr/>
                    <a:lstStyle/>
                    <a:p>
                      <a:pPr algn="ctr" fontAlgn="b"/>
                      <a:endParaRPr lang="en-US" sz="500" b="0"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500" b="1" i="0" u="none" strike="noStrike" dirty="0">
                        <a:effectLst/>
                        <a:latin typeface="Arial" panose="020B0604020202020204" pitchFamily="34" charset="0"/>
                      </a:endParaRPr>
                    </a:p>
                  </a:txBody>
                  <a:tcPr marL="4842" marR="4842" marT="4842" marB="0" anchor="b">
                    <a:lnL>
                      <a:noFill/>
                    </a:lnL>
                    <a:lnR>
                      <a:noFill/>
                    </a:lnR>
                    <a:lnT>
                      <a:noFill/>
                    </a:lnT>
                    <a:lnB>
                      <a:noFill/>
                    </a:lnB>
                  </a:tcPr>
                </a:tc>
                <a:extLst>
                  <a:ext uri="{0D108BD9-81ED-4DB2-BD59-A6C34878D82A}">
                    <a16:rowId xmlns:a16="http://schemas.microsoft.com/office/drawing/2014/main" val="1584837565"/>
                  </a:ext>
                </a:extLst>
              </a:tr>
              <a:tr h="169189">
                <a:tc gridSpan="7">
                  <a:txBody>
                    <a:bodyPr/>
                    <a:lstStyle/>
                    <a:p>
                      <a:pPr algn="ctr" fontAlgn="b"/>
                      <a:r>
                        <a:rPr lang="en-US" sz="500" b="1" i="0" u="none" strike="noStrike" dirty="0">
                          <a:effectLst/>
                          <a:latin typeface="Arial" panose="020B0604020202020204" pitchFamily="34" charset="0"/>
                        </a:rPr>
                        <a:t>_____Tribal Infrastructure Fund                 __</a:t>
                      </a:r>
                      <a:r>
                        <a:rPr lang="en-US" sz="500" b="1" i="0" u="none" strike="noStrike" dirty="0">
                          <a:solidFill>
                            <a:srgbClr val="FF0000"/>
                          </a:solidFill>
                          <a:effectLst/>
                          <a:latin typeface="Arial" panose="020B0604020202020204" pitchFamily="34" charset="0"/>
                        </a:rPr>
                        <a:t>X</a:t>
                      </a:r>
                      <a:r>
                        <a:rPr lang="en-US" sz="500" b="1" i="0" u="none" strike="noStrike" dirty="0">
                          <a:effectLst/>
                          <a:latin typeface="Arial" panose="020B0604020202020204" pitchFamily="34" charset="0"/>
                        </a:rPr>
                        <a:t>___Capital Outlay</a:t>
                      </a:r>
                    </a:p>
                  </a:txBody>
                  <a:tcPr marL="95110" marR="95110" marT="47555" marB="47555"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404025"/>
                  </a:ext>
                </a:extLst>
              </a:tr>
              <a:tr h="77107">
                <a:tc>
                  <a:txBody>
                    <a:bodyPr/>
                    <a:lstStyle/>
                    <a:p>
                      <a:pPr algn="ctr" fontAlgn="b"/>
                      <a:endParaRPr lang="en-US" sz="400" b="1"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400" b="1"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400" b="0"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400" b="0"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400" b="0"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400" b="0" i="0" u="none" strike="noStrike" dirty="0">
                        <a:effectLst/>
                        <a:latin typeface="Arial" panose="020B0604020202020204" pitchFamily="34" charset="0"/>
                      </a:endParaRPr>
                    </a:p>
                  </a:txBody>
                  <a:tcPr marL="4842" marR="4842" marT="4842" marB="0" anchor="b">
                    <a:lnL>
                      <a:noFill/>
                    </a:lnL>
                    <a:lnR>
                      <a:noFill/>
                    </a:lnR>
                    <a:lnT>
                      <a:noFill/>
                    </a:lnT>
                    <a:lnB>
                      <a:noFill/>
                    </a:lnB>
                  </a:tcPr>
                </a:tc>
                <a:tc>
                  <a:txBody>
                    <a:bodyPr/>
                    <a:lstStyle/>
                    <a:p>
                      <a:pPr algn="ctr" fontAlgn="b"/>
                      <a:endParaRPr lang="en-US" sz="400" b="1" i="0" u="none" strike="noStrike" dirty="0">
                        <a:effectLst/>
                        <a:latin typeface="Arial" panose="020B0604020202020204" pitchFamily="34" charset="0"/>
                      </a:endParaRPr>
                    </a:p>
                  </a:txBody>
                  <a:tcPr marL="4842" marR="4842" marT="4842" marB="0" anchor="b">
                    <a:lnL>
                      <a:noFill/>
                    </a:lnL>
                    <a:lnR>
                      <a:noFill/>
                    </a:lnR>
                    <a:lnT>
                      <a:noFill/>
                    </a:lnT>
                    <a:lnB>
                      <a:noFill/>
                    </a:lnB>
                  </a:tcPr>
                </a:tc>
                <a:extLst>
                  <a:ext uri="{0D108BD9-81ED-4DB2-BD59-A6C34878D82A}">
                    <a16:rowId xmlns:a16="http://schemas.microsoft.com/office/drawing/2014/main" val="1441101656"/>
                  </a:ext>
                </a:extLst>
              </a:tr>
              <a:tr h="169189">
                <a:tc gridSpan="7">
                  <a:txBody>
                    <a:bodyPr/>
                    <a:lstStyle/>
                    <a:p>
                      <a:pPr algn="ctr" fontAlgn="b"/>
                      <a:r>
                        <a:rPr lang="en-US" sz="500" b="1" i="0" u="sng" strike="noStrike" dirty="0">
                          <a:effectLst/>
                          <a:latin typeface="Arial" panose="020B0604020202020204" pitchFamily="34" charset="0"/>
                        </a:rPr>
                        <a:t>PROJECT BUDGET</a:t>
                      </a:r>
                    </a:p>
                  </a:txBody>
                  <a:tcPr marL="95110" marR="95110" marT="47555" marB="47555"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5756072"/>
                  </a:ext>
                </a:extLst>
              </a:tr>
              <a:tr h="92528">
                <a:tc>
                  <a:txBody>
                    <a:bodyPr/>
                    <a:lstStyle/>
                    <a:p>
                      <a:pPr algn="l" fontAlgn="b"/>
                      <a:endParaRPr lang="en-US" sz="400" b="0" i="0" u="none" strike="noStrike" dirty="0">
                        <a:effectLst/>
                        <a:latin typeface="Arial Narrow" panose="020B0606020202030204" pitchFamily="34" charset="0"/>
                      </a:endParaRPr>
                    </a:p>
                  </a:txBody>
                  <a:tcPr marL="4842" marR="4842" marT="48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Narrow" panose="020B0606020202030204" pitchFamily="34" charset="0"/>
                      </a:endParaRPr>
                    </a:p>
                  </a:txBody>
                  <a:tcPr marL="4842" marR="4842" marT="48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Narrow" panose="020B0606020202030204" pitchFamily="34" charset="0"/>
                      </a:endParaRPr>
                    </a:p>
                  </a:txBody>
                  <a:tcPr marL="4842" marR="4842" marT="48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Narrow" panose="020B0606020202030204" pitchFamily="34" charset="0"/>
                      </a:endParaRPr>
                    </a:p>
                  </a:txBody>
                  <a:tcPr marL="4842" marR="4842" marT="48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Narrow" panose="020B0606020202030204" pitchFamily="34" charset="0"/>
                      </a:endParaRPr>
                    </a:p>
                  </a:txBody>
                  <a:tcPr marL="4842" marR="4842" marT="48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Narrow" panose="020B0606020202030204" pitchFamily="34" charset="0"/>
                      </a:endParaRPr>
                    </a:p>
                  </a:txBody>
                  <a:tcPr marL="4842" marR="4842" marT="48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Narrow" panose="020B0606020202030204" pitchFamily="34" charset="0"/>
                      </a:endParaRPr>
                    </a:p>
                  </a:txBody>
                  <a:tcPr marL="4842" marR="4842" marT="484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441876"/>
                  </a:ext>
                </a:extLst>
              </a:tr>
              <a:tr h="184240">
                <a:tc>
                  <a:txBody>
                    <a:bodyPr/>
                    <a:lstStyle/>
                    <a:p>
                      <a:pPr algn="l" fontAlgn="b"/>
                      <a:r>
                        <a:rPr lang="en-US" sz="500" b="0" i="0" u="none" strike="noStrike" dirty="0">
                          <a:effectLst/>
                          <a:latin typeface="Arial" panose="020B0604020202020204" pitchFamily="34" charset="0"/>
                        </a:rPr>
                        <a:t>DATE:</a:t>
                      </a:r>
                    </a:p>
                  </a:txBody>
                  <a:tcPr marL="4842" marR="4842" marT="4842" marB="0" anchor="b">
                    <a:lnL w="635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t"/>
                      <a:r>
                        <a:rPr lang="en-US" sz="600" b="1" i="0" u="none" strike="noStrike" dirty="0">
                          <a:solidFill>
                            <a:srgbClr val="FF0000"/>
                          </a:solidFill>
                          <a:effectLst/>
                          <a:latin typeface="Arial" panose="020B0604020202020204" pitchFamily="34" charset="0"/>
                        </a:rPr>
                        <a:t>   11/30/22</a:t>
                      </a:r>
                    </a:p>
                  </a:txBody>
                  <a:tcPr marL="95110" marR="95110" marT="47555" marB="47555">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dirty="0">
                          <a:effectLst/>
                          <a:latin typeface="Arial" panose="020B0604020202020204" pitchFamily="34" charset="0"/>
                        </a:rPr>
                        <a:t> PROJECT #:</a:t>
                      </a:r>
                    </a:p>
                  </a:txBody>
                  <a:tcPr marL="4842" marR="4842" marT="4842" marB="0" anchor="b">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gridSpan="2">
                  <a:txBody>
                    <a:bodyPr/>
                    <a:lstStyle/>
                    <a:p>
                      <a:pPr algn="l" fontAlgn="b"/>
                      <a:r>
                        <a:rPr lang="en-US" sz="600" b="1" i="0" u="none" strike="noStrike" dirty="0">
                          <a:solidFill>
                            <a:srgbClr val="FF0000"/>
                          </a:solidFill>
                          <a:effectLst/>
                          <a:latin typeface="Arial" panose="020B0604020202020204" pitchFamily="34" charset="0"/>
                        </a:rPr>
                        <a:t>609-22-Z3860</a:t>
                      </a:r>
                    </a:p>
                  </a:txBody>
                  <a:tcPr marL="95110" marR="95110" marT="47555" marB="47555" anchor="b">
                    <a:lnL w="6350"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10121931"/>
                  </a:ext>
                </a:extLst>
              </a:tr>
              <a:tr h="199291">
                <a:tc gridSpan="3">
                  <a:txBody>
                    <a:bodyPr/>
                    <a:lstStyle/>
                    <a:p>
                      <a:pPr algn="l" fontAlgn="b"/>
                      <a:r>
                        <a:rPr lang="en-US" sz="500" b="0" i="0" u="none" strike="noStrike" dirty="0">
                          <a:effectLst/>
                          <a:latin typeface="Arial" panose="020B0604020202020204" pitchFamily="34" charset="0"/>
                        </a:rPr>
                        <a:t>NAME OF GRANTEE:</a:t>
                      </a:r>
                    </a:p>
                  </a:txBody>
                  <a:tcPr marL="95110" marR="95110" marT="47555" marB="47555" anchor="b">
                    <a:lnL w="635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l" fontAlgn="b"/>
                      <a:r>
                        <a:rPr lang="en-US" sz="500" b="1" i="0" u="none" strike="noStrike" dirty="0">
                          <a:solidFill>
                            <a:srgbClr val="0000FF"/>
                          </a:solidFill>
                          <a:effectLst/>
                          <a:latin typeface="Arial" panose="020B0604020202020204" pitchFamily="34" charset="0"/>
                        </a:rPr>
                        <a:t> </a:t>
                      </a:r>
                      <a:r>
                        <a:rPr lang="en-US" sz="700" b="1" i="0" u="none" strike="noStrike" dirty="0">
                          <a:solidFill>
                            <a:srgbClr val="FF0000"/>
                          </a:solidFill>
                          <a:effectLst/>
                          <a:latin typeface="+mj-lt"/>
                          <a:ea typeface="Cambria Math" panose="02040503050406030204" pitchFamily="18" charset="0"/>
                        </a:rPr>
                        <a:t>Example Tribe</a:t>
                      </a:r>
                      <a:endParaRPr lang="en-US" sz="500" b="1" i="0" u="none" strike="noStrike" dirty="0">
                        <a:solidFill>
                          <a:srgbClr val="FF0000"/>
                        </a:solidFill>
                        <a:effectLst/>
                        <a:latin typeface="+mj-lt"/>
                        <a:ea typeface="Cambria Math" panose="02040503050406030204" pitchFamily="18" charset="0"/>
                      </a:endParaRPr>
                    </a:p>
                  </a:txBody>
                  <a:tcPr marL="95110" marR="95110" marT="47555" marB="47555" anchor="b">
                    <a:lnL w="6350"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799986"/>
                  </a:ext>
                </a:extLst>
              </a:tr>
              <a:tr h="95612">
                <a:tc>
                  <a:txBody>
                    <a:bodyPr/>
                    <a:lstStyle/>
                    <a:p>
                      <a:pPr algn="l" fontAlgn="ctr"/>
                      <a:r>
                        <a:rPr lang="en-US" sz="500" b="0" i="0" u="none" strike="noStrike" dirty="0">
                          <a:effectLst/>
                          <a:latin typeface="Arial" panose="020B0604020202020204" pitchFamily="34" charset="0"/>
                        </a:rPr>
                        <a:t> </a:t>
                      </a:r>
                    </a:p>
                  </a:txBody>
                  <a:tcPr marL="4842" marR="4842" marT="48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US" sz="500" b="0" i="0" u="none" strike="noStrike" dirty="0">
                          <a:effectLst/>
                          <a:latin typeface="Arial" panose="020B0604020202020204" pitchFamily="34" charset="0"/>
                        </a:rPr>
                        <a:t> </a:t>
                      </a:r>
                    </a:p>
                  </a:txBody>
                  <a:tcPr marL="4842" marR="4842" marT="48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US" sz="500" b="0" i="0" u="none" strike="noStrike" dirty="0">
                          <a:effectLst/>
                          <a:latin typeface="Arial" panose="020B0604020202020204" pitchFamily="34" charset="0"/>
                        </a:rPr>
                        <a:t> </a:t>
                      </a:r>
                    </a:p>
                  </a:txBody>
                  <a:tcPr marL="4842" marR="4842" marT="48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500" b="0" i="0" u="none" strike="noStrike" dirty="0">
                          <a:effectLst/>
                          <a:latin typeface="Arial" panose="020B0604020202020204" pitchFamily="34" charset="0"/>
                        </a:rPr>
                        <a:t> </a:t>
                      </a:r>
                    </a:p>
                  </a:txBody>
                  <a:tcPr marL="4842" marR="4842" marT="4842" marB="0" anchor="ctr">
                    <a:lnL>
                      <a:noFill/>
                    </a:lnL>
                    <a:lnR>
                      <a:noFill/>
                    </a:lnR>
                    <a:lnT w="6350"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US" sz="500" b="0" i="0" u="none" strike="noStrike" dirty="0">
                          <a:effectLst/>
                          <a:latin typeface="Arial" panose="020B0604020202020204" pitchFamily="34" charset="0"/>
                        </a:rPr>
                        <a:t> </a:t>
                      </a:r>
                    </a:p>
                  </a:txBody>
                  <a:tcPr marL="4842" marR="4842" marT="4842" marB="0" anchor="ctr">
                    <a:lnL>
                      <a:noFill/>
                    </a:lnL>
                    <a:lnR>
                      <a:noFill/>
                    </a:lnR>
                    <a:lnT w="6350"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500" b="0" i="0" u="none" strike="noStrike" dirty="0">
                          <a:effectLst/>
                          <a:latin typeface="Arial" panose="020B0604020202020204" pitchFamily="34" charset="0"/>
                        </a:rPr>
                        <a:t> </a:t>
                      </a:r>
                    </a:p>
                  </a:txBody>
                  <a:tcPr marL="4842" marR="4842" marT="4842" marB="0" anchor="ctr">
                    <a:lnL>
                      <a:noFill/>
                    </a:lnL>
                    <a:lnR>
                      <a:noFill/>
                    </a:lnR>
                    <a:lnT w="6350"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500" b="0" i="0" u="none" strike="noStrike" dirty="0">
                          <a:effectLst/>
                          <a:latin typeface="Arial" panose="020B0604020202020204" pitchFamily="34" charset="0"/>
                        </a:rPr>
                        <a:t> </a:t>
                      </a:r>
                    </a:p>
                  </a:txBody>
                  <a:tcPr marL="4842" marR="4842" marT="4842" marB="0" anchor="ctr">
                    <a:lnL>
                      <a:noFill/>
                    </a:lnL>
                    <a:lnR w="635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049288239"/>
                  </a:ext>
                </a:extLst>
              </a:tr>
              <a:tr h="169189">
                <a:tc gridSpan="3">
                  <a:txBody>
                    <a:bodyPr/>
                    <a:lstStyle/>
                    <a:p>
                      <a:pPr algn="ctr" fontAlgn="ctr"/>
                      <a:r>
                        <a:rPr lang="en-US" sz="500" b="1" i="0" u="none" strike="noStrike" dirty="0">
                          <a:effectLst/>
                          <a:latin typeface="Arial" panose="020B0604020202020204" pitchFamily="34" charset="0"/>
                        </a:rPr>
                        <a:t>CLASSIFICATION</a:t>
                      </a:r>
                    </a:p>
                  </a:txBody>
                  <a:tcPr marL="95110" marR="95110" marT="47555" marB="475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500" b="1" i="0" u="none" strike="noStrike" dirty="0">
                          <a:effectLst/>
                          <a:latin typeface="Arial" panose="020B0604020202020204" pitchFamily="34" charset="0"/>
                        </a:rPr>
                        <a:t> </a:t>
                      </a:r>
                    </a:p>
                  </a:txBody>
                  <a:tcPr marL="4842" marR="4842" marT="4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dirty="0">
                          <a:effectLst/>
                          <a:latin typeface="Arial" panose="020B0604020202020204" pitchFamily="34" charset="0"/>
                        </a:rPr>
                        <a:t>OTHER FUNDS</a:t>
                      </a:r>
                    </a:p>
                  </a:txBody>
                  <a:tcPr marL="4842" marR="4842" marT="4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gridSpan="2">
                  <a:txBody>
                    <a:bodyPr/>
                    <a:lstStyle/>
                    <a:p>
                      <a:pPr algn="ctr" fontAlgn="ctr"/>
                      <a:r>
                        <a:rPr lang="en-US" sz="500" b="1" i="0" u="none" strike="noStrike" dirty="0">
                          <a:effectLst/>
                          <a:latin typeface="Arial" panose="020B0604020202020204" pitchFamily="34" charset="0"/>
                        </a:rPr>
                        <a:t>TOTAL</a:t>
                      </a:r>
                    </a:p>
                  </a:txBody>
                  <a:tcPr marL="95110" marR="95110" marT="47555" marB="475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18641810"/>
                  </a:ext>
                </a:extLst>
              </a:tr>
              <a:tr h="205617">
                <a:tc gridSpan="3">
                  <a:txBody>
                    <a:bodyPr/>
                    <a:lstStyle/>
                    <a:p>
                      <a:pPr algn="l" fontAlgn="ctr"/>
                      <a:r>
                        <a:rPr lang="en-US" sz="500" b="0" i="0" u="none" strike="noStrike" dirty="0">
                          <a:effectLst/>
                          <a:latin typeface="Arial" panose="020B0604020202020204" pitchFamily="34" charset="0"/>
                        </a:rPr>
                        <a:t>Administrative Expenses</a:t>
                      </a:r>
                    </a:p>
                  </a:txBody>
                  <a:tcPr marL="95110" marR="95110" marT="47555" marB="475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500" b="0" i="0" u="none" strike="noStrike" dirty="0">
                          <a:effectLst/>
                          <a:latin typeface="Arial" panose="020B0604020202020204" pitchFamily="34" charset="0"/>
                        </a:rPr>
                        <a:t> Ineligible </a:t>
                      </a:r>
                    </a:p>
                  </a:txBody>
                  <a:tcPr marL="4842" marR="4842" marT="4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FF"/>
                          </a:solidFill>
                          <a:effectLst/>
                          <a:latin typeface="Arial" panose="020B0604020202020204" pitchFamily="34" charset="0"/>
                        </a:rPr>
                        <a:t> $                                     -   </a:t>
                      </a:r>
                    </a:p>
                  </a:txBody>
                  <a:tcPr marL="4842" marR="4842" marT="4842" marB="0" anchor="ctr">
                    <a:lnL w="635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gridSpan="2">
                  <a:txBody>
                    <a:bodyPr/>
                    <a:lstStyle/>
                    <a:p>
                      <a:pPr algn="l" fontAlgn="ctr"/>
                      <a:r>
                        <a:rPr lang="en-US" sz="500" b="1" i="0" u="none" strike="noStrike" dirty="0">
                          <a:effectLst/>
                          <a:latin typeface="Arial" panose="020B0604020202020204" pitchFamily="34" charset="0"/>
                        </a:rPr>
                        <a:t> $                                -   </a:t>
                      </a:r>
                    </a:p>
                  </a:txBody>
                  <a:tcPr marL="95110" marR="95110" marT="47555" marB="47555" anchor="ctr">
                    <a:lnL w="6350"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53395445"/>
                  </a:ext>
                </a:extLst>
              </a:tr>
              <a:tr h="205617">
                <a:tc gridSpan="3">
                  <a:txBody>
                    <a:bodyPr/>
                    <a:lstStyle/>
                    <a:p>
                      <a:pPr algn="l" fontAlgn="ctr"/>
                      <a:r>
                        <a:rPr lang="en-US" sz="500" b="0" i="0" u="none" strike="noStrike" dirty="0">
                          <a:effectLst/>
                          <a:latin typeface="Arial" panose="020B0604020202020204" pitchFamily="34" charset="0"/>
                        </a:rPr>
                        <a:t>Engineer Fees</a:t>
                      </a:r>
                    </a:p>
                  </a:txBody>
                  <a:tcPr marL="95110" marR="95110" marT="47555" marB="475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400" b="0" i="0" u="none" strike="noStrike" dirty="0">
                          <a:effectLst/>
                          <a:latin typeface="Arial" panose="020B0604020202020204" pitchFamily="34" charset="0"/>
                        </a:rPr>
                        <a:t> </a:t>
                      </a:r>
                    </a:p>
                  </a:txBody>
                  <a:tcPr marL="4842" marR="4842" marT="4842" marB="0" anchor="ctr">
                    <a:lnL w="635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l" fontAlgn="ctr"/>
                      <a:r>
                        <a:rPr lang="en-US" sz="500" b="0" i="0" u="none" strike="noStrike" dirty="0">
                          <a:solidFill>
                            <a:srgbClr val="0000FF"/>
                          </a:solidFill>
                          <a:effectLst/>
                          <a:latin typeface="Arial" panose="020B0604020202020204" pitchFamily="34" charset="0"/>
                        </a:rPr>
                        <a:t>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gridSpan="2">
                  <a:txBody>
                    <a:bodyPr/>
                    <a:lstStyle/>
                    <a:p>
                      <a:pPr algn="l" fontAlgn="ctr"/>
                      <a:r>
                        <a:rPr lang="en-US" sz="500" b="1" i="0" u="none" strike="noStrike" dirty="0">
                          <a:effectLst/>
                          <a:latin typeface="Arial" panose="020B0604020202020204" pitchFamily="34" charset="0"/>
                        </a:rPr>
                        <a:t> </a:t>
                      </a:r>
                    </a:p>
                  </a:txBody>
                  <a:tcPr marL="95110" marR="95110" marT="47555" marB="47555" anchor="ctr">
                    <a:lnL w="6350"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76376032"/>
                  </a:ext>
                </a:extLst>
              </a:tr>
              <a:tr h="244445">
                <a:tc gridSpan="3">
                  <a:txBody>
                    <a:bodyPr/>
                    <a:lstStyle/>
                    <a:p>
                      <a:pPr algn="l" fontAlgn="ctr"/>
                      <a:r>
                        <a:rPr lang="en-US" sz="500" b="0" i="0" u="none" strike="noStrike" dirty="0">
                          <a:effectLst/>
                          <a:latin typeface="Arial" panose="020B0604020202020204" pitchFamily="34" charset="0"/>
                        </a:rPr>
                        <a:t>Other Professional Service Fees-Identify</a:t>
                      </a:r>
                    </a:p>
                  </a:txBody>
                  <a:tcPr marL="95110" marR="95110" marT="47555" marB="47555" anchor="ctr">
                    <a:lnL w="635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500" b="0" i="0" u="none" strike="noStrike" dirty="0">
                          <a:solidFill>
                            <a:srgbClr val="0000FF"/>
                          </a:solidFill>
                          <a:effectLst/>
                          <a:latin typeface="Arial" panose="020B0604020202020204" pitchFamily="34" charset="0"/>
                        </a:rPr>
                        <a:t>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l" fontAlgn="ctr"/>
                      <a:r>
                        <a:rPr lang="en-US" sz="500" b="0" i="0" u="none" strike="noStrike" dirty="0">
                          <a:solidFill>
                            <a:srgbClr val="0000FF"/>
                          </a:solidFill>
                          <a:effectLst/>
                          <a:latin typeface="Arial" panose="020B0604020202020204" pitchFamily="34" charset="0"/>
                        </a:rPr>
                        <a:t>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gridSpan="2">
                  <a:txBody>
                    <a:bodyPr/>
                    <a:lstStyle/>
                    <a:p>
                      <a:pPr algn="l" fontAlgn="ctr"/>
                      <a:r>
                        <a:rPr lang="en-US" sz="500" b="1" i="0" u="none" strike="noStrike" dirty="0">
                          <a:effectLst/>
                          <a:latin typeface="Arial" panose="020B0604020202020204" pitchFamily="34" charset="0"/>
                        </a:rPr>
                        <a:t> </a:t>
                      </a:r>
                    </a:p>
                  </a:txBody>
                  <a:tcPr marL="95110" marR="95110" marT="47555" marB="47555" anchor="ctr">
                    <a:lnL w="6350"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36515359"/>
                  </a:ext>
                </a:extLst>
              </a:tr>
              <a:tr h="205617">
                <a:tc gridSpan="3">
                  <a:txBody>
                    <a:bodyPr/>
                    <a:lstStyle/>
                    <a:p>
                      <a:pPr algn="l" fontAlgn="ctr"/>
                      <a:r>
                        <a:rPr lang="en-US" sz="500" b="0" i="0" u="none" strike="noStrike" dirty="0">
                          <a:effectLst/>
                          <a:latin typeface="Arial" panose="020B0604020202020204" pitchFamily="34" charset="0"/>
                        </a:rPr>
                        <a:t>Inspection Fees</a:t>
                      </a:r>
                    </a:p>
                  </a:txBody>
                  <a:tcPr marL="95110" marR="95110" marT="47555" marB="47555" anchor="ctr">
                    <a:lnL w="635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500" b="0" i="0" u="none" strike="noStrike" dirty="0">
                          <a:solidFill>
                            <a:srgbClr val="0000FF"/>
                          </a:solidFill>
                          <a:effectLst/>
                          <a:latin typeface="Arial" panose="020B0604020202020204" pitchFamily="34" charset="0"/>
                        </a:rPr>
                        <a:t>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l" fontAlgn="ctr"/>
                      <a:r>
                        <a:rPr lang="en-US" sz="500" b="0" i="0" u="none" strike="noStrike" dirty="0">
                          <a:solidFill>
                            <a:srgbClr val="0000FF"/>
                          </a:solidFill>
                          <a:effectLst/>
                          <a:latin typeface="Arial" panose="020B0604020202020204" pitchFamily="34" charset="0"/>
                        </a:rPr>
                        <a:t>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gridSpan="2">
                  <a:txBody>
                    <a:bodyPr/>
                    <a:lstStyle/>
                    <a:p>
                      <a:pPr algn="l" fontAlgn="ctr"/>
                      <a:r>
                        <a:rPr lang="en-US" sz="500" b="1" i="0" u="none" strike="noStrike" dirty="0">
                          <a:effectLst/>
                          <a:latin typeface="Arial" panose="020B0604020202020204" pitchFamily="34" charset="0"/>
                        </a:rPr>
                        <a:t> </a:t>
                      </a:r>
                    </a:p>
                  </a:txBody>
                  <a:tcPr marL="95110" marR="95110" marT="47555" marB="47555" anchor="ctr">
                    <a:lnL w="6350"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56698139"/>
                  </a:ext>
                </a:extLst>
              </a:tr>
              <a:tr h="205617">
                <a:tc gridSpan="3">
                  <a:txBody>
                    <a:bodyPr/>
                    <a:lstStyle/>
                    <a:p>
                      <a:pPr algn="l" fontAlgn="ctr"/>
                      <a:r>
                        <a:rPr lang="en-US" sz="500" b="0" i="0" u="none" strike="noStrike" dirty="0">
                          <a:effectLst/>
                          <a:latin typeface="Arial" panose="020B0604020202020204" pitchFamily="34" charset="0"/>
                        </a:rPr>
                        <a:t>Property Acquisition </a:t>
                      </a:r>
                    </a:p>
                  </a:txBody>
                  <a:tcPr marL="95110" marR="95110" marT="47555" marB="47555" anchor="ctr">
                    <a:lnL w="635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500" b="0" i="0" u="none" strike="noStrike" dirty="0">
                          <a:solidFill>
                            <a:srgbClr val="0000FF"/>
                          </a:solidFill>
                          <a:effectLst/>
                          <a:latin typeface="Arial" panose="020B0604020202020204" pitchFamily="34" charset="0"/>
                        </a:rPr>
                        <a:t>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solidFill>
                            <a:srgbClr val="0000FF"/>
                          </a:solidFill>
                          <a:effectLst/>
                          <a:latin typeface="Arial" panose="020B0604020202020204" pitchFamily="34" charset="0"/>
                        </a:rPr>
                        <a:t>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gridSpan="2">
                  <a:txBody>
                    <a:bodyPr/>
                    <a:lstStyle/>
                    <a:p>
                      <a:pPr algn="l" fontAlgn="ctr"/>
                      <a:r>
                        <a:rPr lang="en-US" sz="500" b="1" i="0" u="none" strike="noStrike" dirty="0">
                          <a:effectLst/>
                          <a:latin typeface="Arial" panose="020B0604020202020204" pitchFamily="34" charset="0"/>
                        </a:rPr>
                        <a:t> </a:t>
                      </a:r>
                    </a:p>
                  </a:txBody>
                  <a:tcPr marL="95110" marR="95110" marT="47555" marB="47555" anchor="ctr">
                    <a:lnL w="6350"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42010224"/>
                  </a:ext>
                </a:extLst>
              </a:tr>
              <a:tr h="244445">
                <a:tc gridSpan="3">
                  <a:txBody>
                    <a:bodyPr/>
                    <a:lstStyle/>
                    <a:p>
                      <a:pPr algn="l" fontAlgn="ctr"/>
                      <a:r>
                        <a:rPr lang="en-US" sz="500" b="0" i="0" u="none" strike="noStrike" dirty="0">
                          <a:effectLst/>
                          <a:latin typeface="Arial" panose="020B0604020202020204" pitchFamily="34" charset="0"/>
                        </a:rPr>
                        <a:t>Construction Cost (Attach Breakdown)</a:t>
                      </a:r>
                    </a:p>
                  </a:txBody>
                  <a:tcPr marL="95110" marR="95110" marT="47555" marB="475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800" b="1" i="0" u="none" strike="noStrike" dirty="0">
                          <a:solidFill>
                            <a:srgbClr val="FF0000"/>
                          </a:solidFill>
                          <a:effectLst/>
                          <a:latin typeface="Arial" panose="020B0604020202020204" pitchFamily="34" charset="0"/>
                        </a:rPr>
                        <a:t>$900,000.00 </a:t>
                      </a:r>
                    </a:p>
                  </a:txBody>
                  <a:tcPr marL="4842" marR="4842" marT="4842" marB="0" anchor="ctr">
                    <a:lnL w="635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                      200,000.00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gridSpan="2">
                  <a:txBody>
                    <a:bodyPr/>
                    <a:lstStyle/>
                    <a:p>
                      <a:pPr algn="l" fontAlgn="ctr"/>
                      <a:r>
                        <a:rPr lang="en-US" sz="500" b="1" i="0" u="none" strike="noStrike" dirty="0">
                          <a:effectLst/>
                          <a:latin typeface="Arial" panose="020B0604020202020204" pitchFamily="34" charset="0"/>
                        </a:rPr>
                        <a:t>$1,100,000.00 </a:t>
                      </a:r>
                    </a:p>
                  </a:txBody>
                  <a:tcPr marL="95110" marR="95110" marT="47555" marB="47555" anchor="ctr">
                    <a:lnL w="6350"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14004571"/>
                  </a:ext>
                </a:extLst>
              </a:tr>
              <a:tr h="205617">
                <a:tc gridSpan="3">
                  <a:txBody>
                    <a:bodyPr/>
                    <a:lstStyle/>
                    <a:p>
                      <a:pPr algn="l" fontAlgn="ctr"/>
                      <a:r>
                        <a:rPr lang="en-US" sz="500" b="0" i="0" u="none" strike="noStrike" dirty="0">
                          <a:effectLst/>
                          <a:latin typeface="Arial" panose="020B0604020202020204" pitchFamily="34" charset="0"/>
                        </a:rPr>
                        <a:t>Equipment (Purchase) </a:t>
                      </a:r>
                    </a:p>
                  </a:txBody>
                  <a:tcPr marL="95110" marR="95110" marT="47555" marB="47555" anchor="ctr">
                    <a:lnL w="635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algn="l" fontAlgn="ctr"/>
                      <a:r>
                        <a:rPr lang="en-US" sz="500" b="0" i="0" u="none" strike="noStrike" dirty="0">
                          <a:solidFill>
                            <a:srgbClr val="0000FF"/>
                          </a:solidFill>
                          <a:effectLst/>
                          <a:latin typeface="Arial" panose="020B0604020202020204" pitchFamily="34" charset="0"/>
                        </a:rPr>
                        <a:t>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l" fontAlgn="ctr"/>
                      <a:r>
                        <a:rPr lang="en-US" sz="500" b="0" i="0" u="none" strike="noStrike" dirty="0">
                          <a:solidFill>
                            <a:srgbClr val="0000FF"/>
                          </a:solidFill>
                          <a:effectLst/>
                          <a:latin typeface="Arial" panose="020B0604020202020204" pitchFamily="34" charset="0"/>
                        </a:rPr>
                        <a:t>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gridSpan="2">
                  <a:txBody>
                    <a:bodyPr/>
                    <a:lstStyle/>
                    <a:p>
                      <a:pPr algn="l" fontAlgn="ctr"/>
                      <a:r>
                        <a:rPr lang="en-US" sz="500" b="1" i="0" u="none" strike="noStrike" dirty="0">
                          <a:effectLst/>
                          <a:latin typeface="Arial" panose="020B0604020202020204" pitchFamily="34" charset="0"/>
                        </a:rPr>
                        <a:t> </a:t>
                      </a:r>
                    </a:p>
                  </a:txBody>
                  <a:tcPr marL="95110" marR="95110" marT="47555" marB="47555" anchor="ctr">
                    <a:lnL w="6350"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92178766"/>
                  </a:ext>
                </a:extLst>
              </a:tr>
              <a:tr h="244445">
                <a:tc gridSpan="3">
                  <a:txBody>
                    <a:bodyPr/>
                    <a:lstStyle/>
                    <a:p>
                      <a:pPr algn="l" fontAlgn="ctr"/>
                      <a:r>
                        <a:rPr lang="en-US" sz="500" b="0" i="0" u="none" strike="noStrike" dirty="0">
                          <a:effectLst/>
                          <a:latin typeface="Arial" panose="020B0604020202020204" pitchFamily="34" charset="0"/>
                        </a:rPr>
                        <a:t>Other Costs (specify)  Installation</a:t>
                      </a:r>
                    </a:p>
                  </a:txBody>
                  <a:tcPr marL="95110" marR="95110" marT="47555" marB="47555" anchor="ctr">
                    <a:lnL w="635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algn="l" fontAlgn="ctr"/>
                      <a:r>
                        <a:rPr lang="en-US" sz="500" b="0" i="0" u="none" strike="noStrike" dirty="0">
                          <a:solidFill>
                            <a:srgbClr val="0000FF"/>
                          </a:solidFill>
                          <a:effectLst/>
                          <a:latin typeface="Arial" panose="020B0604020202020204" pitchFamily="34" charset="0"/>
                        </a:rPr>
                        <a:t>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l" fontAlgn="ctr"/>
                      <a:r>
                        <a:rPr lang="en-US" sz="500" b="0" i="0" u="none" strike="noStrike" dirty="0">
                          <a:solidFill>
                            <a:srgbClr val="0000FF"/>
                          </a:solidFill>
                          <a:effectLst/>
                          <a:latin typeface="Arial" panose="020B0604020202020204" pitchFamily="34" charset="0"/>
                        </a:rPr>
                        <a:t>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gridSpan="2">
                  <a:txBody>
                    <a:bodyPr/>
                    <a:lstStyle/>
                    <a:p>
                      <a:pPr algn="l" fontAlgn="ctr"/>
                      <a:r>
                        <a:rPr lang="en-US" sz="500" b="1" i="0" u="none" strike="noStrike" dirty="0">
                          <a:effectLst/>
                          <a:latin typeface="Arial" panose="020B0604020202020204" pitchFamily="34" charset="0"/>
                        </a:rPr>
                        <a:t> </a:t>
                      </a:r>
                    </a:p>
                  </a:txBody>
                  <a:tcPr marL="95110" marR="95110" marT="47555" marB="47555" anchor="ctr">
                    <a:lnL w="6350"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52915717"/>
                  </a:ext>
                </a:extLst>
              </a:tr>
              <a:tr h="262055">
                <a:tc gridSpan="3">
                  <a:txBody>
                    <a:bodyPr/>
                    <a:lstStyle/>
                    <a:p>
                      <a:pPr algn="l" fontAlgn="ctr"/>
                      <a:r>
                        <a:rPr lang="en-US" sz="500" b="0" i="0" u="none" strike="noStrike" dirty="0">
                          <a:effectLst/>
                          <a:latin typeface="Arial" panose="020B0604020202020204" pitchFamily="34" charset="0"/>
                        </a:rPr>
                        <a:t>Contingencies</a:t>
                      </a:r>
                    </a:p>
                  </a:txBody>
                  <a:tcPr marL="95110" marR="95110" marT="47555" marB="47555" anchor="ctr">
                    <a:lnL w="635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500" b="0" i="0" u="none" strike="noStrike" dirty="0">
                          <a:solidFill>
                            <a:srgbClr val="0000FF"/>
                          </a:solidFill>
                          <a:effectLst/>
                          <a:latin typeface="Arial" panose="020B0604020202020204" pitchFamily="34" charset="0"/>
                        </a:rPr>
                        <a:t>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l" fontAlgn="ctr"/>
                      <a:r>
                        <a:rPr lang="en-US" sz="500" b="0" i="0" u="none" strike="noStrike" dirty="0">
                          <a:solidFill>
                            <a:srgbClr val="0000FF"/>
                          </a:solidFill>
                          <a:effectLst/>
                          <a:latin typeface="Arial" panose="020B0604020202020204" pitchFamily="34" charset="0"/>
                        </a:rPr>
                        <a:t>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gridSpan="2">
                  <a:txBody>
                    <a:bodyPr/>
                    <a:lstStyle/>
                    <a:p>
                      <a:pPr algn="l" fontAlgn="ctr"/>
                      <a:r>
                        <a:rPr lang="en-US" sz="500" b="1" i="0" u="none" strike="noStrike" dirty="0">
                          <a:effectLst/>
                          <a:latin typeface="Arial" panose="020B0604020202020204" pitchFamily="34" charset="0"/>
                        </a:rPr>
                        <a:t> $                                -   </a:t>
                      </a:r>
                    </a:p>
                  </a:txBody>
                  <a:tcPr marL="95110" marR="95110" marT="47555" marB="47555" anchor="ctr">
                    <a:lnL w="6350"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54834153"/>
                  </a:ext>
                </a:extLst>
              </a:tr>
              <a:tr h="205617">
                <a:tc gridSpan="3">
                  <a:txBody>
                    <a:bodyPr/>
                    <a:lstStyle/>
                    <a:p>
                      <a:pPr algn="l" fontAlgn="ctr"/>
                      <a:r>
                        <a:rPr lang="en-US" sz="500" b="1" i="0" u="none" strike="noStrike" dirty="0">
                          <a:effectLst/>
                          <a:latin typeface="Arial" panose="020B0604020202020204" pitchFamily="34" charset="0"/>
                        </a:rPr>
                        <a:t>TOTAL:</a:t>
                      </a:r>
                    </a:p>
                  </a:txBody>
                  <a:tcPr marL="95110" marR="95110" marT="47555" marB="475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500" b="1" i="0" u="none" strike="noStrike" dirty="0">
                          <a:effectLst/>
                          <a:latin typeface="Arial" panose="020B0604020202020204" pitchFamily="34" charset="0"/>
                        </a:rPr>
                        <a:t> </a:t>
                      </a:r>
                      <a:r>
                        <a:rPr lang="en-US" sz="800" b="1" i="0" u="none" strike="noStrike" dirty="0">
                          <a:solidFill>
                            <a:srgbClr val="FF0000"/>
                          </a:solidFill>
                          <a:effectLst/>
                          <a:latin typeface="Arial" panose="020B0604020202020204" pitchFamily="34" charset="0"/>
                        </a:rPr>
                        <a:t>$        900,000.00 </a:t>
                      </a:r>
                      <a:endParaRPr lang="en-US" sz="500" b="1" i="0" u="none" strike="noStrike" dirty="0">
                        <a:solidFill>
                          <a:srgbClr val="FF0000"/>
                        </a:solidFill>
                        <a:effectLst/>
                        <a:latin typeface="Arial" panose="020B0604020202020204" pitchFamily="34" charset="0"/>
                      </a:endParaRPr>
                    </a:p>
                  </a:txBody>
                  <a:tcPr marL="4842" marR="4842" marT="4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                      200,000.00 </a:t>
                      </a:r>
                    </a:p>
                  </a:txBody>
                  <a:tcPr marL="4842" marR="4842" marT="4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500" b="1" i="0" u="none" strike="noStrike" dirty="0">
                          <a:effectLst/>
                          <a:latin typeface="Arial" panose="020B0604020202020204" pitchFamily="34" charset="0"/>
                        </a:rPr>
                        <a:t> $               1,100,000.00 </a:t>
                      </a:r>
                    </a:p>
                  </a:txBody>
                  <a:tcPr marL="95110" marR="95110" marT="47555" marB="4755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956389"/>
                  </a:ext>
                </a:extLst>
              </a:tr>
              <a:tr h="95612">
                <a:tc>
                  <a:txBody>
                    <a:bodyPr/>
                    <a:lstStyle/>
                    <a:p>
                      <a:pPr algn="l" fontAlgn="ctr"/>
                      <a:r>
                        <a:rPr lang="en-US" sz="500" b="0" i="0" u="none" strike="noStrike" dirty="0">
                          <a:effectLst/>
                          <a:latin typeface="Arial" panose="020B0604020202020204" pitchFamily="34" charset="0"/>
                        </a:rPr>
                        <a:t> </a:t>
                      </a:r>
                    </a:p>
                  </a:txBody>
                  <a:tcPr marL="4842" marR="4842" marT="48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US" sz="500" b="0" i="0" u="none" strike="noStrike" dirty="0">
                          <a:effectLst/>
                          <a:latin typeface="Arial" panose="020B0604020202020204" pitchFamily="34" charset="0"/>
                        </a:rPr>
                        <a:t> </a:t>
                      </a:r>
                    </a:p>
                  </a:txBody>
                  <a:tcPr marL="4842" marR="4842" marT="48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US" sz="500" b="0" i="0" u="none" strike="noStrike" dirty="0">
                          <a:effectLst/>
                          <a:latin typeface="Arial" panose="020B0604020202020204" pitchFamily="34" charset="0"/>
                        </a:rPr>
                        <a:t> </a:t>
                      </a:r>
                    </a:p>
                  </a:txBody>
                  <a:tcPr marL="4842" marR="4842" marT="48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500" b="0" i="0" u="none" strike="noStrike" dirty="0">
                          <a:effectLst/>
                          <a:latin typeface="Arial" panose="020B0604020202020204" pitchFamily="34" charset="0"/>
                        </a:rPr>
                        <a:t> </a:t>
                      </a:r>
                    </a:p>
                  </a:txBody>
                  <a:tcPr marL="4842" marR="4842" marT="48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FFCC"/>
                    </a:solidFill>
                  </a:tcPr>
                </a:tc>
                <a:tc>
                  <a:txBody>
                    <a:bodyPr/>
                    <a:lstStyle/>
                    <a:p>
                      <a:pPr algn="l" fontAlgn="ctr"/>
                      <a:r>
                        <a:rPr lang="en-US" sz="500" b="0" i="0" u="none" strike="noStrike" dirty="0">
                          <a:effectLst/>
                          <a:latin typeface="Arial" panose="020B0604020202020204" pitchFamily="34" charset="0"/>
                        </a:rPr>
                        <a:t> </a:t>
                      </a:r>
                    </a:p>
                  </a:txBody>
                  <a:tcPr marL="4842" marR="4842" marT="48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FFCC"/>
                    </a:solidFill>
                  </a:tcPr>
                </a:tc>
                <a:tc>
                  <a:txBody>
                    <a:bodyPr/>
                    <a:lstStyle/>
                    <a:p>
                      <a:pPr algn="ctr" fontAlgn="ctr"/>
                      <a:r>
                        <a:rPr lang="en-US" sz="500" b="0" i="0" u="none" strike="noStrike" dirty="0">
                          <a:effectLst/>
                          <a:latin typeface="Arial" panose="020B0604020202020204" pitchFamily="34" charset="0"/>
                        </a:rPr>
                        <a:t> </a:t>
                      </a:r>
                    </a:p>
                  </a:txBody>
                  <a:tcPr marL="4842" marR="4842" marT="48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FFCC"/>
                    </a:solidFill>
                  </a:tcPr>
                </a:tc>
                <a:tc>
                  <a:txBody>
                    <a:bodyPr/>
                    <a:lstStyle/>
                    <a:p>
                      <a:pPr algn="ctr" fontAlgn="ctr"/>
                      <a:r>
                        <a:rPr lang="en-US" sz="500" b="0" i="0" u="none" strike="noStrike" dirty="0">
                          <a:effectLst/>
                          <a:latin typeface="Arial" panose="020B0604020202020204" pitchFamily="34" charset="0"/>
                        </a:rPr>
                        <a:t> </a:t>
                      </a:r>
                    </a:p>
                  </a:txBody>
                  <a:tcPr marL="4842" marR="4842" marT="484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FFCC"/>
                    </a:solidFill>
                  </a:tcPr>
                </a:tc>
                <a:extLst>
                  <a:ext uri="{0D108BD9-81ED-4DB2-BD59-A6C34878D82A}">
                    <a16:rowId xmlns:a16="http://schemas.microsoft.com/office/drawing/2014/main" val="1710865766"/>
                  </a:ext>
                </a:extLst>
              </a:tr>
              <a:tr h="339267">
                <a:tc gridSpan="3">
                  <a:txBody>
                    <a:bodyPr/>
                    <a:lstStyle/>
                    <a:p>
                      <a:pPr algn="l" fontAlgn="t"/>
                      <a:r>
                        <a:rPr lang="en-US" sz="500" b="0" i="0" u="none" strike="noStrike" dirty="0">
                          <a:effectLst/>
                          <a:latin typeface="Arial" panose="020B0604020202020204" pitchFamily="34" charset="0"/>
                        </a:rPr>
                        <a:t>Identify Sources of Other Funds (Include matching requirements):</a:t>
                      </a:r>
                    </a:p>
                  </a:txBody>
                  <a:tcPr marL="95110" marR="95110" marT="47555" marB="47555">
                    <a:lnL w="635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l" fontAlgn="t"/>
                      <a:r>
                        <a:rPr lang="en-US" sz="500" b="1" i="0" u="none" strike="noStrike" dirty="0">
                          <a:effectLst/>
                          <a:latin typeface="Arial" panose="020B0604020202020204" pitchFamily="34" charset="0"/>
                        </a:rPr>
                        <a:t> </a:t>
                      </a:r>
                      <a:r>
                        <a:rPr lang="en-US" sz="700" b="1" i="0" u="none" strike="noStrike" dirty="0">
                          <a:solidFill>
                            <a:srgbClr val="FF0000"/>
                          </a:solidFill>
                          <a:effectLst/>
                          <a:latin typeface="Arial" panose="020B0604020202020204" pitchFamily="34" charset="0"/>
                        </a:rPr>
                        <a:t>Local Tribal Funds</a:t>
                      </a:r>
                      <a:endParaRPr lang="en-US" sz="500" b="1" i="0" u="none" strike="noStrike" dirty="0">
                        <a:solidFill>
                          <a:srgbClr val="FF0000"/>
                        </a:solidFill>
                        <a:effectLst/>
                        <a:latin typeface="Arial" panose="020B0604020202020204" pitchFamily="34" charset="0"/>
                      </a:endParaRPr>
                    </a:p>
                  </a:txBody>
                  <a:tcPr marL="95110" marR="95110" marT="47555" marB="47555">
                    <a:lnL w="6350"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0412185"/>
                  </a:ext>
                </a:extLst>
              </a:tr>
              <a:tr h="95612">
                <a:tc>
                  <a:txBody>
                    <a:bodyPr/>
                    <a:lstStyle/>
                    <a:p>
                      <a:pPr algn="l" fontAlgn="t"/>
                      <a:r>
                        <a:rPr lang="en-US" sz="400" b="0" i="0" u="none" strike="noStrike" dirty="0">
                          <a:effectLst/>
                          <a:latin typeface="Arial" panose="020B0604020202020204" pitchFamily="34" charset="0"/>
                        </a:rPr>
                        <a:t> </a:t>
                      </a:r>
                    </a:p>
                  </a:txBody>
                  <a:tcPr marL="4842" marR="4842" marT="4842"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400" b="0" i="0" u="none" strike="noStrike" dirty="0">
                          <a:effectLst/>
                          <a:latin typeface="Arial" panose="020B0604020202020204" pitchFamily="34" charset="0"/>
                        </a:rPr>
                        <a:t> </a:t>
                      </a:r>
                    </a:p>
                  </a:txBody>
                  <a:tcPr marL="4842" marR="4842" marT="484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400" b="0" i="0" u="none" strike="noStrike" dirty="0">
                          <a:effectLst/>
                          <a:latin typeface="Arial" panose="020B0604020202020204" pitchFamily="34" charset="0"/>
                        </a:rPr>
                        <a:t> </a:t>
                      </a:r>
                    </a:p>
                  </a:txBody>
                  <a:tcPr marL="4842" marR="4842" marT="484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500" b="0" i="0" u="none" strike="noStrike" dirty="0">
                          <a:effectLst/>
                          <a:latin typeface="Arial" panose="020B0604020202020204" pitchFamily="34" charset="0"/>
                        </a:rPr>
                        <a:t> </a:t>
                      </a:r>
                    </a:p>
                  </a:txBody>
                  <a:tcPr marL="4842" marR="4842" marT="4842" marB="0" anchor="b">
                    <a:lnL>
                      <a:noFill/>
                    </a:lnL>
                    <a:lnR>
                      <a:noFill/>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FFCC"/>
                    </a:solidFill>
                  </a:tcPr>
                </a:tc>
                <a:tc>
                  <a:txBody>
                    <a:bodyPr/>
                    <a:lstStyle/>
                    <a:p>
                      <a:pPr algn="ctr" fontAlgn="b"/>
                      <a:r>
                        <a:rPr lang="en-US" sz="500" b="0" i="0" u="none" strike="noStrike" dirty="0">
                          <a:effectLst/>
                          <a:latin typeface="Arial" panose="020B0604020202020204" pitchFamily="34" charset="0"/>
                        </a:rPr>
                        <a:t> </a:t>
                      </a:r>
                    </a:p>
                  </a:txBody>
                  <a:tcPr marL="4842" marR="4842" marT="4842" marB="0" anchor="b">
                    <a:lnL>
                      <a:noFill/>
                    </a:lnL>
                    <a:lnR>
                      <a:noFill/>
                    </a:lnR>
                    <a:lnT w="6350"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500" b="0" i="0" u="none" strike="noStrike" dirty="0">
                          <a:effectLst/>
                          <a:latin typeface="Arial" panose="020B0604020202020204" pitchFamily="34" charset="0"/>
                        </a:rPr>
                        <a:t> </a:t>
                      </a:r>
                    </a:p>
                  </a:txBody>
                  <a:tcPr marL="4842" marR="4842" marT="4842" marB="0" anchor="b">
                    <a:lnL>
                      <a:noFill/>
                    </a:lnL>
                    <a:lnR>
                      <a:noFill/>
                    </a:lnR>
                    <a:lnT w="6350"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500" b="0" i="0" u="none" strike="noStrike" dirty="0">
                          <a:effectLst/>
                          <a:latin typeface="Arial" panose="020B0604020202020204" pitchFamily="34" charset="0"/>
                        </a:rPr>
                        <a:t> </a:t>
                      </a:r>
                    </a:p>
                  </a:txBody>
                  <a:tcPr marL="4842" marR="4842" marT="4842" marB="0" anchor="b">
                    <a:lnL>
                      <a:noFill/>
                    </a:lnL>
                    <a:lnR w="635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594554098"/>
                  </a:ext>
                </a:extLst>
              </a:tr>
              <a:tr h="244445">
                <a:tc gridSpan="3">
                  <a:txBody>
                    <a:bodyPr/>
                    <a:lstStyle/>
                    <a:p>
                      <a:pPr algn="l" fontAlgn="t"/>
                      <a:r>
                        <a:rPr lang="en-US" sz="500" b="0" i="0" u="none" strike="noStrike" dirty="0">
                          <a:effectLst/>
                          <a:latin typeface="Arial" panose="020B0604020202020204" pitchFamily="34" charset="0"/>
                        </a:rPr>
                        <a:t>Are the other funds committed? (Yes/No)</a:t>
                      </a:r>
                    </a:p>
                  </a:txBody>
                  <a:tcPr marL="95110" marR="95110" marT="47555" marB="47555">
                    <a:lnL w="635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700" b="1" i="0" u="none" strike="noStrike" dirty="0">
                          <a:solidFill>
                            <a:srgbClr val="FF0000"/>
                          </a:solidFill>
                          <a:effectLst/>
                          <a:latin typeface="Arial" panose="020B0604020202020204" pitchFamily="34" charset="0"/>
                        </a:rPr>
                        <a:t>Yes</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 </a:t>
                      </a:r>
                    </a:p>
                  </a:txBody>
                  <a:tcPr marL="4842" marR="4842" marT="4842" marB="0" anchor="b">
                    <a:lnL w="6350" cap="flat" cmpd="sng" algn="ctr">
                      <a:solidFill>
                        <a:srgbClr val="0000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842" marR="4842" marT="4842" marB="0" anchor="b">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842" marR="4842" marT="48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1079896202"/>
                  </a:ext>
                </a:extLst>
              </a:tr>
              <a:tr h="244445">
                <a:tc gridSpan="3">
                  <a:txBody>
                    <a:bodyPr/>
                    <a:lstStyle/>
                    <a:p>
                      <a:pPr algn="l" fontAlgn="t"/>
                      <a:r>
                        <a:rPr lang="en-US" sz="500" b="0" i="0" u="none" strike="noStrike" dirty="0">
                          <a:effectLst/>
                          <a:latin typeface="Arial" panose="020B0604020202020204" pitchFamily="34" charset="0"/>
                        </a:rPr>
                        <a:t>If not, when do you expect commitment?</a:t>
                      </a:r>
                    </a:p>
                  </a:txBody>
                  <a:tcPr marL="95110" marR="95110" marT="47555" marB="47555">
                    <a:lnL w="635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500" b="1" i="0" u="none" strike="noStrike" dirty="0">
                          <a:solidFill>
                            <a:srgbClr val="0000FF"/>
                          </a:solidFill>
                          <a:effectLst/>
                          <a:latin typeface="Arial" panose="020B0604020202020204" pitchFamily="34" charset="0"/>
                        </a:rPr>
                        <a:t> </a:t>
                      </a:r>
                    </a:p>
                  </a:txBody>
                  <a:tcPr marL="4842" marR="4842" marT="4842"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l" fontAlgn="b"/>
                      <a:r>
                        <a:rPr lang="en-US" sz="500" b="0" i="0" u="none" strike="noStrike" dirty="0">
                          <a:effectLst/>
                          <a:latin typeface="Arial" panose="020B0604020202020204" pitchFamily="34" charset="0"/>
                        </a:rPr>
                        <a:t>X Grantee Signatory Authority </a:t>
                      </a:r>
                    </a:p>
                  </a:txBody>
                  <a:tcPr marL="4842" marR="4842" marT="4842" marB="0" anchor="b">
                    <a:lnL w="6350" cap="flat" cmpd="sng" algn="ctr">
                      <a:solidFill>
                        <a:srgbClr val="0000FF"/>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842" marR="4842" marT="4842" marB="0" anchor="b">
                    <a:lnL>
                      <a:noFill/>
                    </a:lnL>
                    <a:lnR>
                      <a:noFill/>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dirty="0">
                          <a:effectLst/>
                          <a:latin typeface="Arial" panose="020B0604020202020204" pitchFamily="34" charset="0"/>
                        </a:rPr>
                        <a:t> </a:t>
                      </a:r>
                    </a:p>
                  </a:txBody>
                  <a:tcPr marL="4842" marR="4842" marT="48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30928451"/>
                  </a:ext>
                </a:extLst>
              </a:tr>
              <a:tr h="95612">
                <a:tc>
                  <a:txBody>
                    <a:bodyPr/>
                    <a:lstStyle/>
                    <a:p>
                      <a:pPr algn="l" fontAlgn="t"/>
                      <a:r>
                        <a:rPr lang="en-US" sz="400" b="0" i="0" u="none" strike="noStrike" dirty="0">
                          <a:effectLst/>
                          <a:latin typeface="Arial" panose="020B0604020202020204" pitchFamily="34" charset="0"/>
                        </a:rPr>
                        <a:t> </a:t>
                      </a:r>
                    </a:p>
                  </a:txBody>
                  <a:tcPr marL="4842" marR="4842" marT="4842"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400" b="0" i="0" u="none" strike="noStrike" dirty="0">
                          <a:effectLst/>
                          <a:latin typeface="Arial" panose="020B0604020202020204" pitchFamily="34" charset="0"/>
                        </a:rPr>
                        <a:t> </a:t>
                      </a:r>
                    </a:p>
                  </a:txBody>
                  <a:tcPr marL="4842" marR="4842" marT="4842" marB="0">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l" fontAlgn="t"/>
                      <a:r>
                        <a:rPr lang="en-US" sz="400" b="0" i="0" u="none" strike="noStrike" dirty="0">
                          <a:effectLst/>
                          <a:latin typeface="Arial" panose="020B0604020202020204" pitchFamily="34" charset="0"/>
                        </a:rPr>
                        <a:t> </a:t>
                      </a:r>
                    </a:p>
                  </a:txBody>
                  <a:tcPr marL="4842" marR="4842" marT="4842" marB="0">
                    <a:lnL>
                      <a:noFill/>
                    </a:lnL>
                    <a:lnR>
                      <a:noFill/>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b"/>
                      <a:r>
                        <a:rPr lang="en-US" sz="500" b="0" i="0" u="none" strike="noStrike" dirty="0">
                          <a:effectLst/>
                          <a:latin typeface="Arial" panose="020B0604020202020204" pitchFamily="34" charset="0"/>
                        </a:rPr>
                        <a:t> </a:t>
                      </a:r>
                    </a:p>
                  </a:txBody>
                  <a:tcPr marL="4842" marR="4842" marT="4842" marB="0" anchor="b">
                    <a:lnL>
                      <a:noFill/>
                    </a:lnL>
                    <a:lnR>
                      <a:noFill/>
                    </a:lnR>
                    <a:lnT w="6350" cap="flat" cmpd="sng" algn="ctr">
                      <a:solidFill>
                        <a:srgbClr val="0000FF"/>
                      </a:solidFill>
                      <a:prstDash val="solid"/>
                      <a:round/>
                      <a:headEnd type="none" w="med" len="med"/>
                      <a:tailEnd type="none" w="med" len="med"/>
                    </a:lnT>
                    <a:lnB>
                      <a:noFill/>
                    </a:lnB>
                    <a:solidFill>
                      <a:srgbClr val="FFFFCC"/>
                    </a:solidFill>
                  </a:tcPr>
                </a:tc>
                <a:tc>
                  <a:txBody>
                    <a:bodyPr/>
                    <a:lstStyle/>
                    <a:p>
                      <a:pPr algn="ctr" fontAlgn="b"/>
                      <a:r>
                        <a:rPr lang="en-US" sz="500" b="0" i="0" u="none" strike="noStrike" dirty="0">
                          <a:effectLst/>
                          <a:latin typeface="Arial" panose="020B0604020202020204" pitchFamily="34" charset="0"/>
                        </a:rPr>
                        <a:t> </a:t>
                      </a:r>
                    </a:p>
                  </a:txBody>
                  <a:tcPr marL="4842" marR="4842" marT="48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500" b="0" i="0" u="none" strike="noStrike" dirty="0">
                          <a:effectLst/>
                          <a:latin typeface="Arial" panose="020B0604020202020204" pitchFamily="34" charset="0"/>
                        </a:rPr>
                        <a:t> </a:t>
                      </a:r>
                    </a:p>
                  </a:txBody>
                  <a:tcPr marL="4842" marR="4842" marT="48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500" b="0" i="0" u="none" strike="noStrike" dirty="0">
                          <a:effectLst/>
                          <a:latin typeface="Arial" panose="020B0604020202020204" pitchFamily="34" charset="0"/>
                        </a:rPr>
                        <a:t> </a:t>
                      </a:r>
                    </a:p>
                  </a:txBody>
                  <a:tcPr marL="4842" marR="4842" marT="48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003644111"/>
                  </a:ext>
                </a:extLst>
              </a:tr>
              <a:tr h="276555">
                <a:tc>
                  <a:txBody>
                    <a:bodyPr/>
                    <a:lstStyle/>
                    <a:p>
                      <a:pPr algn="l" fontAlgn="t"/>
                      <a:r>
                        <a:rPr lang="en-US" sz="500" b="0" i="0" u="none" strike="noStrike" dirty="0">
                          <a:effectLst/>
                          <a:latin typeface="Arial" panose="020B0604020202020204" pitchFamily="34" charset="0"/>
                        </a:rPr>
                        <a:t>Project Contact Information: </a:t>
                      </a:r>
                    </a:p>
                  </a:txBody>
                  <a:tcPr marL="4842" marR="4842" marT="4842"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500" b="1" i="0" u="none" strike="noStrike" dirty="0">
                        <a:solidFill>
                          <a:srgbClr val="0000FF"/>
                        </a:solidFill>
                        <a:effectLst/>
                        <a:latin typeface="Arial" panose="020B0604020202020204" pitchFamily="34" charset="0"/>
                      </a:endParaRPr>
                    </a:p>
                  </a:txBody>
                  <a:tcPr marL="4842" marR="4842" marT="4842" marB="0">
                    <a:lnL>
                      <a:noFill/>
                    </a:lnL>
                    <a:lnR>
                      <a:noFill/>
                    </a:lnR>
                    <a:lnT>
                      <a:noFill/>
                    </a:lnT>
                    <a:lnB>
                      <a:noFill/>
                    </a:lnB>
                  </a:tcPr>
                </a:tc>
                <a:tc>
                  <a:txBody>
                    <a:bodyPr/>
                    <a:lstStyle/>
                    <a:p>
                      <a:pPr algn="l" fontAlgn="t"/>
                      <a:endParaRPr lang="en-US" sz="500" b="1" i="0" u="none" strike="noStrike" dirty="0">
                        <a:solidFill>
                          <a:srgbClr val="0000FF"/>
                        </a:solidFill>
                        <a:effectLst/>
                        <a:latin typeface="Arial" panose="020B0604020202020204" pitchFamily="34" charset="0"/>
                      </a:endParaRPr>
                    </a:p>
                  </a:txBody>
                  <a:tcPr marL="4842" marR="4842" marT="4842" marB="0">
                    <a:lnL>
                      <a:noFill/>
                    </a:lnL>
                    <a:lnR>
                      <a:noFill/>
                    </a:lnR>
                    <a:lnT>
                      <a:noFill/>
                    </a:lnT>
                    <a:lnB>
                      <a:noFill/>
                    </a:lnB>
                  </a:tcPr>
                </a:tc>
                <a:tc>
                  <a:txBody>
                    <a:bodyPr/>
                    <a:lstStyle/>
                    <a:p>
                      <a:pPr algn="l" fontAlgn="t"/>
                      <a:endParaRPr lang="en-US" sz="500" b="1" i="0" u="none" strike="noStrike" dirty="0">
                        <a:solidFill>
                          <a:srgbClr val="0000FF"/>
                        </a:solidFill>
                        <a:effectLst/>
                        <a:latin typeface="Arial" panose="020B0604020202020204" pitchFamily="34" charset="0"/>
                      </a:endParaRPr>
                    </a:p>
                  </a:txBody>
                  <a:tcPr marL="4842" marR="4842" marT="4842" marB="0">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t"/>
                      <a:r>
                        <a:rPr lang="en-US" sz="500" b="0" i="0" u="none" strike="noStrike" dirty="0">
                          <a:effectLst/>
                          <a:latin typeface="Arial" panose="020B0604020202020204" pitchFamily="34" charset="0"/>
                        </a:rPr>
                        <a:t>Alternate Project Contact Information: </a:t>
                      </a:r>
                    </a:p>
                  </a:txBody>
                  <a:tcPr marL="95110" marR="95110" marT="47555" marB="4755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1488893"/>
                  </a:ext>
                </a:extLst>
              </a:tr>
              <a:tr h="400954">
                <a:tc gridSpan="4">
                  <a:txBody>
                    <a:bodyPr/>
                    <a:lstStyle/>
                    <a:p>
                      <a:pPr algn="l" fontAlgn="b"/>
                      <a:r>
                        <a:rPr lang="en-US" sz="700" b="1" i="0" u="none" strike="noStrike" dirty="0">
                          <a:solidFill>
                            <a:srgbClr val="FF0000"/>
                          </a:solidFill>
                          <a:effectLst/>
                          <a:latin typeface="Arial" panose="020B0604020202020204" pitchFamily="34" charset="0"/>
                        </a:rPr>
                        <a:t>Fred Yazzie</a:t>
                      </a:r>
                    </a:p>
                  </a:txBody>
                  <a:tcPr marL="95110" marR="95110" marT="47555" marB="47555"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r>
                        <a:rPr lang="en-US" sz="700" b="1" i="0" u="none" strike="noStrike" dirty="0">
                          <a:solidFill>
                            <a:srgbClr val="FF0000"/>
                          </a:solidFill>
                          <a:effectLst/>
                          <a:latin typeface="Arial" panose="020B0604020202020204" pitchFamily="34" charset="0"/>
                        </a:rPr>
                        <a:t>Mary Martinez</a:t>
                      </a:r>
                    </a:p>
                  </a:txBody>
                  <a:tcPr marL="95110" marR="95110" marT="47555" marB="47555"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9744476"/>
                  </a:ext>
                </a:extLst>
              </a:tr>
              <a:tr h="199291">
                <a:tc gridSpan="4">
                  <a:txBody>
                    <a:bodyPr/>
                    <a:lstStyle/>
                    <a:p>
                      <a:pPr algn="l" fontAlgn="b"/>
                      <a:r>
                        <a:rPr lang="en-US" sz="700" b="1" i="0" u="none" strike="noStrike" dirty="0">
                          <a:solidFill>
                            <a:srgbClr val="FF0000"/>
                          </a:solidFill>
                          <a:effectLst/>
                          <a:latin typeface="Arial" panose="020B0604020202020204" pitchFamily="34" charset="0"/>
                        </a:rPr>
                        <a:t>Phone No:  505-555-5555</a:t>
                      </a:r>
                    </a:p>
                  </a:txBody>
                  <a:tcPr marL="95110" marR="95110" marT="47555" marB="47555"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t"/>
                      <a:r>
                        <a:rPr lang="en-US" sz="700" b="1" i="0" u="none" strike="noStrike" dirty="0">
                          <a:solidFill>
                            <a:srgbClr val="FF0000"/>
                          </a:solidFill>
                          <a:effectLst/>
                          <a:latin typeface="Arial" panose="020B0604020202020204" pitchFamily="34" charset="0"/>
                        </a:rPr>
                        <a:t>Alternate Phone No: (505) 555-6666</a:t>
                      </a:r>
                    </a:p>
                  </a:txBody>
                  <a:tcPr marL="95110" marR="95110" marT="47555" marB="47555">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8380284"/>
                  </a:ext>
                </a:extLst>
              </a:tr>
            </a:tbl>
          </a:graphicData>
        </a:graphic>
      </p:graphicFrame>
      <p:sp>
        <p:nvSpPr>
          <p:cNvPr id="7" name="TextBox 6">
            <a:extLst>
              <a:ext uri="{FF2B5EF4-FFF2-40B4-BE49-F238E27FC236}">
                <a16:creationId xmlns:a16="http://schemas.microsoft.com/office/drawing/2014/main" id="{0E46A979-58B1-4DDA-ABF7-0E3243AF34DD}"/>
              </a:ext>
            </a:extLst>
          </p:cNvPr>
          <p:cNvSpPr txBox="1"/>
          <p:nvPr/>
        </p:nvSpPr>
        <p:spPr>
          <a:xfrm>
            <a:off x="6450759" y="4488292"/>
            <a:ext cx="1808018" cy="307777"/>
          </a:xfrm>
          <a:prstGeom prst="rect">
            <a:avLst/>
          </a:prstGeom>
          <a:noFill/>
        </p:spPr>
        <p:txBody>
          <a:bodyPr wrap="square">
            <a:spAutoFit/>
          </a:bodyPr>
          <a:lstStyle/>
          <a:p>
            <a:pPr>
              <a:spcBef>
                <a:spcPct val="0"/>
              </a:spcBef>
              <a:buFontTx/>
              <a:buNone/>
            </a:pPr>
            <a:r>
              <a:rPr lang="en-US" altLang="en-US" sz="1400" dirty="0">
                <a:solidFill>
                  <a:srgbClr val="FF0000"/>
                </a:solidFill>
                <a:latin typeface="Calisto MT" panose="02040603050505030304" pitchFamily="18" charset="0"/>
              </a:rPr>
              <a:t>Signed Budget Form </a:t>
            </a:r>
          </a:p>
        </p:txBody>
      </p:sp>
      <p:grpSp>
        <p:nvGrpSpPr>
          <p:cNvPr id="21" name="Group 20">
            <a:extLst>
              <a:ext uri="{FF2B5EF4-FFF2-40B4-BE49-F238E27FC236}">
                <a16:creationId xmlns:a16="http://schemas.microsoft.com/office/drawing/2014/main" id="{0736F44B-B3F8-F9A9-319E-9C3F859A7D2C}"/>
              </a:ext>
            </a:extLst>
          </p:cNvPr>
          <p:cNvGrpSpPr/>
          <p:nvPr/>
        </p:nvGrpSpPr>
        <p:grpSpPr>
          <a:xfrm>
            <a:off x="246960" y="3652139"/>
            <a:ext cx="6316531" cy="2173814"/>
            <a:chOff x="279578" y="3346882"/>
            <a:chExt cx="6316531" cy="2173814"/>
          </a:xfrm>
        </p:grpSpPr>
        <p:pic>
          <p:nvPicPr>
            <p:cNvPr id="17" name="Picture 16">
              <a:extLst>
                <a:ext uri="{FF2B5EF4-FFF2-40B4-BE49-F238E27FC236}">
                  <a16:creationId xmlns:a16="http://schemas.microsoft.com/office/drawing/2014/main" id="{D5443347-E12D-E4C8-2D48-67BBBDBC501A}"/>
                </a:ext>
              </a:extLst>
            </p:cNvPr>
            <p:cNvPicPr>
              <a:picLocks noChangeAspect="1"/>
            </p:cNvPicPr>
            <p:nvPr/>
          </p:nvPicPr>
          <p:blipFill>
            <a:blip r:embed="rId2"/>
            <a:stretch>
              <a:fillRect/>
            </a:stretch>
          </p:blipFill>
          <p:spPr>
            <a:xfrm>
              <a:off x="279578" y="4311564"/>
              <a:ext cx="3983418" cy="1209132"/>
            </a:xfrm>
            <a:prstGeom prst="rect">
              <a:avLst/>
            </a:prstGeom>
          </p:spPr>
        </p:pic>
        <p:sp>
          <p:nvSpPr>
            <p:cNvPr id="18" name="Oval 17">
              <a:extLst>
                <a:ext uri="{FF2B5EF4-FFF2-40B4-BE49-F238E27FC236}">
                  <a16:creationId xmlns:a16="http://schemas.microsoft.com/office/drawing/2014/main" id="{6BFDFEB8-B275-2781-53A5-543BAE82F409}"/>
                </a:ext>
              </a:extLst>
            </p:cNvPr>
            <p:cNvSpPr/>
            <p:nvPr/>
          </p:nvSpPr>
          <p:spPr>
            <a:xfrm>
              <a:off x="5557421" y="3346882"/>
              <a:ext cx="1038688" cy="5681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endParaRPr>
            </a:p>
          </p:txBody>
        </p:sp>
        <p:cxnSp>
          <p:nvCxnSpPr>
            <p:cNvPr id="20" name="Straight Arrow Connector 19">
              <a:extLst>
                <a:ext uri="{FF2B5EF4-FFF2-40B4-BE49-F238E27FC236}">
                  <a16:creationId xmlns:a16="http://schemas.microsoft.com/office/drawing/2014/main" id="{8E3AD85D-FC97-CB17-1D49-7F97B382F632}"/>
                </a:ext>
              </a:extLst>
            </p:cNvPr>
            <p:cNvCxnSpPr/>
            <p:nvPr/>
          </p:nvCxnSpPr>
          <p:spPr>
            <a:xfrm flipV="1">
              <a:off x="3728621" y="3806096"/>
              <a:ext cx="1828800" cy="989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4263E022-9841-82D8-1A70-F7242CD4E3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407517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C1A7-1B88-4093-B4B4-53170B087EE8}"/>
              </a:ext>
            </a:extLst>
          </p:cNvPr>
          <p:cNvSpPr>
            <a:spLocks noGrp="1"/>
          </p:cNvSpPr>
          <p:nvPr>
            <p:ph type="title"/>
          </p:nvPr>
        </p:nvSpPr>
        <p:spPr>
          <a:xfrm>
            <a:off x="457200" y="274638"/>
            <a:ext cx="8229600" cy="419475"/>
          </a:xfrm>
        </p:spPr>
        <p:txBody>
          <a:bodyPr/>
          <a:lstStyle/>
          <a:p>
            <a:r>
              <a:rPr lang="en-US" altLang="en-US" sz="2400" b="1" u="sng" dirty="0">
                <a:latin typeface="Calisto MT" panose="02040603050505030304" pitchFamily="18" charset="0"/>
              </a:rPr>
              <a:t>NOTICE OF OBLIGATION (NOO)</a:t>
            </a:r>
            <a:endParaRPr lang="en-US" sz="2400" dirty="0"/>
          </a:p>
        </p:txBody>
      </p:sp>
      <p:sp>
        <p:nvSpPr>
          <p:cNvPr id="3" name="Text Placeholder 2">
            <a:extLst>
              <a:ext uri="{FF2B5EF4-FFF2-40B4-BE49-F238E27FC236}">
                <a16:creationId xmlns:a16="http://schemas.microsoft.com/office/drawing/2014/main" id="{A0552F6E-55ED-4AD4-ABA4-36649D643E52}"/>
              </a:ext>
            </a:extLst>
          </p:cNvPr>
          <p:cNvSpPr>
            <a:spLocks noGrp="1"/>
          </p:cNvSpPr>
          <p:nvPr>
            <p:ph type="body" idx="1"/>
          </p:nvPr>
        </p:nvSpPr>
        <p:spPr>
          <a:xfrm>
            <a:off x="457200" y="798022"/>
            <a:ext cx="8229600" cy="5263144"/>
          </a:xfrm>
        </p:spPr>
        <p:txBody>
          <a:bodyPr/>
          <a:lstStyle/>
          <a:p>
            <a:pPr>
              <a:defRPr/>
            </a:pPr>
            <a:r>
              <a:rPr lang="en-US" sz="1900" dirty="0">
                <a:solidFill>
                  <a:schemeClr val="tx1"/>
                </a:solidFill>
              </a:rPr>
              <a:t>The NOO must be completed and submitted to IAD </a:t>
            </a:r>
            <a:r>
              <a:rPr lang="en-US" sz="1900" i="1" dirty="0">
                <a:solidFill>
                  <a:schemeClr val="tx1"/>
                </a:solidFill>
              </a:rPr>
              <a:t>before moving forward with projects</a:t>
            </a:r>
            <a:r>
              <a:rPr lang="en-US" sz="1900" dirty="0">
                <a:solidFill>
                  <a:schemeClr val="tx1"/>
                </a:solidFill>
              </a:rPr>
              <a:t> or purchases:</a:t>
            </a:r>
          </a:p>
          <a:p>
            <a:pPr lvl="1">
              <a:defRPr/>
            </a:pPr>
            <a:r>
              <a:rPr lang="en-US" sz="1900" dirty="0">
                <a:solidFill>
                  <a:schemeClr val="tx1"/>
                </a:solidFill>
              </a:rPr>
              <a:t>a 3</a:t>
            </a:r>
            <a:r>
              <a:rPr lang="en-US" sz="1900" baseline="30000" dirty="0">
                <a:solidFill>
                  <a:schemeClr val="tx1"/>
                </a:solidFill>
              </a:rPr>
              <a:t>rd</a:t>
            </a:r>
            <a:r>
              <a:rPr lang="en-US" sz="1900" dirty="0">
                <a:solidFill>
                  <a:schemeClr val="tx1"/>
                </a:solidFill>
              </a:rPr>
              <a:t> party agreement must be executed by the parties and is in accordance with the Grantee's procurement code, the approved scope of work as defined in the IGA and with the appropriation language.</a:t>
            </a:r>
          </a:p>
          <a:p>
            <a:pPr lvl="1">
              <a:defRPr/>
            </a:pPr>
            <a:r>
              <a:rPr lang="en-US" sz="1900" dirty="0">
                <a:solidFill>
                  <a:schemeClr val="tx1"/>
                </a:solidFill>
              </a:rPr>
              <a:t>documentation of how the third-party agreement was procured (copy of bids/quotes/proposals, copy of RFP, copy of public notice, scoring, etc.) </a:t>
            </a:r>
          </a:p>
          <a:p>
            <a:pPr>
              <a:defRPr/>
            </a:pPr>
            <a:r>
              <a:rPr lang="en-US" sz="1900" dirty="0">
                <a:solidFill>
                  <a:schemeClr val="tx1"/>
                </a:solidFill>
              </a:rPr>
              <a:t>IAD signs NOO and forwards to IAD Procurement for PO. Once PO is approved, the NOO and PO will be sent to the Grantee.</a:t>
            </a:r>
          </a:p>
          <a:p>
            <a:pPr>
              <a:defRPr/>
            </a:pPr>
            <a:r>
              <a:rPr lang="en-US" sz="1900" dirty="0">
                <a:solidFill>
                  <a:schemeClr val="tx1"/>
                </a:solidFill>
              </a:rPr>
              <a:t>It could take up to 3 workings days for a PO to be approved with DFA </a:t>
            </a:r>
          </a:p>
          <a:p>
            <a:pPr>
              <a:defRPr/>
            </a:pPr>
            <a:r>
              <a:rPr lang="en-US" sz="1900" dirty="0">
                <a:solidFill>
                  <a:schemeClr val="tx1"/>
                </a:solidFill>
              </a:rPr>
              <a:t>Entities in receipt of the approved NOO may proceed with the project.</a:t>
            </a:r>
          </a:p>
          <a:p>
            <a:endParaRPr lang="en-US" sz="1800" dirty="0"/>
          </a:p>
        </p:txBody>
      </p:sp>
      <p:sp>
        <p:nvSpPr>
          <p:cNvPr id="4" name="Slide Number Placeholder 3">
            <a:extLst>
              <a:ext uri="{FF2B5EF4-FFF2-40B4-BE49-F238E27FC236}">
                <a16:creationId xmlns:a16="http://schemas.microsoft.com/office/drawing/2014/main" id="{1DA9D64F-61B4-3A46-A284-15DED5933E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2181510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1694-280A-455F-9F3C-80BC635387D9}"/>
              </a:ext>
            </a:extLst>
          </p:cNvPr>
          <p:cNvSpPr>
            <a:spLocks noGrp="1"/>
          </p:cNvSpPr>
          <p:nvPr>
            <p:ph type="title"/>
          </p:nvPr>
        </p:nvSpPr>
        <p:spPr>
          <a:xfrm>
            <a:off x="457200" y="274638"/>
            <a:ext cx="8229600" cy="361286"/>
          </a:xfrm>
        </p:spPr>
        <p:txBody>
          <a:bodyPr/>
          <a:lstStyle/>
          <a:p>
            <a:r>
              <a:rPr lang="en-US" altLang="en-US" sz="2400" b="1" u="sng" dirty="0">
                <a:latin typeface="Calisto MT" panose="02040603050505030304" pitchFamily="18" charset="0"/>
                <a:cs typeface="Times New Roman" panose="02020603050405020304" pitchFamily="18" charset="0"/>
              </a:rPr>
              <a:t>NOTICE OF OBLIGATION FORM </a:t>
            </a:r>
            <a:br>
              <a:rPr lang="en-US" altLang="en-US" sz="1800" b="1" u="sng" dirty="0">
                <a:latin typeface="Calisto MT" panose="02040603050505030304" pitchFamily="18" charset="0"/>
              </a:rPr>
            </a:br>
            <a:endParaRPr lang="en-US" sz="1800" dirty="0"/>
          </a:p>
        </p:txBody>
      </p:sp>
      <p:sp>
        <p:nvSpPr>
          <p:cNvPr id="3" name="Text Placeholder 2">
            <a:extLst>
              <a:ext uri="{FF2B5EF4-FFF2-40B4-BE49-F238E27FC236}">
                <a16:creationId xmlns:a16="http://schemas.microsoft.com/office/drawing/2014/main" id="{240B6BCB-E01A-45FE-808F-C3403A2AD89F}"/>
              </a:ext>
            </a:extLst>
          </p:cNvPr>
          <p:cNvSpPr>
            <a:spLocks noGrp="1"/>
          </p:cNvSpPr>
          <p:nvPr>
            <p:ph type="body" idx="1"/>
          </p:nvPr>
        </p:nvSpPr>
        <p:spPr>
          <a:xfrm>
            <a:off x="472181" y="920793"/>
            <a:ext cx="2152996" cy="4525963"/>
          </a:xfrm>
        </p:spPr>
        <p:txBody>
          <a:bodyPr/>
          <a:lstStyle/>
          <a:p>
            <a:pPr>
              <a:spcBef>
                <a:spcPct val="0"/>
              </a:spcBef>
            </a:pPr>
            <a:r>
              <a:rPr lang="en-US" altLang="en-US" sz="1400" dirty="0">
                <a:solidFill>
                  <a:srgbClr val="002060"/>
                </a:solidFill>
                <a:latin typeface="Calisto MT" panose="02040603050505030304" pitchFamily="18" charset="0"/>
              </a:rPr>
              <a:t>PO or Contract Number</a:t>
            </a:r>
          </a:p>
          <a:p>
            <a:pPr>
              <a:spcBef>
                <a:spcPct val="0"/>
              </a:spcBef>
            </a:pPr>
            <a:r>
              <a:rPr lang="en-US" altLang="en-US" sz="1400" dirty="0">
                <a:solidFill>
                  <a:srgbClr val="002060"/>
                </a:solidFill>
                <a:latin typeface="Calisto MT" panose="02040603050505030304" pitchFamily="18" charset="0"/>
              </a:rPr>
              <a:t>Vendor</a:t>
            </a:r>
          </a:p>
          <a:p>
            <a:pPr>
              <a:spcBef>
                <a:spcPct val="0"/>
              </a:spcBef>
            </a:pPr>
            <a:r>
              <a:rPr lang="en-US" altLang="en-US" sz="1400" dirty="0">
                <a:solidFill>
                  <a:srgbClr val="002060"/>
                </a:solidFill>
                <a:latin typeface="Calisto MT" panose="02040603050505030304" pitchFamily="18" charset="0"/>
              </a:rPr>
              <a:t>Contract amount</a:t>
            </a:r>
          </a:p>
          <a:p>
            <a:pPr>
              <a:spcBef>
                <a:spcPct val="0"/>
              </a:spcBef>
            </a:pPr>
            <a:r>
              <a:rPr lang="en-US" altLang="en-US" sz="1400" dirty="0">
                <a:solidFill>
                  <a:srgbClr val="002060"/>
                </a:solidFill>
                <a:latin typeface="Calisto MT" panose="02040603050505030304" pitchFamily="18" charset="0"/>
              </a:rPr>
              <a:t>Termination date/Reversion date</a:t>
            </a:r>
          </a:p>
          <a:p>
            <a:endParaRPr lang="en-US" sz="1600" dirty="0"/>
          </a:p>
        </p:txBody>
      </p:sp>
      <p:sp>
        <p:nvSpPr>
          <p:cNvPr id="5" name="TextBox 4">
            <a:extLst>
              <a:ext uri="{FF2B5EF4-FFF2-40B4-BE49-F238E27FC236}">
                <a16:creationId xmlns:a16="http://schemas.microsoft.com/office/drawing/2014/main" id="{BC20D352-F73A-4FFE-983A-F8BF33542049}"/>
              </a:ext>
            </a:extLst>
          </p:cNvPr>
          <p:cNvSpPr txBox="1"/>
          <p:nvPr/>
        </p:nvSpPr>
        <p:spPr>
          <a:xfrm>
            <a:off x="581892" y="2643092"/>
            <a:ext cx="1799706" cy="1815882"/>
          </a:xfrm>
          <a:prstGeom prst="rect">
            <a:avLst/>
          </a:prstGeom>
          <a:noFill/>
        </p:spPr>
        <p:txBody>
          <a:bodyPr wrap="square">
            <a:spAutoFit/>
          </a:bodyPr>
          <a:lstStyle/>
          <a:p>
            <a:pPr marL="285750" indent="-285750">
              <a:spcBef>
                <a:spcPct val="0"/>
              </a:spcBef>
              <a:buFont typeface="Arial" panose="020B0604020202020204" pitchFamily="34" charset="0"/>
              <a:buChar char="•"/>
            </a:pPr>
            <a:r>
              <a:rPr lang="en-US" altLang="en-US" sz="1400" dirty="0">
                <a:solidFill>
                  <a:srgbClr val="002060"/>
                </a:solidFill>
                <a:latin typeface="Calisto MT" panose="02040603050505030304" pitchFamily="18" charset="0"/>
              </a:rPr>
              <a:t>Grant Amount</a:t>
            </a:r>
          </a:p>
          <a:p>
            <a:pPr marL="285750" indent="-285750">
              <a:spcBef>
                <a:spcPct val="0"/>
              </a:spcBef>
              <a:buFont typeface="Arial" panose="020B0604020202020204" pitchFamily="34" charset="0"/>
              <a:buChar char="•"/>
            </a:pPr>
            <a:r>
              <a:rPr lang="en-US" altLang="en-US" sz="1400" dirty="0">
                <a:solidFill>
                  <a:srgbClr val="002060"/>
                </a:solidFill>
                <a:latin typeface="Calisto MT" panose="02040603050505030304" pitchFamily="18" charset="0"/>
              </a:rPr>
              <a:t>Amount of NOO being requested</a:t>
            </a:r>
          </a:p>
          <a:p>
            <a:pPr marL="285750" indent="-285750">
              <a:spcBef>
                <a:spcPct val="0"/>
              </a:spcBef>
              <a:buFont typeface="Arial" panose="020B0604020202020204" pitchFamily="34" charset="0"/>
              <a:buChar char="•"/>
            </a:pPr>
            <a:r>
              <a:rPr lang="en-US" altLang="en-US" sz="1400" dirty="0">
                <a:solidFill>
                  <a:srgbClr val="002060"/>
                </a:solidFill>
                <a:latin typeface="Calisto MT" panose="02040603050505030304" pitchFamily="18" charset="0"/>
              </a:rPr>
              <a:t>Amount of Previously NOOs requested </a:t>
            </a:r>
          </a:p>
          <a:p>
            <a:pPr marL="285750" indent="-285750">
              <a:spcBef>
                <a:spcPct val="0"/>
              </a:spcBef>
              <a:buFont typeface="Arial" panose="020B0604020202020204" pitchFamily="34" charset="0"/>
              <a:buChar char="•"/>
            </a:pPr>
            <a:r>
              <a:rPr lang="en-US" altLang="en-US" sz="1400" dirty="0">
                <a:solidFill>
                  <a:srgbClr val="002060"/>
                </a:solidFill>
                <a:latin typeface="Calisto MT" panose="02040603050505030304" pitchFamily="18" charset="0"/>
              </a:rPr>
              <a:t>Total of all NOO requested to Date </a:t>
            </a:r>
          </a:p>
        </p:txBody>
      </p:sp>
      <p:sp>
        <p:nvSpPr>
          <p:cNvPr id="7" name="TextBox 6">
            <a:extLst>
              <a:ext uri="{FF2B5EF4-FFF2-40B4-BE49-F238E27FC236}">
                <a16:creationId xmlns:a16="http://schemas.microsoft.com/office/drawing/2014/main" id="{C7B6238C-9570-4F65-84E4-1C340540441F}"/>
              </a:ext>
            </a:extLst>
          </p:cNvPr>
          <p:cNvSpPr txBox="1"/>
          <p:nvPr/>
        </p:nvSpPr>
        <p:spPr>
          <a:xfrm>
            <a:off x="6961909" y="920793"/>
            <a:ext cx="1762298" cy="1384995"/>
          </a:xfrm>
          <a:prstGeom prst="rect">
            <a:avLst/>
          </a:prstGeom>
          <a:noFill/>
        </p:spPr>
        <p:txBody>
          <a:bodyPr wrap="square">
            <a:spAutoFit/>
          </a:bodyPr>
          <a:lstStyle/>
          <a:p>
            <a:pPr marL="285750" indent="-285750">
              <a:spcBef>
                <a:spcPct val="0"/>
              </a:spcBef>
              <a:buFont typeface="Arial" panose="020B0604020202020204" pitchFamily="34" charset="0"/>
              <a:buChar char="•"/>
            </a:pPr>
            <a:r>
              <a:rPr lang="en-US" altLang="en-US" sz="1400" dirty="0">
                <a:solidFill>
                  <a:srgbClr val="002060"/>
                </a:solidFill>
                <a:latin typeface="Calisto MT" panose="02040603050505030304" pitchFamily="18" charset="0"/>
              </a:rPr>
              <a:t>Date of Request </a:t>
            </a:r>
          </a:p>
          <a:p>
            <a:pPr marL="285750" indent="-285750">
              <a:spcBef>
                <a:spcPct val="0"/>
              </a:spcBef>
              <a:buFont typeface="Arial" panose="020B0604020202020204" pitchFamily="34" charset="0"/>
              <a:buChar char="•"/>
            </a:pPr>
            <a:r>
              <a:rPr lang="en-US" altLang="en-US" sz="1400" dirty="0">
                <a:solidFill>
                  <a:srgbClr val="002060"/>
                </a:solidFill>
                <a:latin typeface="Calisto MT" panose="02040603050505030304" pitchFamily="18" charset="0"/>
              </a:rPr>
              <a:t>Grantee Representative</a:t>
            </a:r>
          </a:p>
          <a:p>
            <a:pPr marL="285750" indent="-285750">
              <a:spcBef>
                <a:spcPct val="0"/>
              </a:spcBef>
              <a:buFont typeface="Arial" panose="020B0604020202020204" pitchFamily="34" charset="0"/>
              <a:buChar char="•"/>
            </a:pPr>
            <a:r>
              <a:rPr lang="en-US" altLang="en-US" sz="1400" dirty="0">
                <a:solidFill>
                  <a:srgbClr val="002060"/>
                </a:solidFill>
                <a:latin typeface="Calisto MT" panose="02040603050505030304" pitchFamily="18" charset="0"/>
              </a:rPr>
              <a:t>Department Representative</a:t>
            </a:r>
          </a:p>
          <a:p>
            <a:pPr marL="285750" indent="-285750">
              <a:spcBef>
                <a:spcPct val="0"/>
              </a:spcBef>
              <a:buFont typeface="Arial" panose="020B0604020202020204" pitchFamily="34" charset="0"/>
              <a:buChar char="•"/>
            </a:pPr>
            <a:r>
              <a:rPr lang="en-US" altLang="en-US" sz="1400" dirty="0">
                <a:solidFill>
                  <a:srgbClr val="002060"/>
                </a:solidFill>
                <a:latin typeface="Calisto MT" panose="02040603050505030304" pitchFamily="18" charset="0"/>
              </a:rPr>
              <a:t>Project Number </a:t>
            </a:r>
          </a:p>
        </p:txBody>
      </p:sp>
      <p:sp>
        <p:nvSpPr>
          <p:cNvPr id="9" name="TextBox 8">
            <a:extLst>
              <a:ext uri="{FF2B5EF4-FFF2-40B4-BE49-F238E27FC236}">
                <a16:creationId xmlns:a16="http://schemas.microsoft.com/office/drawing/2014/main" id="{0831CFD4-9FBB-47FF-BA5C-9C5AB2B19540}"/>
              </a:ext>
            </a:extLst>
          </p:cNvPr>
          <p:cNvSpPr txBox="1"/>
          <p:nvPr/>
        </p:nvSpPr>
        <p:spPr>
          <a:xfrm>
            <a:off x="6961909" y="4322965"/>
            <a:ext cx="1849583" cy="1169551"/>
          </a:xfrm>
          <a:prstGeom prst="rect">
            <a:avLst/>
          </a:prstGeom>
          <a:noFill/>
        </p:spPr>
        <p:txBody>
          <a:bodyPr wrap="square">
            <a:spAutoFit/>
          </a:bodyPr>
          <a:lstStyle/>
          <a:p>
            <a:pPr marL="285750" indent="-285750">
              <a:spcBef>
                <a:spcPct val="0"/>
              </a:spcBef>
              <a:buFont typeface="Arial" panose="020B0604020202020204" pitchFamily="34" charset="0"/>
              <a:buChar char="•"/>
            </a:pPr>
            <a:r>
              <a:rPr lang="en-US" altLang="en-US" sz="1400" dirty="0">
                <a:solidFill>
                  <a:srgbClr val="002060"/>
                </a:solidFill>
                <a:latin typeface="Calisto MT" panose="02040603050505030304" pitchFamily="18" charset="0"/>
              </a:rPr>
              <a:t>NOO is signed by IAD Department Rep.</a:t>
            </a:r>
          </a:p>
          <a:p>
            <a:pPr marL="285750" indent="-285750">
              <a:spcBef>
                <a:spcPct val="0"/>
              </a:spcBef>
              <a:buFont typeface="Arial" panose="020B0604020202020204" pitchFamily="34" charset="0"/>
              <a:buChar char="•"/>
            </a:pPr>
            <a:r>
              <a:rPr lang="en-US" altLang="en-US" sz="1400" dirty="0">
                <a:solidFill>
                  <a:srgbClr val="002060"/>
                </a:solidFill>
                <a:latin typeface="Calisto MT" panose="02040603050505030304" pitchFamily="18" charset="0"/>
              </a:rPr>
              <a:t>Title of IAD Rep </a:t>
            </a:r>
          </a:p>
          <a:p>
            <a:pPr marL="285750" indent="-285750">
              <a:spcBef>
                <a:spcPct val="0"/>
              </a:spcBef>
              <a:buFont typeface="Arial" panose="020B0604020202020204" pitchFamily="34" charset="0"/>
              <a:buChar char="•"/>
            </a:pPr>
            <a:r>
              <a:rPr lang="en-US" altLang="en-US" sz="1400" dirty="0">
                <a:solidFill>
                  <a:srgbClr val="002060"/>
                </a:solidFill>
                <a:latin typeface="Calisto MT" panose="02040603050505030304" pitchFamily="18" charset="0"/>
              </a:rPr>
              <a:t>Date of Signature</a:t>
            </a:r>
          </a:p>
        </p:txBody>
      </p:sp>
      <p:pic>
        <p:nvPicPr>
          <p:cNvPr id="11" name="Picture 31">
            <a:extLst>
              <a:ext uri="{FF2B5EF4-FFF2-40B4-BE49-F238E27FC236}">
                <a16:creationId xmlns:a16="http://schemas.microsoft.com/office/drawing/2014/main" id="{E236C0DA-E56C-4E8D-A619-D158736D2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934" y="1046633"/>
            <a:ext cx="490394"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2">
            <a:extLst>
              <a:ext uri="{FF2B5EF4-FFF2-40B4-BE49-F238E27FC236}">
                <a16:creationId xmlns:a16="http://schemas.microsoft.com/office/drawing/2014/main" id="{93BA1E01-F05A-4695-AF79-FA0F3B12D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949" y="1042999"/>
            <a:ext cx="481012" cy="123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1">
            <a:extLst>
              <a:ext uri="{FF2B5EF4-FFF2-40B4-BE49-F238E27FC236}">
                <a16:creationId xmlns:a16="http://schemas.microsoft.com/office/drawing/2014/main" id="{EC6E3A3B-7501-4D98-9EC9-6D04F567D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2" y="2782477"/>
            <a:ext cx="490394" cy="153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a:extLst>
              <a:ext uri="{FF2B5EF4-FFF2-40B4-BE49-F238E27FC236}">
                <a16:creationId xmlns:a16="http://schemas.microsoft.com/office/drawing/2014/main" id="{A141B532-C070-4573-BAA3-AD78E396FC6A}"/>
              </a:ext>
            </a:extLst>
          </p:cNvPr>
          <p:cNvCxnSpPr>
            <a:cxnSpLocks/>
          </p:cNvCxnSpPr>
          <p:nvPr/>
        </p:nvCxnSpPr>
        <p:spPr>
          <a:xfrm flipH="1">
            <a:off x="6640296" y="4862355"/>
            <a:ext cx="389082" cy="0"/>
          </a:xfrm>
          <a:prstGeom prst="straightConnector1">
            <a:avLst/>
          </a:prstGeom>
          <a:ln>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48C95CE-85D2-A132-8E7B-03C7C71D29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graphicFrame>
        <p:nvGraphicFramePr>
          <p:cNvPr id="6" name="Object 5">
            <a:extLst>
              <a:ext uri="{FF2B5EF4-FFF2-40B4-BE49-F238E27FC236}">
                <a16:creationId xmlns:a16="http://schemas.microsoft.com/office/drawing/2014/main" id="{D2EABB22-C111-8C06-6D01-AE44DC23EBAD}"/>
              </a:ext>
            </a:extLst>
          </p:cNvPr>
          <p:cNvGraphicFramePr>
            <a:graphicFrameLocks noChangeAspect="1"/>
          </p:cNvGraphicFramePr>
          <p:nvPr>
            <p:extLst>
              <p:ext uri="{D42A27DB-BD31-4B8C-83A1-F6EECF244321}">
                <p14:modId xmlns:p14="http://schemas.microsoft.com/office/powerpoint/2010/main" val="1095440237"/>
              </p:ext>
            </p:extLst>
          </p:nvPr>
        </p:nvGraphicFramePr>
        <p:xfrm>
          <a:off x="2703211" y="552450"/>
          <a:ext cx="3759963" cy="5054599"/>
        </p:xfrm>
        <a:graphic>
          <a:graphicData uri="http://schemas.openxmlformats.org/presentationml/2006/ole">
            <mc:AlternateContent xmlns:mc="http://schemas.openxmlformats.org/markup-compatibility/2006">
              <mc:Choice xmlns:v="urn:schemas-microsoft-com:vml" Requires="v">
                <p:oleObj name="Acrobat Document" r:id="rId4" imgW="3886052" imgH="5029200" progId="Acrobat.Document.DC">
                  <p:embed/>
                </p:oleObj>
              </mc:Choice>
              <mc:Fallback>
                <p:oleObj name="Acrobat Document" r:id="rId4" imgW="3886052" imgH="5029200" progId="Acrobat.Document.DC">
                  <p:embed/>
                  <p:pic>
                    <p:nvPicPr>
                      <p:cNvPr id="0" name=""/>
                      <p:cNvPicPr/>
                      <p:nvPr/>
                    </p:nvPicPr>
                    <p:blipFill>
                      <a:blip r:embed="rId5"/>
                      <a:stretch>
                        <a:fillRect/>
                      </a:stretch>
                    </p:blipFill>
                    <p:spPr>
                      <a:xfrm>
                        <a:off x="2703211" y="552450"/>
                        <a:ext cx="3759963" cy="5054599"/>
                      </a:xfrm>
                      <a:prstGeom prst="rect">
                        <a:avLst/>
                      </a:prstGeom>
                    </p:spPr>
                  </p:pic>
                </p:oleObj>
              </mc:Fallback>
            </mc:AlternateContent>
          </a:graphicData>
        </a:graphic>
      </p:graphicFrame>
    </p:spTree>
    <p:extLst>
      <p:ext uri="{BB962C8B-B14F-4D97-AF65-F5344CB8AC3E}">
        <p14:creationId xmlns:p14="http://schemas.microsoft.com/office/powerpoint/2010/main" val="353273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7B6B-1E7E-63D6-218C-4B4C02B6AF56}"/>
              </a:ext>
            </a:extLst>
          </p:cNvPr>
          <p:cNvSpPr>
            <a:spLocks noGrp="1"/>
          </p:cNvSpPr>
          <p:nvPr>
            <p:ph type="title"/>
          </p:nvPr>
        </p:nvSpPr>
        <p:spPr>
          <a:xfrm>
            <a:off x="415636" y="-66184"/>
            <a:ext cx="8229600" cy="416041"/>
          </a:xfrm>
        </p:spPr>
        <p:txBody>
          <a:bodyPr/>
          <a:lstStyle/>
          <a:p>
            <a:r>
              <a:rPr lang="en-US" dirty="0"/>
              <a:t> </a:t>
            </a:r>
            <a:r>
              <a:rPr lang="en-US" sz="2400" b="1" u="sng" dirty="0">
                <a:latin typeface="Calisto MT" panose="02040603050505030304" pitchFamily="18" charset="0"/>
              </a:rPr>
              <a:t>Purchase Order </a:t>
            </a:r>
          </a:p>
        </p:txBody>
      </p:sp>
      <p:sp>
        <p:nvSpPr>
          <p:cNvPr id="3" name="Text Placeholder 2">
            <a:extLst>
              <a:ext uri="{FF2B5EF4-FFF2-40B4-BE49-F238E27FC236}">
                <a16:creationId xmlns:a16="http://schemas.microsoft.com/office/drawing/2014/main" id="{EFD37DA6-779F-88F3-0C90-764BC079BAA8}"/>
              </a:ext>
            </a:extLst>
          </p:cNvPr>
          <p:cNvSpPr>
            <a:spLocks noGrp="1"/>
          </p:cNvSpPr>
          <p:nvPr>
            <p:ph type="body" idx="1"/>
          </p:nvPr>
        </p:nvSpPr>
        <p:spPr>
          <a:xfrm>
            <a:off x="457200" y="655622"/>
            <a:ext cx="8229600" cy="4525963"/>
          </a:xfrm>
        </p:spPr>
        <p:txBody>
          <a:bodyPr/>
          <a:lstStyle/>
          <a:p>
            <a:r>
              <a:rPr lang="en-US" sz="2000" dirty="0">
                <a:latin typeface="Arial" panose="020B0604020202020204" pitchFamily="34" charset="0"/>
                <a:cs typeface="Arial" panose="020B0604020202020204" pitchFamily="34" charset="0"/>
              </a:rPr>
              <a:t>NOO sent to IAD Procurement.</a:t>
            </a:r>
          </a:p>
          <a:p>
            <a:r>
              <a:rPr lang="en-US" sz="2000" dirty="0">
                <a:latin typeface="Arial" panose="020B0604020202020204" pitchFamily="34" charset="0"/>
                <a:cs typeface="Arial" panose="020B0604020202020204" pitchFamily="34" charset="0"/>
              </a:rPr>
              <a:t>NOO is reviewed and signed</a:t>
            </a:r>
          </a:p>
          <a:p>
            <a:r>
              <a:rPr lang="en-US" sz="2000" dirty="0">
                <a:latin typeface="Arial" panose="020B0604020202020204" pitchFamily="34" charset="0"/>
                <a:cs typeface="Arial" panose="020B0604020202020204" pitchFamily="34" charset="0"/>
              </a:rPr>
              <a:t>PO is created in the SHARE system, which will generate the PO number.</a:t>
            </a:r>
          </a:p>
          <a:p>
            <a:r>
              <a:rPr lang="en-US" sz="2000" dirty="0">
                <a:latin typeface="Arial" panose="020B0604020202020204" pitchFamily="34" charset="0"/>
                <a:cs typeface="Arial" panose="020B0604020202020204" pitchFamily="34" charset="0"/>
              </a:rPr>
              <a:t>DFA reviews the PO and will either approve or deny.</a:t>
            </a:r>
          </a:p>
          <a:p>
            <a:r>
              <a:rPr lang="en-US" sz="2000" dirty="0">
                <a:latin typeface="Arial" panose="020B0604020202020204" pitchFamily="34" charset="0"/>
                <a:cs typeface="Arial" panose="020B0604020202020204" pitchFamily="34" charset="0"/>
              </a:rPr>
              <a:t>If approved, PO and NOO will be sent to grantee together. </a:t>
            </a:r>
          </a:p>
          <a:p>
            <a:r>
              <a:rPr lang="en-US" sz="2000" dirty="0">
                <a:latin typeface="Arial" panose="020B0604020202020204" pitchFamily="34" charset="0"/>
                <a:cs typeface="Arial" panose="020B0604020202020204" pitchFamily="34" charset="0"/>
              </a:rPr>
              <a:t>If denied, IAD will reach out to the Tribe to correct the NOO</a:t>
            </a:r>
          </a:p>
          <a:p>
            <a:r>
              <a:rPr lang="en-US" sz="2000" dirty="0">
                <a:latin typeface="Arial" panose="020B0604020202020204" pitchFamily="34" charset="0"/>
                <a:cs typeface="Arial" panose="020B0604020202020204" pitchFamily="34" charset="0"/>
              </a:rPr>
              <a:t>POs are check by IAD TIF/CO Administrator every morning to see if the PO is approved by DFA.</a:t>
            </a:r>
          </a:p>
          <a:p>
            <a:endParaRPr lang="en-US" sz="2000" dirty="0">
              <a:latin typeface="Arial" panose="020B0604020202020204" pitchFamily="34" charset="0"/>
              <a:cs typeface="Arial" panose="020B0604020202020204" pitchFamily="34" charset="0"/>
            </a:endParaRPr>
          </a:p>
          <a:p>
            <a:pPr marL="114300" indent="0">
              <a:buNone/>
            </a:pPr>
            <a:endParaRPr lang="en-US" sz="1800" dirty="0"/>
          </a:p>
        </p:txBody>
      </p:sp>
      <p:sp>
        <p:nvSpPr>
          <p:cNvPr id="4" name="Slide Number Placeholder 3">
            <a:extLst>
              <a:ext uri="{FF2B5EF4-FFF2-40B4-BE49-F238E27FC236}">
                <a16:creationId xmlns:a16="http://schemas.microsoft.com/office/drawing/2014/main" id="{64925438-490C-3061-EE8C-FFCBEF4BB8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1278458596"/>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75D1-218B-DF11-B3A1-2517B8835585}"/>
              </a:ext>
            </a:extLst>
          </p:cNvPr>
          <p:cNvSpPr>
            <a:spLocks noGrp="1"/>
          </p:cNvSpPr>
          <p:nvPr>
            <p:ph type="title"/>
          </p:nvPr>
        </p:nvSpPr>
        <p:spPr>
          <a:xfrm>
            <a:off x="457200" y="-91440"/>
            <a:ext cx="8229600" cy="540327"/>
          </a:xfrm>
        </p:spPr>
        <p:txBody>
          <a:bodyPr/>
          <a:lstStyle/>
          <a:p>
            <a:r>
              <a:rPr lang="en-US" sz="2400" b="1" u="sng" dirty="0">
                <a:latin typeface="Calisto MT" panose="02040603050505030304" pitchFamily="18" charset="0"/>
              </a:rPr>
              <a:t>NOO &amp; PO</a:t>
            </a:r>
          </a:p>
        </p:txBody>
      </p:sp>
      <p:pic>
        <p:nvPicPr>
          <p:cNvPr id="7" name="Picture 6" descr="Table&#10;&#10;Description automatically generated">
            <a:extLst>
              <a:ext uri="{FF2B5EF4-FFF2-40B4-BE49-F238E27FC236}">
                <a16:creationId xmlns:a16="http://schemas.microsoft.com/office/drawing/2014/main" id="{61CD8C78-2C73-1064-4F79-EE0885DFBF80}"/>
              </a:ext>
            </a:extLst>
          </p:cNvPr>
          <p:cNvPicPr>
            <a:picLocks noChangeAspect="1"/>
          </p:cNvPicPr>
          <p:nvPr/>
        </p:nvPicPr>
        <p:blipFill>
          <a:blip r:embed="rId2"/>
          <a:stretch>
            <a:fillRect/>
          </a:stretch>
        </p:blipFill>
        <p:spPr>
          <a:xfrm>
            <a:off x="4872448" y="448886"/>
            <a:ext cx="3590104" cy="4735003"/>
          </a:xfrm>
          <a:prstGeom prst="rect">
            <a:avLst/>
          </a:prstGeom>
        </p:spPr>
      </p:pic>
      <p:sp>
        <p:nvSpPr>
          <p:cNvPr id="3" name="Slide Number Placeholder 2">
            <a:extLst>
              <a:ext uri="{FF2B5EF4-FFF2-40B4-BE49-F238E27FC236}">
                <a16:creationId xmlns:a16="http://schemas.microsoft.com/office/drawing/2014/main" id="{FB10B06B-C9B3-8D21-0B64-A42732F201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graphicFrame>
        <p:nvGraphicFramePr>
          <p:cNvPr id="4" name="Object 3">
            <a:extLst>
              <a:ext uri="{FF2B5EF4-FFF2-40B4-BE49-F238E27FC236}">
                <a16:creationId xmlns:a16="http://schemas.microsoft.com/office/drawing/2014/main" id="{5BF6A0A4-DA9F-7009-BAE2-1F42F0C0EB32}"/>
              </a:ext>
            </a:extLst>
          </p:cNvPr>
          <p:cNvGraphicFramePr>
            <a:graphicFrameLocks noChangeAspect="1"/>
          </p:cNvGraphicFramePr>
          <p:nvPr>
            <p:extLst>
              <p:ext uri="{D42A27DB-BD31-4B8C-83A1-F6EECF244321}">
                <p14:modId xmlns:p14="http://schemas.microsoft.com/office/powerpoint/2010/main" val="76973063"/>
              </p:ext>
            </p:extLst>
          </p:nvPr>
        </p:nvGraphicFramePr>
        <p:xfrm>
          <a:off x="681448" y="448886"/>
          <a:ext cx="3759963" cy="5054599"/>
        </p:xfrm>
        <a:graphic>
          <a:graphicData uri="http://schemas.openxmlformats.org/presentationml/2006/ole">
            <mc:AlternateContent xmlns:mc="http://schemas.openxmlformats.org/markup-compatibility/2006">
              <mc:Choice xmlns:v="urn:schemas-microsoft-com:vml" Requires="v">
                <p:oleObj name="Acrobat Document" r:id="rId3" imgW="3886052" imgH="5029200" progId="Acrobat.Document.DC">
                  <p:embed/>
                </p:oleObj>
              </mc:Choice>
              <mc:Fallback>
                <p:oleObj name="Acrobat Document" r:id="rId3" imgW="3886052" imgH="5029200" progId="Acrobat.Document.DC">
                  <p:embed/>
                  <p:pic>
                    <p:nvPicPr>
                      <p:cNvPr id="6" name="Object 5">
                        <a:extLst>
                          <a:ext uri="{FF2B5EF4-FFF2-40B4-BE49-F238E27FC236}">
                            <a16:creationId xmlns:a16="http://schemas.microsoft.com/office/drawing/2014/main" id="{D2EABB22-C111-8C06-6D01-AE44DC23EBAD}"/>
                          </a:ext>
                        </a:extLst>
                      </p:cNvPr>
                      <p:cNvPicPr/>
                      <p:nvPr/>
                    </p:nvPicPr>
                    <p:blipFill>
                      <a:blip r:embed="rId4"/>
                      <a:stretch>
                        <a:fillRect/>
                      </a:stretch>
                    </p:blipFill>
                    <p:spPr>
                      <a:xfrm>
                        <a:off x="681448" y="448886"/>
                        <a:ext cx="3759963" cy="5054599"/>
                      </a:xfrm>
                      <a:prstGeom prst="rect">
                        <a:avLst/>
                      </a:prstGeom>
                    </p:spPr>
                  </p:pic>
                </p:oleObj>
              </mc:Fallback>
            </mc:AlternateContent>
          </a:graphicData>
        </a:graphic>
      </p:graphicFrame>
    </p:spTree>
    <p:extLst>
      <p:ext uri="{BB962C8B-B14F-4D97-AF65-F5344CB8AC3E}">
        <p14:creationId xmlns:p14="http://schemas.microsoft.com/office/powerpoint/2010/main" val="248734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C570-AC84-4321-89AC-E56A9F5CF8D8}"/>
              </a:ext>
            </a:extLst>
          </p:cNvPr>
          <p:cNvSpPr>
            <a:spLocks noGrp="1"/>
          </p:cNvSpPr>
          <p:nvPr>
            <p:ph type="title" idx="4294967295"/>
          </p:nvPr>
        </p:nvSpPr>
        <p:spPr>
          <a:xfrm>
            <a:off x="0" y="942975"/>
            <a:ext cx="8229600" cy="503238"/>
          </a:xfrm>
        </p:spPr>
        <p:txBody>
          <a:bodyPr/>
          <a:lstStyle/>
          <a:p>
            <a:r>
              <a:rPr lang="en-US" altLang="en-US" sz="2800" b="1" u="sng" dirty="0">
                <a:latin typeface="Calisto MT" panose="02040603050505030304" pitchFamily="18" charset="0"/>
              </a:rPr>
              <a:t>OVERVIEW OF TRAINING TOPICS</a:t>
            </a:r>
            <a:br>
              <a:rPr lang="en-US" altLang="en-US" sz="4400" b="1" u="sng" dirty="0">
                <a:latin typeface="Calisto MT" panose="02040603050505030304" pitchFamily="18" charset="0"/>
              </a:rPr>
            </a:br>
            <a:endParaRPr lang="en-US" dirty="0"/>
          </a:p>
        </p:txBody>
      </p:sp>
      <p:sp>
        <p:nvSpPr>
          <p:cNvPr id="3" name="Text Placeholder 2">
            <a:extLst>
              <a:ext uri="{FF2B5EF4-FFF2-40B4-BE49-F238E27FC236}">
                <a16:creationId xmlns:a16="http://schemas.microsoft.com/office/drawing/2014/main" id="{E4D23B68-44E2-47A8-8D42-D4C08F6B9356}"/>
              </a:ext>
            </a:extLst>
          </p:cNvPr>
          <p:cNvSpPr>
            <a:spLocks noGrp="1"/>
          </p:cNvSpPr>
          <p:nvPr>
            <p:ph type="body" idx="4294967295"/>
          </p:nvPr>
        </p:nvSpPr>
        <p:spPr>
          <a:xfrm>
            <a:off x="773084" y="1384662"/>
            <a:ext cx="7456516" cy="3718561"/>
          </a:xfrm>
        </p:spPr>
        <p:txBody>
          <a:bodyPr numCol="2" anchor="ctr"/>
          <a:lstStyle/>
          <a:p>
            <a:pPr marL="914400" marR="0" lvl="1" indent="-342900" algn="l" defTabSz="914400" rtl="0" eaLnBrk="1" fontAlgn="auto" latinLnBrk="0" hangingPunct="1">
              <a:lnSpc>
                <a:spcPct val="115000"/>
              </a:lnSpc>
              <a:spcBef>
                <a:spcPts val="500"/>
              </a:spcBef>
              <a:spcAft>
                <a:spcPts val="0"/>
              </a:spcAft>
              <a:buClr>
                <a:srgbClr val="000000"/>
              </a:buClr>
              <a:buSzPts val="1800"/>
              <a:buFont typeface="Arial" panose="020B0604020202020204" pitchFamily="34" charset="0"/>
              <a:buChar char="•"/>
              <a:tabLst/>
              <a:defRPr/>
            </a:pPr>
            <a:endParaRPr kumimoji="0" lang="en-US" altLang="en-US" sz="1600" i="0" u="none" strike="noStrike" kern="0" cap="none" spc="0" normalizeH="0" baseline="0" noProof="0" dirty="0">
              <a:ln>
                <a:noFill/>
              </a:ln>
              <a:solidFill>
                <a:srgbClr val="000000"/>
              </a:solidFill>
              <a:effectLst/>
              <a:uLnTx/>
              <a:uFillTx/>
              <a:latin typeface="Calisto MT" panose="02040603050505030304" pitchFamily="18" charset="0"/>
              <a:cs typeface="Times New Roman" panose="02020603050405020304" pitchFamily="18" charset="0"/>
              <a:sym typeface="Arial"/>
            </a:endParaRPr>
          </a:p>
          <a:p>
            <a:pPr marL="914400" marR="0" lvl="1" indent="-342900" algn="l" defTabSz="914400" rtl="0" eaLnBrk="1" fontAlgn="auto" latinLnBrk="0" hangingPunct="1">
              <a:lnSpc>
                <a:spcPct val="115000"/>
              </a:lnSpc>
              <a:spcBef>
                <a:spcPts val="500"/>
              </a:spcBef>
              <a:spcAft>
                <a:spcPts val="0"/>
              </a:spcAft>
              <a:buClr>
                <a:srgbClr val="000000"/>
              </a:buClr>
              <a:buSzPts val="1800"/>
              <a:buFont typeface="Arial" panose="020B0604020202020204" pitchFamily="34" charset="0"/>
              <a:buChar char="•"/>
              <a:tabLst/>
              <a:defRPr/>
            </a:pPr>
            <a:endParaRPr lang="en-US" altLang="en-US" sz="1600" dirty="0">
              <a:solidFill>
                <a:srgbClr val="000000"/>
              </a:solidFill>
              <a:latin typeface="Calisto MT" panose="02040603050505030304" pitchFamily="18" charset="0"/>
              <a:cs typeface="Times New Roman" panose="02020603050405020304" pitchFamily="18" charset="0"/>
            </a:endParaRPr>
          </a:p>
          <a:p>
            <a:pPr marL="571500" marR="0" lvl="1" indent="0" algn="l" defTabSz="914400" rtl="0" eaLnBrk="1" fontAlgn="auto" latinLnBrk="0" hangingPunct="1">
              <a:lnSpc>
                <a:spcPct val="115000"/>
              </a:lnSpc>
              <a:spcBef>
                <a:spcPts val="500"/>
              </a:spcBef>
              <a:spcAft>
                <a:spcPts val="0"/>
              </a:spcAft>
              <a:buClr>
                <a:srgbClr val="000000"/>
              </a:buClr>
              <a:buSzPts val="1800"/>
              <a:buNone/>
              <a:tabLst/>
              <a:defRPr/>
            </a:pPr>
            <a:endParaRPr kumimoji="0" lang="en-US" altLang="en-US" sz="1800" i="0" u="none" strike="noStrike" kern="0" cap="none" spc="0" normalizeH="0" baseline="0" noProof="0" dirty="0">
              <a:ln>
                <a:noFill/>
              </a:ln>
              <a:solidFill>
                <a:srgbClr val="000000"/>
              </a:solidFill>
              <a:effectLst/>
              <a:uLnTx/>
              <a:uFillTx/>
              <a:latin typeface="Calisto MT" panose="02040603050505030304" pitchFamily="18" charset="0"/>
              <a:cs typeface="Times New Roman" panose="02020603050405020304" pitchFamily="18" charset="0"/>
              <a:sym typeface="Arial"/>
            </a:endParaRPr>
          </a:p>
          <a:p>
            <a:pPr marL="914400" marR="0" lvl="1" indent="-342900" algn="l" defTabSz="914400" rtl="0" eaLnBrk="1" fontAlgn="auto" latinLnBrk="0" hangingPunct="1">
              <a:lnSpc>
                <a:spcPct val="115000"/>
              </a:lnSpc>
              <a:spcBef>
                <a:spcPts val="500"/>
              </a:spcBef>
              <a:spcAft>
                <a:spcPts val="0"/>
              </a:spcAft>
              <a:buClr>
                <a:srgbClr val="000000"/>
              </a:buClr>
              <a:buSzPts val="1800"/>
              <a:buFont typeface="Arial" panose="020B0604020202020204" pitchFamily="34" charset="0"/>
              <a:buChar char="•"/>
              <a:tabLst/>
              <a:defRPr/>
            </a:pPr>
            <a:r>
              <a:rPr kumimoji="0" lang="en-US" altLang="en-US" sz="1800" i="0" u="none" strike="noStrike" kern="0" cap="none" spc="0" normalizeH="0" baseline="0" noProof="0" dirty="0">
                <a:ln>
                  <a:noFill/>
                </a:ln>
                <a:solidFill>
                  <a:srgbClr val="000000"/>
                </a:solidFill>
                <a:effectLst/>
                <a:uLnTx/>
                <a:uFillTx/>
                <a:latin typeface="Calisto MT" panose="02040603050505030304" pitchFamily="18" charset="0"/>
                <a:cs typeface="Times New Roman" panose="02020603050405020304" pitchFamily="18" charset="0"/>
                <a:sym typeface="Arial"/>
              </a:rPr>
              <a:t>Acronyms</a:t>
            </a:r>
          </a:p>
          <a:p>
            <a:pPr lvl="1" indent="-342900">
              <a:lnSpc>
                <a:spcPct val="115000"/>
              </a:lnSpc>
              <a:spcBef>
                <a:spcPts val="500"/>
              </a:spcBef>
              <a:buClr>
                <a:srgbClr val="000000"/>
              </a:buClr>
              <a:buSzPts val="1800"/>
              <a:buFont typeface="Arial" panose="020B0604020202020204" pitchFamily="34" charset="0"/>
              <a:buChar char="•"/>
              <a:defRPr/>
            </a:pPr>
            <a:r>
              <a:rPr lang="en-US" altLang="en-US" sz="1800" dirty="0">
                <a:latin typeface="Calisto MT" panose="02040603050505030304" pitchFamily="18" charset="77"/>
              </a:rPr>
              <a:t>Capital Outlay Process</a:t>
            </a:r>
          </a:p>
          <a:p>
            <a:pPr lvl="1" indent="-342900">
              <a:lnSpc>
                <a:spcPct val="115000"/>
              </a:lnSpc>
              <a:spcBef>
                <a:spcPts val="500"/>
              </a:spcBef>
              <a:buClr>
                <a:srgbClr val="000000"/>
              </a:buClr>
              <a:buSzPts val="1800"/>
              <a:buFont typeface="Arial" panose="020B0604020202020204" pitchFamily="34" charset="0"/>
              <a:buChar char="•"/>
              <a:defRPr/>
            </a:pPr>
            <a:r>
              <a:rPr lang="en-US" altLang="en-US" sz="1800" dirty="0">
                <a:latin typeface="Calisto MT" panose="02040603050505030304" pitchFamily="18" charset="77"/>
              </a:rPr>
              <a:t>TIF Process</a:t>
            </a:r>
          </a:p>
          <a:p>
            <a:pPr lvl="1" indent="-342900">
              <a:lnSpc>
                <a:spcPct val="115000"/>
              </a:lnSpc>
              <a:spcBef>
                <a:spcPts val="500"/>
              </a:spcBef>
              <a:buClr>
                <a:srgbClr val="000000"/>
              </a:buClr>
              <a:buSzPts val="1800"/>
              <a:buFont typeface="Arial" panose="020B0604020202020204" pitchFamily="34" charset="0"/>
              <a:buChar char="•"/>
              <a:defRPr/>
            </a:pPr>
            <a:r>
              <a:rPr lang="en-US" altLang="en-US" sz="1800" dirty="0">
                <a:latin typeface="Calisto MT" panose="02040603050505030304" pitchFamily="18" charset="77"/>
              </a:rPr>
              <a:t>Tribal Audits</a:t>
            </a:r>
          </a:p>
          <a:p>
            <a:pPr lvl="1" indent="-342900">
              <a:lnSpc>
                <a:spcPct val="115000"/>
              </a:lnSpc>
              <a:spcBef>
                <a:spcPts val="500"/>
              </a:spcBef>
              <a:buClr>
                <a:srgbClr val="000000"/>
              </a:buClr>
              <a:buSzPts val="1800"/>
              <a:buFont typeface="Arial" panose="020B0604020202020204" pitchFamily="34" charset="0"/>
              <a:buChar char="•"/>
              <a:defRPr/>
            </a:pPr>
            <a:r>
              <a:rPr lang="en-US" altLang="en-US" sz="1800" dirty="0">
                <a:latin typeface="Calisto MT" panose="02040603050505030304" pitchFamily="18" charset="77"/>
              </a:rPr>
              <a:t>Bond Questionnaire </a:t>
            </a:r>
          </a:p>
          <a:p>
            <a:pPr lvl="1" indent="-342900">
              <a:lnSpc>
                <a:spcPct val="115000"/>
              </a:lnSpc>
              <a:spcBef>
                <a:spcPts val="500"/>
              </a:spcBef>
              <a:buClr>
                <a:srgbClr val="000000"/>
              </a:buClr>
              <a:buSzPts val="1800"/>
              <a:buFont typeface="Arial" panose="020B0604020202020204" pitchFamily="34" charset="0"/>
              <a:buChar char="•"/>
              <a:defRPr/>
            </a:pPr>
            <a:r>
              <a:rPr lang="en-US" altLang="en-US" sz="1800" dirty="0">
                <a:latin typeface="Calisto MT" panose="02040603050505030304" pitchFamily="18" charset="77"/>
              </a:rPr>
              <a:t>Understanding the Grant Agreement</a:t>
            </a:r>
          </a:p>
          <a:p>
            <a:pPr lvl="1" indent="-342900">
              <a:lnSpc>
                <a:spcPct val="115000"/>
              </a:lnSpc>
              <a:spcBef>
                <a:spcPts val="500"/>
              </a:spcBef>
              <a:buClr>
                <a:srgbClr val="000000"/>
              </a:buClr>
              <a:buSzPts val="1800"/>
              <a:buFont typeface="Arial" panose="020B0604020202020204" pitchFamily="34" charset="0"/>
              <a:buChar char="•"/>
              <a:defRPr/>
            </a:pPr>
            <a:r>
              <a:rPr lang="en-US" altLang="en-US" sz="1800" dirty="0">
                <a:latin typeface="Calisto MT" panose="02040603050505030304" pitchFamily="18" charset="77"/>
              </a:rPr>
              <a:t>Appropriation Types</a:t>
            </a:r>
          </a:p>
          <a:p>
            <a:pPr lvl="1" indent="-342900">
              <a:lnSpc>
                <a:spcPct val="115000"/>
              </a:lnSpc>
              <a:spcBef>
                <a:spcPts val="500"/>
              </a:spcBef>
              <a:buClr>
                <a:srgbClr val="000000"/>
              </a:buClr>
              <a:buSzPts val="1800"/>
              <a:buFont typeface="Arial" panose="020B0604020202020204" pitchFamily="34" charset="0"/>
              <a:buChar char="•"/>
              <a:defRPr/>
            </a:pPr>
            <a:r>
              <a:rPr lang="en-US" altLang="en-US" sz="1800" dirty="0">
                <a:latin typeface="Calisto MT" panose="02040603050505030304" pitchFamily="18" charset="77"/>
              </a:rPr>
              <a:t>Allowable Expense </a:t>
            </a:r>
          </a:p>
          <a:p>
            <a:pPr lvl="1" indent="-342900">
              <a:lnSpc>
                <a:spcPct val="115000"/>
              </a:lnSpc>
              <a:spcBef>
                <a:spcPts val="500"/>
              </a:spcBef>
              <a:buClr>
                <a:srgbClr val="000000"/>
              </a:buClr>
              <a:buSzPts val="1800"/>
              <a:buFont typeface="Arial" panose="020B0604020202020204" pitchFamily="34" charset="0"/>
              <a:buChar char="•"/>
              <a:defRPr/>
            </a:pPr>
            <a:endParaRPr lang="en-US" altLang="en-US" sz="1800" dirty="0">
              <a:latin typeface="Calisto MT" panose="02040603050505030304" pitchFamily="18" charset="77"/>
            </a:endParaRPr>
          </a:p>
          <a:p>
            <a:pPr lvl="1" indent="-342900">
              <a:lnSpc>
                <a:spcPct val="115000"/>
              </a:lnSpc>
              <a:spcBef>
                <a:spcPts val="500"/>
              </a:spcBef>
              <a:buClr>
                <a:srgbClr val="000000"/>
              </a:buClr>
              <a:buSzPts val="1800"/>
              <a:buFont typeface="Arial" panose="020B0604020202020204" pitchFamily="34" charset="0"/>
              <a:buChar char="•"/>
              <a:defRPr/>
            </a:pPr>
            <a:endParaRPr lang="en-US" altLang="en-US" sz="1800" dirty="0">
              <a:latin typeface="Calisto MT" panose="02040603050505030304" pitchFamily="18" charset="77"/>
            </a:endParaRPr>
          </a:p>
          <a:p>
            <a:pPr lvl="1" indent="-342900">
              <a:lnSpc>
                <a:spcPct val="115000"/>
              </a:lnSpc>
              <a:spcBef>
                <a:spcPts val="500"/>
              </a:spcBef>
              <a:buClr>
                <a:srgbClr val="000000"/>
              </a:buClr>
              <a:buSzPts val="1800"/>
              <a:buFont typeface="Arial" panose="020B0604020202020204" pitchFamily="34" charset="0"/>
              <a:buChar char="•"/>
              <a:defRPr/>
            </a:pPr>
            <a:endParaRPr lang="en-US" altLang="en-US" sz="1800" dirty="0">
              <a:latin typeface="Calisto MT" panose="02040603050505030304" pitchFamily="18" charset="77"/>
            </a:endParaRPr>
          </a:p>
          <a:p>
            <a:pPr lvl="1" indent="-342900">
              <a:lnSpc>
                <a:spcPct val="115000"/>
              </a:lnSpc>
              <a:spcBef>
                <a:spcPts val="500"/>
              </a:spcBef>
              <a:buClr>
                <a:srgbClr val="000000"/>
              </a:buClr>
              <a:buSzPts val="1800"/>
              <a:buFont typeface="Arial" panose="020B0604020202020204" pitchFamily="34" charset="0"/>
              <a:buChar char="•"/>
              <a:defRPr/>
            </a:pPr>
            <a:endParaRPr lang="en-US" altLang="en-US" sz="1800" dirty="0">
              <a:latin typeface="Calisto MT" panose="02040603050505030304" pitchFamily="18" charset="77"/>
            </a:endParaRPr>
          </a:p>
          <a:p>
            <a:pPr lvl="1" indent="-342900">
              <a:lnSpc>
                <a:spcPct val="115000"/>
              </a:lnSpc>
              <a:spcBef>
                <a:spcPts val="500"/>
              </a:spcBef>
              <a:buClr>
                <a:srgbClr val="000000"/>
              </a:buClr>
              <a:buSzPts val="1800"/>
              <a:buFont typeface="Arial" panose="020B0604020202020204" pitchFamily="34" charset="0"/>
              <a:buChar char="•"/>
              <a:defRPr/>
            </a:pPr>
            <a:endParaRPr lang="en-US" altLang="en-US" sz="1800" dirty="0">
              <a:latin typeface="Calisto MT" panose="02040603050505030304" pitchFamily="18" charset="77"/>
            </a:endParaRPr>
          </a:p>
          <a:p>
            <a:pPr lvl="1" indent="-342900">
              <a:lnSpc>
                <a:spcPct val="115000"/>
              </a:lnSpc>
              <a:spcBef>
                <a:spcPts val="500"/>
              </a:spcBef>
              <a:buClr>
                <a:srgbClr val="000000"/>
              </a:buClr>
              <a:buSzPts val="1800"/>
              <a:buFont typeface="Arial" panose="020B0604020202020204" pitchFamily="34" charset="0"/>
              <a:buChar char="•"/>
              <a:defRPr/>
            </a:pPr>
            <a:endParaRPr lang="en-US" altLang="en-US" sz="1800" dirty="0">
              <a:latin typeface="Calisto MT" panose="02040603050505030304" pitchFamily="18" charset="77"/>
            </a:endParaRPr>
          </a:p>
          <a:p>
            <a:pPr lvl="1" indent="-342900">
              <a:lnSpc>
                <a:spcPct val="115000"/>
              </a:lnSpc>
              <a:spcBef>
                <a:spcPts val="500"/>
              </a:spcBef>
              <a:buClr>
                <a:srgbClr val="000000"/>
              </a:buClr>
              <a:buSzPts val="1800"/>
              <a:buFont typeface="Arial" panose="020B0604020202020204" pitchFamily="34" charset="0"/>
              <a:buChar char="•"/>
              <a:defRPr/>
            </a:pPr>
            <a:endParaRPr lang="en-US" altLang="en-US" sz="1800" dirty="0">
              <a:latin typeface="Calisto MT" panose="02040603050505030304" pitchFamily="18" charset="77"/>
            </a:endParaRPr>
          </a:p>
          <a:p>
            <a:pPr lvl="1" indent="-342900">
              <a:lnSpc>
                <a:spcPct val="115000"/>
              </a:lnSpc>
              <a:spcBef>
                <a:spcPts val="500"/>
              </a:spcBef>
              <a:buClr>
                <a:srgbClr val="000000"/>
              </a:buClr>
              <a:buSzPts val="1800"/>
              <a:buFont typeface="Arial" panose="020B0604020202020204" pitchFamily="34" charset="0"/>
              <a:buChar char="•"/>
              <a:defRPr/>
            </a:pPr>
            <a:r>
              <a:rPr lang="en-US" altLang="en-US" sz="1800" dirty="0">
                <a:latin typeface="Calisto MT" panose="02040603050505030304" pitchFamily="18" charset="77"/>
              </a:rPr>
              <a:t>Scope of Work/Budget Form </a:t>
            </a:r>
          </a:p>
          <a:p>
            <a:pPr lvl="1" indent="-342900">
              <a:lnSpc>
                <a:spcPct val="115000"/>
              </a:lnSpc>
              <a:spcBef>
                <a:spcPts val="500"/>
              </a:spcBef>
              <a:buClr>
                <a:srgbClr val="000000"/>
              </a:buClr>
              <a:buSzPts val="1800"/>
              <a:buFont typeface="Arial" panose="020B0604020202020204" pitchFamily="34" charset="0"/>
              <a:buChar char="•"/>
              <a:defRPr/>
            </a:pPr>
            <a:r>
              <a:rPr lang="en-US" altLang="en-US" sz="1800" dirty="0">
                <a:latin typeface="Calisto MT" panose="02040603050505030304" pitchFamily="18" charset="77"/>
              </a:rPr>
              <a:t>Notice of Obligation</a:t>
            </a:r>
          </a:p>
          <a:p>
            <a:pPr lvl="1" indent="-342900">
              <a:lnSpc>
                <a:spcPct val="115000"/>
              </a:lnSpc>
              <a:spcBef>
                <a:spcPts val="500"/>
              </a:spcBef>
              <a:buClr>
                <a:srgbClr val="000000"/>
              </a:buClr>
              <a:buSzPts val="1800"/>
              <a:buFont typeface="Arial" panose="020B0604020202020204" pitchFamily="34" charset="0"/>
              <a:buChar char="•"/>
              <a:defRPr/>
            </a:pPr>
            <a:r>
              <a:rPr lang="en-US" altLang="en-US" sz="1800" dirty="0">
                <a:latin typeface="Calisto MT" panose="02040603050505030304" pitchFamily="18" charset="77"/>
              </a:rPr>
              <a:t>Expenditures </a:t>
            </a:r>
          </a:p>
          <a:p>
            <a:pPr lvl="1" indent="-342900">
              <a:lnSpc>
                <a:spcPct val="115000"/>
              </a:lnSpc>
              <a:spcBef>
                <a:spcPts val="500"/>
              </a:spcBef>
              <a:buClr>
                <a:srgbClr val="000000"/>
              </a:buClr>
              <a:buSzPts val="1800"/>
              <a:buFont typeface="Arial" panose="020B0604020202020204" pitchFamily="34" charset="0"/>
              <a:buChar char="•"/>
              <a:defRPr/>
            </a:pPr>
            <a:r>
              <a:rPr lang="en-US" altLang="en-US" sz="1800" dirty="0">
                <a:latin typeface="Calisto MT" panose="02040603050505030304" pitchFamily="18" charset="77"/>
              </a:rPr>
              <a:t>Reporting</a:t>
            </a:r>
          </a:p>
          <a:p>
            <a:pPr lvl="1" indent="-342900">
              <a:lnSpc>
                <a:spcPct val="115000"/>
              </a:lnSpc>
              <a:spcBef>
                <a:spcPts val="500"/>
              </a:spcBef>
              <a:buClr>
                <a:srgbClr val="000000"/>
              </a:buClr>
              <a:buSzPts val="1800"/>
              <a:buFont typeface="Arial" panose="020B0604020202020204" pitchFamily="34" charset="0"/>
              <a:buChar char="•"/>
              <a:defRPr/>
            </a:pPr>
            <a:r>
              <a:rPr lang="en-US" altLang="en-US" sz="1800" dirty="0">
                <a:latin typeface="Calisto MT" panose="02040603050505030304" pitchFamily="18" charset="77"/>
              </a:rPr>
              <a:t>Reversions </a:t>
            </a:r>
          </a:p>
          <a:p>
            <a:pPr lvl="1" indent="-342900">
              <a:lnSpc>
                <a:spcPct val="115000"/>
              </a:lnSpc>
              <a:spcBef>
                <a:spcPts val="500"/>
              </a:spcBef>
              <a:buClr>
                <a:srgbClr val="000000"/>
              </a:buClr>
              <a:buSzPts val="1800"/>
              <a:buFont typeface="Arial" panose="020B0604020202020204" pitchFamily="34" charset="0"/>
              <a:buChar char="•"/>
              <a:defRPr/>
            </a:pPr>
            <a:r>
              <a:rPr lang="en-US" altLang="en-US" sz="1800" dirty="0">
                <a:latin typeface="Calisto MT" panose="02040603050505030304" pitchFamily="18" charset="77"/>
              </a:rPr>
              <a:t>Final Report</a:t>
            </a:r>
          </a:p>
          <a:p>
            <a:pPr lvl="1" indent="-342900">
              <a:lnSpc>
                <a:spcPct val="115000"/>
              </a:lnSpc>
              <a:spcBef>
                <a:spcPts val="500"/>
              </a:spcBef>
              <a:buClr>
                <a:srgbClr val="000000"/>
              </a:buClr>
              <a:buSzPts val="1800"/>
              <a:buFont typeface="Arial" panose="020B0604020202020204" pitchFamily="34" charset="0"/>
              <a:buChar char="•"/>
              <a:defRPr/>
            </a:pPr>
            <a:r>
              <a:rPr lang="en-US" altLang="en-US" sz="1800" dirty="0">
                <a:latin typeface="Calisto MT" panose="02040603050505030304" pitchFamily="18" charset="77"/>
              </a:rPr>
              <a:t>Reauthorizations</a:t>
            </a:r>
          </a:p>
          <a:p>
            <a:pPr lvl="1" indent="-342900">
              <a:lnSpc>
                <a:spcPct val="115000"/>
              </a:lnSpc>
              <a:spcBef>
                <a:spcPts val="500"/>
              </a:spcBef>
              <a:buClr>
                <a:srgbClr val="000000"/>
              </a:buClr>
              <a:buSzPts val="1800"/>
              <a:buFont typeface="Arial" panose="020B0604020202020204" pitchFamily="34" charset="0"/>
              <a:buChar char="•"/>
              <a:defRPr/>
            </a:pPr>
            <a:endParaRPr lang="en-US" altLang="en-US" sz="1600" dirty="0">
              <a:latin typeface="Calisto MT" panose="02040603050505030304" pitchFamily="18" charset="77"/>
            </a:endParaRPr>
          </a:p>
          <a:p>
            <a:pPr marL="914400" marR="0" lvl="1" indent="-342900" algn="l" defTabSz="914400" rtl="0" eaLnBrk="1" fontAlgn="auto" latinLnBrk="0" hangingPunct="1">
              <a:lnSpc>
                <a:spcPct val="115000"/>
              </a:lnSpc>
              <a:spcBef>
                <a:spcPts val="500"/>
              </a:spcBef>
              <a:spcAft>
                <a:spcPts val="0"/>
              </a:spcAft>
              <a:buClr>
                <a:srgbClr val="000000"/>
              </a:buClr>
              <a:buSzPts val="1800"/>
              <a:buFont typeface="Arial" panose="020B0604020202020204" pitchFamily="34" charset="0"/>
              <a:buChar char="•"/>
              <a:tabLst/>
              <a:defRPr/>
            </a:pPr>
            <a:endParaRPr kumimoji="0" lang="en-US" altLang="en-US" sz="1600" b="0" i="0" u="none" strike="noStrike" kern="0" cap="none" spc="0" normalizeH="0" baseline="0" noProof="0" dirty="0">
              <a:ln>
                <a:noFill/>
              </a:ln>
              <a:solidFill>
                <a:srgbClr val="000000"/>
              </a:solidFill>
              <a:effectLst/>
              <a:uLnTx/>
              <a:uFillTx/>
              <a:latin typeface="Calisto MT" panose="02040603050505030304" pitchFamily="18" charset="0"/>
              <a:cs typeface="Times New Roman" panose="02020603050405020304" pitchFamily="18" charset="0"/>
              <a:sym typeface="Arial"/>
            </a:endParaRPr>
          </a:p>
          <a:p>
            <a:pPr marL="25400" indent="0">
              <a:buSzPct val="159000"/>
              <a:buNone/>
              <a:defRPr/>
            </a:pPr>
            <a:endParaRPr lang="en-US" altLang="en-US" sz="1800" dirty="0">
              <a:latin typeface="Calisto MT" panose="02040603050505030304" pitchFamily="18" charset="77"/>
            </a:endParaRPr>
          </a:p>
          <a:p>
            <a:pPr marL="25400" indent="0">
              <a:buNone/>
              <a:defRPr/>
            </a:pPr>
            <a:endParaRPr lang="en-US" altLang="en-US" sz="1800" dirty="0">
              <a:latin typeface="Calisto MT" panose="02040603050505030304" pitchFamily="18" charset="77"/>
            </a:endParaRPr>
          </a:p>
        </p:txBody>
      </p:sp>
      <p:sp>
        <p:nvSpPr>
          <p:cNvPr id="6" name="Slide Number Placeholder 5">
            <a:extLst>
              <a:ext uri="{FF2B5EF4-FFF2-40B4-BE49-F238E27FC236}">
                <a16:creationId xmlns:a16="http://schemas.microsoft.com/office/drawing/2014/main" id="{F3EA12AB-5005-4C67-E6D6-F4474A71BE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4272220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3570B-3C7A-4870-A3EF-E4E8A3738A99}"/>
              </a:ext>
            </a:extLst>
          </p:cNvPr>
          <p:cNvSpPr>
            <a:spLocks noGrp="1"/>
          </p:cNvSpPr>
          <p:nvPr>
            <p:ph type="title"/>
          </p:nvPr>
        </p:nvSpPr>
        <p:spPr>
          <a:xfrm>
            <a:off x="457200" y="0"/>
            <a:ext cx="8229600" cy="648393"/>
          </a:xfrm>
        </p:spPr>
        <p:txBody>
          <a:bodyPr/>
          <a:lstStyle/>
          <a:p>
            <a:r>
              <a:rPr lang="en-US" sz="2400" b="1" u="sng" dirty="0">
                <a:latin typeface="Calisto MT" panose="02040603050505030304" pitchFamily="18" charset="0"/>
              </a:rPr>
              <a:t>REIMBURSEMENTS </a:t>
            </a:r>
            <a:endParaRPr lang="en-US" sz="2400" u="sng" dirty="0"/>
          </a:p>
        </p:txBody>
      </p:sp>
      <p:sp>
        <p:nvSpPr>
          <p:cNvPr id="3" name="Text Placeholder 2">
            <a:extLst>
              <a:ext uri="{FF2B5EF4-FFF2-40B4-BE49-F238E27FC236}">
                <a16:creationId xmlns:a16="http://schemas.microsoft.com/office/drawing/2014/main" id="{B01537CE-EF28-43C8-BE46-C8340021113F}"/>
              </a:ext>
            </a:extLst>
          </p:cNvPr>
          <p:cNvSpPr>
            <a:spLocks noGrp="1"/>
          </p:cNvSpPr>
          <p:nvPr>
            <p:ph type="body" idx="1"/>
          </p:nvPr>
        </p:nvSpPr>
        <p:spPr>
          <a:xfrm>
            <a:off x="457200" y="648393"/>
            <a:ext cx="7988531" cy="4426527"/>
          </a:xfrm>
        </p:spPr>
        <p:txBody>
          <a:bodyPr/>
          <a:lstStyle/>
          <a:p>
            <a:pPr marL="0" indent="0">
              <a:buFontTx/>
              <a:buNone/>
              <a:defRPr/>
            </a:pPr>
            <a:r>
              <a:rPr lang="en-US" sz="2400" dirty="0">
                <a:solidFill>
                  <a:srgbClr val="002060"/>
                </a:solidFill>
              </a:rPr>
              <a:t>When submitting a pay request, please ensure all supporting documentation is attached for processing.</a:t>
            </a:r>
          </a:p>
          <a:p>
            <a:pPr marL="0" indent="0">
              <a:buFontTx/>
              <a:buNone/>
              <a:defRPr/>
            </a:pPr>
            <a:endParaRPr lang="en-US" sz="2400" dirty="0">
              <a:solidFill>
                <a:srgbClr val="002060"/>
              </a:solidFill>
            </a:endParaRPr>
          </a:p>
          <a:p>
            <a:pPr>
              <a:defRPr/>
            </a:pPr>
            <a:r>
              <a:rPr lang="en-US" sz="2400" dirty="0">
                <a:solidFill>
                  <a:srgbClr val="002060"/>
                </a:solidFill>
              </a:rPr>
              <a:t>Request for Payment Form, Invoice, Front/Back check or ACH, NOO and PO. </a:t>
            </a:r>
          </a:p>
          <a:p>
            <a:pPr>
              <a:defRPr/>
            </a:pPr>
            <a:endParaRPr lang="en-US" sz="2400" dirty="0">
              <a:solidFill>
                <a:srgbClr val="002060"/>
              </a:solidFill>
            </a:endParaRPr>
          </a:p>
          <a:p>
            <a:pPr>
              <a:defRPr/>
            </a:pPr>
            <a:r>
              <a:rPr lang="en-US" sz="2400" dirty="0">
                <a:solidFill>
                  <a:srgbClr val="002060"/>
                </a:solidFill>
              </a:rPr>
              <a:t>The Grantee shall be accountable for their receipts and disbursements relating to the Project’s funds.</a:t>
            </a:r>
          </a:p>
          <a:p>
            <a:pPr marL="114300" indent="0">
              <a:buNone/>
              <a:defRPr/>
            </a:pPr>
            <a:endParaRPr lang="en-US" sz="2400" dirty="0">
              <a:solidFill>
                <a:srgbClr val="002060"/>
              </a:solidFill>
            </a:endParaRPr>
          </a:p>
          <a:p>
            <a:pPr>
              <a:defRPr/>
            </a:pPr>
            <a:r>
              <a:rPr lang="en-US" sz="2400" dirty="0">
                <a:solidFill>
                  <a:srgbClr val="002060"/>
                </a:solidFill>
              </a:rPr>
              <a:t>Department has the </a:t>
            </a:r>
            <a:r>
              <a:rPr lang="en-US" sz="2400" u="sng" dirty="0">
                <a:solidFill>
                  <a:srgbClr val="002060"/>
                </a:solidFill>
              </a:rPr>
              <a:t>right to reject a payment request</a:t>
            </a:r>
            <a:r>
              <a:rPr lang="en-US" sz="2400" b="1" dirty="0">
                <a:solidFill>
                  <a:srgbClr val="FF0000"/>
                </a:solidFill>
              </a:rPr>
              <a:t> </a:t>
            </a:r>
            <a:r>
              <a:rPr lang="en-US" sz="2400" dirty="0">
                <a:solidFill>
                  <a:srgbClr val="002060"/>
                </a:solidFill>
              </a:rPr>
              <a:t>if the Department determines the expenses were not permitted or does not comply with the IGA, Scope of Work, Budget or Notice of Obligation. </a:t>
            </a:r>
          </a:p>
          <a:p>
            <a:endParaRPr lang="en-US" sz="1400" dirty="0"/>
          </a:p>
        </p:txBody>
      </p:sp>
      <p:sp>
        <p:nvSpPr>
          <p:cNvPr id="4" name="Slide Number Placeholder 3">
            <a:extLst>
              <a:ext uri="{FF2B5EF4-FFF2-40B4-BE49-F238E27FC236}">
                <a16:creationId xmlns:a16="http://schemas.microsoft.com/office/drawing/2014/main" id="{42A338CB-7C59-3E63-08C5-9B76366119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2073557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CA963AA-A094-C2AA-47B5-7FA799311341}"/>
              </a:ext>
            </a:extLst>
          </p:cNvPr>
          <p:cNvGrpSpPr/>
          <p:nvPr/>
        </p:nvGrpSpPr>
        <p:grpSpPr>
          <a:xfrm>
            <a:off x="0" y="6045908"/>
            <a:ext cx="9143999" cy="812092"/>
            <a:chOff x="0" y="6045908"/>
            <a:chExt cx="9143999" cy="812092"/>
          </a:xfrm>
        </p:grpSpPr>
        <p:sp>
          <p:nvSpPr>
            <p:cNvPr id="5" name="Rectangle 4">
              <a:extLst>
                <a:ext uri="{FF2B5EF4-FFF2-40B4-BE49-F238E27FC236}">
                  <a16:creationId xmlns:a16="http://schemas.microsoft.com/office/drawing/2014/main" id="{12ADBDCA-7097-D775-EFED-5D1A1F29A400}"/>
                </a:ext>
              </a:extLst>
            </p:cNvPr>
            <p:cNvSpPr/>
            <p:nvPr/>
          </p:nvSpPr>
          <p:spPr>
            <a:xfrm>
              <a:off x="0" y="6045909"/>
              <a:ext cx="9143999" cy="812091"/>
            </a:xfrm>
            <a:prstGeom prst="rect">
              <a:avLst/>
            </a:prstGeom>
            <a:solidFill>
              <a:srgbClr val="84003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clock&#10;&#10;Description automatically generated">
              <a:extLst>
                <a:ext uri="{FF2B5EF4-FFF2-40B4-BE49-F238E27FC236}">
                  <a16:creationId xmlns:a16="http://schemas.microsoft.com/office/drawing/2014/main" id="{1A75FA48-1405-3916-87B6-4DC4D913D580}"/>
                </a:ext>
              </a:extLst>
            </p:cNvPr>
            <p:cNvPicPr>
              <a:picLocks noChangeAspect="1"/>
            </p:cNvPicPr>
            <p:nvPr/>
          </p:nvPicPr>
          <p:blipFill>
            <a:blip r:embed="rId2"/>
            <a:stretch>
              <a:fillRect/>
            </a:stretch>
          </p:blipFill>
          <p:spPr>
            <a:xfrm>
              <a:off x="0" y="6045908"/>
              <a:ext cx="809393" cy="812091"/>
            </a:xfrm>
            <a:prstGeom prst="rect">
              <a:avLst/>
            </a:prstGeom>
          </p:spPr>
        </p:pic>
      </p:grpSp>
      <p:pic>
        <p:nvPicPr>
          <p:cNvPr id="8" name="Picture 7" descr="A document with text and images&#10;&#10;Description automatically generated">
            <a:extLst>
              <a:ext uri="{FF2B5EF4-FFF2-40B4-BE49-F238E27FC236}">
                <a16:creationId xmlns:a16="http://schemas.microsoft.com/office/drawing/2014/main" id="{165C1223-E4B8-7B63-0866-5CB551A520C4}"/>
              </a:ext>
            </a:extLst>
          </p:cNvPr>
          <p:cNvPicPr>
            <a:picLocks noChangeAspect="1"/>
          </p:cNvPicPr>
          <p:nvPr/>
        </p:nvPicPr>
        <p:blipFill>
          <a:blip r:embed="rId3"/>
          <a:stretch>
            <a:fillRect/>
          </a:stretch>
        </p:blipFill>
        <p:spPr>
          <a:xfrm>
            <a:off x="1981200" y="171450"/>
            <a:ext cx="5753100" cy="5911795"/>
          </a:xfrm>
          <a:prstGeom prst="rect">
            <a:avLst/>
          </a:prstGeom>
        </p:spPr>
      </p:pic>
      <p:sp>
        <p:nvSpPr>
          <p:cNvPr id="2" name="Slide Number Placeholder 1">
            <a:extLst>
              <a:ext uri="{FF2B5EF4-FFF2-40B4-BE49-F238E27FC236}">
                <a16:creationId xmlns:a16="http://schemas.microsoft.com/office/drawing/2014/main" id="{3F2D5E11-079B-F8CE-5CE7-F99A37F5D9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2710024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5844-971B-442D-A02F-FD6E279F6202}"/>
              </a:ext>
            </a:extLst>
          </p:cNvPr>
          <p:cNvSpPr>
            <a:spLocks noGrp="1"/>
          </p:cNvSpPr>
          <p:nvPr>
            <p:ph type="title"/>
          </p:nvPr>
        </p:nvSpPr>
        <p:spPr>
          <a:xfrm>
            <a:off x="490450" y="136525"/>
            <a:ext cx="8229600" cy="465195"/>
          </a:xfrm>
        </p:spPr>
        <p:txBody>
          <a:bodyPr/>
          <a:lstStyle/>
          <a:p>
            <a:r>
              <a:rPr lang="en-US" altLang="en-US" sz="2400" b="1" u="sng" dirty="0">
                <a:latin typeface="Calisto MT" panose="02040603050505030304" pitchFamily="18" charset="0"/>
              </a:rPr>
              <a:t>BUDGET FORMULATION &amp; MANAGEMENT </a:t>
            </a:r>
            <a:endParaRPr lang="en-US" sz="2400" dirty="0"/>
          </a:p>
        </p:txBody>
      </p:sp>
      <p:sp>
        <p:nvSpPr>
          <p:cNvPr id="4" name="TextBox 3">
            <a:extLst>
              <a:ext uri="{FF2B5EF4-FFF2-40B4-BE49-F238E27FC236}">
                <a16:creationId xmlns:a16="http://schemas.microsoft.com/office/drawing/2014/main" id="{908F5825-D312-49CE-9D08-A00CB25CD8D1}"/>
              </a:ext>
            </a:extLst>
          </p:cNvPr>
          <p:cNvSpPr txBox="1"/>
          <p:nvPr/>
        </p:nvSpPr>
        <p:spPr>
          <a:xfrm>
            <a:off x="548639" y="659127"/>
            <a:ext cx="8171411" cy="2585323"/>
          </a:xfrm>
          <a:prstGeom prst="rect">
            <a:avLst/>
          </a:prstGeom>
          <a:noFill/>
        </p:spPr>
        <p:txBody>
          <a:bodyPr wrap="square">
            <a:spAutoFit/>
          </a:bodyPr>
          <a:lstStyle/>
          <a:p>
            <a:pPr marL="285750" indent="-285750">
              <a:spcBef>
                <a:spcPct val="0"/>
              </a:spcBef>
              <a:buFont typeface="Arial" panose="020B0604020202020204" pitchFamily="34" charset="0"/>
              <a:buChar char="•"/>
            </a:pPr>
            <a:r>
              <a:rPr lang="en-US" altLang="en-US" sz="1800" dirty="0">
                <a:latin typeface="Calisto MT" panose="02040603050505030304" pitchFamily="18" charset="0"/>
              </a:rPr>
              <a:t>Budget Finance Management (BFM) is now the new web-based system for reporting and monitoring. Capital Projects Monitoring System (CPMS) is no longer utilized. </a:t>
            </a:r>
          </a:p>
          <a:p>
            <a:pPr marL="285750" indent="-285750">
              <a:spcBef>
                <a:spcPct val="0"/>
              </a:spcBef>
              <a:buFont typeface="Arial" panose="020B0604020202020204" pitchFamily="34" charset="0"/>
              <a:buChar char="•"/>
            </a:pPr>
            <a:endParaRPr lang="en-US" altLang="en-US" sz="1800" dirty="0">
              <a:latin typeface="Calisto MT" panose="02040603050505030304" pitchFamily="18" charset="0"/>
            </a:endParaRPr>
          </a:p>
          <a:p>
            <a:pPr marL="285750" indent="-285750">
              <a:spcBef>
                <a:spcPct val="0"/>
              </a:spcBef>
              <a:buFont typeface="Arial" panose="020B0604020202020204" pitchFamily="34" charset="0"/>
              <a:buChar char="•"/>
            </a:pPr>
            <a:r>
              <a:rPr lang="en-US" altLang="en-US" sz="1800" dirty="0">
                <a:latin typeface="Calisto MT" panose="02040603050505030304" pitchFamily="18" charset="0"/>
              </a:rPr>
              <a:t>Recorded BFM Trainings can be found at: </a:t>
            </a:r>
            <a:r>
              <a:rPr lang="en-US" altLang="en-US" sz="1800" dirty="0">
                <a:latin typeface="Calisto MT" panose="02040603050505030304" pitchFamily="18" charset="0"/>
                <a:hlinkClick r:id="rId3"/>
              </a:rPr>
              <a:t>https://www.nmdfa.state.nm.us/budget-division/capital-outlay-bureau/</a:t>
            </a:r>
            <a:r>
              <a:rPr lang="en-US" altLang="en-US" sz="1800" dirty="0">
                <a:latin typeface="Calisto MT" panose="02040603050505030304" pitchFamily="18" charset="0"/>
              </a:rPr>
              <a:t> </a:t>
            </a:r>
          </a:p>
          <a:p>
            <a:pPr marL="285750" indent="-285750">
              <a:spcBef>
                <a:spcPct val="0"/>
              </a:spcBef>
              <a:buFont typeface="Arial" panose="020B0604020202020204" pitchFamily="34" charset="0"/>
              <a:buChar char="•"/>
            </a:pPr>
            <a:endParaRPr lang="en-US" altLang="en-US" sz="1800" dirty="0">
              <a:latin typeface="Calisto MT" panose="02040603050505030304" pitchFamily="18" charset="0"/>
            </a:endParaRPr>
          </a:p>
          <a:p>
            <a:pPr marL="285750" indent="-285750">
              <a:spcBef>
                <a:spcPct val="0"/>
              </a:spcBef>
              <a:buFont typeface="Arial" panose="020B0604020202020204" pitchFamily="34" charset="0"/>
              <a:buChar char="•"/>
            </a:pPr>
            <a:r>
              <a:rPr lang="en-US" altLang="en-US" sz="1800" dirty="0">
                <a:latin typeface="Calisto MT" panose="02040603050505030304" pitchFamily="18" charset="0"/>
              </a:rPr>
              <a:t>Tribal entities must report into BFM each quarter, per the IGAs. When logging in, use the Letter “E”. For example: EXXXXX then your password. </a:t>
            </a:r>
          </a:p>
        </p:txBody>
      </p:sp>
      <p:sp>
        <p:nvSpPr>
          <p:cNvPr id="9" name="TextBox 8">
            <a:extLst>
              <a:ext uri="{FF2B5EF4-FFF2-40B4-BE49-F238E27FC236}">
                <a16:creationId xmlns:a16="http://schemas.microsoft.com/office/drawing/2014/main" id="{3EFA732F-22CF-92FA-FF43-6BE38A314B23}"/>
              </a:ext>
            </a:extLst>
          </p:cNvPr>
          <p:cNvSpPr txBox="1"/>
          <p:nvPr/>
        </p:nvSpPr>
        <p:spPr>
          <a:xfrm>
            <a:off x="1442116" y="3244450"/>
            <a:ext cx="7044855" cy="2554545"/>
          </a:xfrm>
          <a:prstGeom prst="rect">
            <a:avLst/>
          </a:prstGeom>
          <a:noFill/>
        </p:spPr>
        <p:txBody>
          <a:bodyPr wrap="square">
            <a:spAutoFit/>
          </a:bodyPr>
          <a:lstStyle/>
          <a:p>
            <a:pPr algn="ctr"/>
            <a:r>
              <a:rPr lang="en-US" sz="2800" b="1" i="0" u="none" strike="noStrike" baseline="0" dirty="0">
                <a:solidFill>
                  <a:srgbClr val="525252"/>
                </a:solidFill>
                <a:latin typeface="Times New Roman" panose="02020603050405020304" pitchFamily="18" charset="0"/>
              </a:rPr>
              <a:t>FY 2024 BFM Quarterly Reporting </a:t>
            </a:r>
            <a:endParaRPr lang="en-US" sz="2800" b="0" i="0" u="none" strike="noStrike" baseline="0" dirty="0">
              <a:solidFill>
                <a:srgbClr val="525252"/>
              </a:solidFill>
              <a:latin typeface="Times New Roman" panose="02020603050405020304" pitchFamily="18" charset="0"/>
            </a:endParaRPr>
          </a:p>
          <a:p>
            <a:pPr algn="ctr"/>
            <a:r>
              <a:rPr lang="en-US" sz="2400" b="1" i="0" u="none" strike="noStrike" baseline="0" dirty="0">
                <a:solidFill>
                  <a:srgbClr val="525252"/>
                </a:solidFill>
                <a:latin typeface="Times New Roman" panose="02020603050405020304" pitchFamily="18" charset="0"/>
              </a:rPr>
              <a:t>Local Entity Reporting </a:t>
            </a:r>
          </a:p>
          <a:p>
            <a:pPr algn="ctr"/>
            <a:endParaRPr lang="en-US" sz="2000" b="1" i="0" u="none" strike="noStrike" baseline="0" dirty="0">
              <a:solidFill>
                <a:srgbClr val="525252"/>
              </a:solidFill>
              <a:latin typeface="Times New Roman" panose="02020603050405020304" pitchFamily="18" charset="0"/>
            </a:endParaRPr>
          </a:p>
          <a:p>
            <a:pPr algn="ctr"/>
            <a:r>
              <a:rPr lang="en-US" sz="2000" b="1" i="0" u="none" strike="noStrike" baseline="0" dirty="0">
                <a:solidFill>
                  <a:srgbClr val="528135"/>
                </a:solidFill>
                <a:highlight>
                  <a:srgbClr val="00FFFF"/>
                </a:highlight>
                <a:latin typeface="Times New Roman" panose="02020603050405020304" pitchFamily="18" charset="0"/>
              </a:rPr>
              <a:t>July 01, 2023 - August 31, 2023 </a:t>
            </a:r>
            <a:r>
              <a:rPr lang="en-US" sz="2000" b="0" i="0" u="none" strike="noStrike" baseline="0" dirty="0">
                <a:solidFill>
                  <a:srgbClr val="000000"/>
                </a:solidFill>
                <a:highlight>
                  <a:srgbClr val="00FFFF"/>
                </a:highlight>
                <a:latin typeface="Times New Roman" panose="02020603050405020304" pitchFamily="18" charset="0"/>
              </a:rPr>
              <a:t>	</a:t>
            </a:r>
          </a:p>
          <a:p>
            <a:pPr algn="ctr"/>
            <a:r>
              <a:rPr lang="en-US" sz="2000" b="1" i="0" u="none" strike="noStrike" baseline="0" dirty="0">
                <a:solidFill>
                  <a:srgbClr val="4471C4"/>
                </a:solidFill>
                <a:highlight>
                  <a:srgbClr val="00FFFF"/>
                </a:highlight>
                <a:latin typeface="Times New Roman" panose="02020603050405020304" pitchFamily="18" charset="0"/>
              </a:rPr>
              <a:t>October 01, 2023 – November 30, 2023 </a:t>
            </a:r>
            <a:r>
              <a:rPr lang="en-US" sz="2000" b="0" i="0" u="none" strike="noStrike" baseline="0" dirty="0">
                <a:solidFill>
                  <a:srgbClr val="000000"/>
                </a:solidFill>
                <a:highlight>
                  <a:srgbClr val="00FFFF"/>
                </a:highlight>
                <a:latin typeface="Times New Roman" panose="02020603050405020304" pitchFamily="18" charset="0"/>
              </a:rPr>
              <a:t>	</a:t>
            </a:r>
          </a:p>
          <a:p>
            <a:pPr algn="ctr"/>
            <a:r>
              <a:rPr lang="en-US" sz="2000" b="1" i="0" u="none" strike="noStrike" baseline="0" dirty="0">
                <a:solidFill>
                  <a:srgbClr val="BE8F00"/>
                </a:solidFill>
                <a:highlight>
                  <a:srgbClr val="00FFFF"/>
                </a:highlight>
                <a:latin typeface="Times New Roman" panose="02020603050405020304" pitchFamily="18" charset="0"/>
              </a:rPr>
              <a:t>January 01, 2024 – February 29, 2024 </a:t>
            </a:r>
            <a:r>
              <a:rPr lang="en-US" sz="2000" b="0" i="0" u="none" strike="noStrike" baseline="0" dirty="0">
                <a:solidFill>
                  <a:srgbClr val="000000"/>
                </a:solidFill>
                <a:highlight>
                  <a:srgbClr val="00FFFF"/>
                </a:highlight>
                <a:latin typeface="Times New Roman" panose="02020603050405020304" pitchFamily="18" charset="0"/>
              </a:rPr>
              <a:t>	</a:t>
            </a:r>
          </a:p>
          <a:p>
            <a:pPr algn="ctr"/>
            <a:r>
              <a:rPr lang="en-US" sz="2000" b="1" i="0" u="none" strike="noStrike" baseline="0" dirty="0">
                <a:solidFill>
                  <a:srgbClr val="FF0000"/>
                </a:solidFill>
                <a:highlight>
                  <a:srgbClr val="00FFFF"/>
                </a:highlight>
                <a:latin typeface="Times New Roman" panose="02020603050405020304" pitchFamily="18" charset="0"/>
              </a:rPr>
              <a:t>April 01, 2024 – May 31, 2024 </a:t>
            </a:r>
            <a:r>
              <a:rPr lang="en-US" sz="2800" b="0" i="0" u="none" strike="noStrike" baseline="0" dirty="0">
                <a:solidFill>
                  <a:srgbClr val="000000"/>
                </a:solidFill>
                <a:latin typeface="Times New Roman" panose="02020603050405020304" pitchFamily="18" charset="0"/>
              </a:rPr>
              <a:t>	</a:t>
            </a:r>
          </a:p>
        </p:txBody>
      </p:sp>
      <p:sp>
        <p:nvSpPr>
          <p:cNvPr id="3" name="Slide Number Placeholder 2">
            <a:extLst>
              <a:ext uri="{FF2B5EF4-FFF2-40B4-BE49-F238E27FC236}">
                <a16:creationId xmlns:a16="http://schemas.microsoft.com/office/drawing/2014/main" id="{5C3B1C9B-636F-A55D-43D6-B70E292740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Tree>
    <p:extLst>
      <p:ext uri="{BB962C8B-B14F-4D97-AF65-F5344CB8AC3E}">
        <p14:creationId xmlns:p14="http://schemas.microsoft.com/office/powerpoint/2010/main" val="1908865353"/>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70F1C3-9107-DFDB-98EF-F15554687ABB}"/>
              </a:ext>
            </a:extLst>
          </p:cNvPr>
          <p:cNvSpPr>
            <a:spLocks noGrp="1"/>
          </p:cNvSpPr>
          <p:nvPr>
            <p:ph type="title"/>
          </p:nvPr>
        </p:nvSpPr>
        <p:spPr>
          <a:xfrm>
            <a:off x="457200" y="274638"/>
            <a:ext cx="7963231" cy="258099"/>
          </a:xfrm>
        </p:spPr>
        <p:txBody>
          <a:bodyPr/>
          <a:lstStyle/>
          <a:p>
            <a:r>
              <a:rPr lang="en-US" sz="2400" b="1" u="sng" dirty="0">
                <a:latin typeface="Calisto MT" panose="02040603050505030304" pitchFamily="18" charset="0"/>
              </a:rPr>
              <a:t>FINAL REPORT </a:t>
            </a:r>
          </a:p>
        </p:txBody>
      </p:sp>
      <p:sp>
        <p:nvSpPr>
          <p:cNvPr id="3" name="Text Placeholder 2">
            <a:extLst>
              <a:ext uri="{FF2B5EF4-FFF2-40B4-BE49-F238E27FC236}">
                <a16:creationId xmlns:a16="http://schemas.microsoft.com/office/drawing/2014/main" id="{08AC005C-BAF9-50EF-911E-94521FC137C3}"/>
              </a:ext>
            </a:extLst>
          </p:cNvPr>
          <p:cNvSpPr>
            <a:spLocks noGrp="1"/>
          </p:cNvSpPr>
          <p:nvPr>
            <p:ph type="body" idx="4294967295"/>
          </p:nvPr>
        </p:nvSpPr>
        <p:spPr>
          <a:xfrm>
            <a:off x="302150" y="756713"/>
            <a:ext cx="4038600" cy="4750222"/>
          </a:xfrm>
        </p:spPr>
        <p:txBody>
          <a:bodyPr/>
          <a:lstStyle/>
          <a:p>
            <a:pPr marL="285750" indent="-285750"/>
            <a:r>
              <a:rPr lang="en-US" altLang="en-US" sz="1800" dirty="0">
                <a:solidFill>
                  <a:schemeClr val="tx1"/>
                </a:solidFill>
              </a:rPr>
              <a:t>Submit your Final Report to IAD by checking the “Final Report" box.</a:t>
            </a:r>
          </a:p>
          <a:p>
            <a:pPr marL="285750" indent="-285750"/>
            <a:r>
              <a:rPr lang="en-US" altLang="en-US" sz="1800" dirty="0">
                <a:solidFill>
                  <a:schemeClr val="tx1"/>
                </a:solidFill>
              </a:rPr>
              <a:t>Attach a brief statement describing the completed project.  </a:t>
            </a:r>
          </a:p>
          <a:p>
            <a:pPr marL="285750" indent="-285750"/>
            <a:r>
              <a:rPr lang="en-US" altLang="en-US" sz="1800" dirty="0">
                <a:solidFill>
                  <a:schemeClr val="tx1"/>
                </a:solidFill>
              </a:rPr>
              <a:t>Ensure project amount and balance are correct.</a:t>
            </a:r>
          </a:p>
          <a:p>
            <a:pPr marL="285750" indent="-285750"/>
            <a:r>
              <a:rPr lang="en-US" altLang="en-US" sz="1800" dirty="0">
                <a:solidFill>
                  <a:schemeClr val="tx1"/>
                </a:solidFill>
              </a:rPr>
              <a:t>Attach supporting documents with final pay request form.</a:t>
            </a:r>
          </a:p>
          <a:p>
            <a:pPr marL="285750" indent="-285750"/>
            <a:r>
              <a:rPr lang="en-US" altLang="en-US" sz="1800" dirty="0">
                <a:solidFill>
                  <a:schemeClr val="tx1"/>
                </a:solidFill>
              </a:rPr>
              <a:t>Submit a Reversion Letter, if appropriation not fully expended.</a:t>
            </a:r>
          </a:p>
          <a:p>
            <a:pPr marL="285750" indent="-285750"/>
            <a:r>
              <a:rPr lang="en-US" altLang="en-US" sz="1800" dirty="0">
                <a:solidFill>
                  <a:schemeClr val="tx1"/>
                </a:solidFill>
              </a:rPr>
              <a:t>Due within 20 days after the reversion date or early termination. </a:t>
            </a:r>
          </a:p>
          <a:p>
            <a:endParaRPr lang="en-US" dirty="0"/>
          </a:p>
        </p:txBody>
      </p:sp>
      <p:pic>
        <p:nvPicPr>
          <p:cNvPr id="7" name="Picture 6" descr="A paper report with text and numbers&#10;&#10;Description automatically generated with medium confidence">
            <a:extLst>
              <a:ext uri="{FF2B5EF4-FFF2-40B4-BE49-F238E27FC236}">
                <a16:creationId xmlns:a16="http://schemas.microsoft.com/office/drawing/2014/main" id="{B0BA53D8-6B5B-C037-8900-8EADF7C5619A}"/>
              </a:ext>
            </a:extLst>
          </p:cNvPr>
          <p:cNvPicPr>
            <a:picLocks noChangeAspect="1"/>
          </p:cNvPicPr>
          <p:nvPr/>
        </p:nvPicPr>
        <p:blipFill>
          <a:blip r:embed="rId2"/>
          <a:stretch>
            <a:fillRect/>
          </a:stretch>
        </p:blipFill>
        <p:spPr>
          <a:xfrm>
            <a:off x="4572000" y="709939"/>
            <a:ext cx="3937000" cy="4796996"/>
          </a:xfrm>
          <a:prstGeom prst="rect">
            <a:avLst/>
          </a:prstGeom>
        </p:spPr>
      </p:pic>
      <p:sp>
        <p:nvSpPr>
          <p:cNvPr id="2" name="Slide Number Placeholder 1">
            <a:extLst>
              <a:ext uri="{FF2B5EF4-FFF2-40B4-BE49-F238E27FC236}">
                <a16:creationId xmlns:a16="http://schemas.microsoft.com/office/drawing/2014/main" id="{2811FD23-10E1-3798-9749-2FD7E15D5D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Tree>
    <p:extLst>
      <p:ext uri="{BB962C8B-B14F-4D97-AF65-F5344CB8AC3E}">
        <p14:creationId xmlns:p14="http://schemas.microsoft.com/office/powerpoint/2010/main" val="399215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1B57-7A4B-41CE-AC93-ACE275995CAB}"/>
              </a:ext>
            </a:extLst>
          </p:cNvPr>
          <p:cNvSpPr>
            <a:spLocks noGrp="1"/>
          </p:cNvSpPr>
          <p:nvPr>
            <p:ph type="title"/>
          </p:nvPr>
        </p:nvSpPr>
        <p:spPr>
          <a:xfrm>
            <a:off x="457200" y="274638"/>
            <a:ext cx="8229600" cy="398693"/>
          </a:xfrm>
        </p:spPr>
        <p:txBody>
          <a:bodyPr/>
          <a:lstStyle/>
          <a:p>
            <a:r>
              <a:rPr lang="en-US" altLang="en-US" sz="2400" b="1" u="sng" dirty="0">
                <a:latin typeface="Calisto MT" panose="02040603050505030304" pitchFamily="18" charset="0"/>
              </a:rPr>
              <a:t>REVERSIONS</a:t>
            </a:r>
            <a:endParaRPr lang="en-US" sz="2400" dirty="0"/>
          </a:p>
        </p:txBody>
      </p:sp>
      <p:sp>
        <p:nvSpPr>
          <p:cNvPr id="4" name="TextBox 3">
            <a:extLst>
              <a:ext uri="{FF2B5EF4-FFF2-40B4-BE49-F238E27FC236}">
                <a16:creationId xmlns:a16="http://schemas.microsoft.com/office/drawing/2014/main" id="{BB37419C-6A97-4EF1-B83A-267076103FD3}"/>
              </a:ext>
            </a:extLst>
          </p:cNvPr>
          <p:cNvSpPr txBox="1"/>
          <p:nvPr/>
        </p:nvSpPr>
        <p:spPr>
          <a:xfrm>
            <a:off x="457200" y="1652192"/>
            <a:ext cx="4191000" cy="3046988"/>
          </a:xfrm>
          <a:prstGeom prst="rect">
            <a:avLst/>
          </a:prstGeom>
          <a:noFill/>
        </p:spPr>
        <p:txBody>
          <a:bodyPr wrap="square">
            <a:spAutoFit/>
          </a:bodyPr>
          <a:lstStyle/>
          <a:p>
            <a:pPr marL="285750" indent="-285750">
              <a:buFont typeface="Arial" panose="020B0604020202020204" pitchFamily="34" charset="0"/>
              <a:buChar char="•"/>
            </a:pPr>
            <a:r>
              <a:rPr lang="en-US" altLang="en-US" sz="2400" dirty="0"/>
              <a:t>Reversion Letter is required to close out CO/TIF projects.</a:t>
            </a:r>
          </a:p>
          <a:p>
            <a:endParaRPr lang="en-US" altLang="en-US" sz="2400" dirty="0"/>
          </a:p>
          <a:p>
            <a:pPr marL="285750" indent="-285750">
              <a:buFont typeface="Arial" panose="020B0604020202020204" pitchFamily="34" charset="0"/>
              <a:buChar char="•"/>
            </a:pPr>
            <a:r>
              <a:rPr lang="en-US" altLang="en-US" sz="2400" dirty="0"/>
              <a:t>Due within 20 days after the expiration date or early termination with final pay request packet.</a:t>
            </a:r>
          </a:p>
        </p:txBody>
      </p:sp>
      <p:graphicFrame>
        <p:nvGraphicFramePr>
          <p:cNvPr id="5" name="Object 5">
            <a:extLst>
              <a:ext uri="{FF2B5EF4-FFF2-40B4-BE49-F238E27FC236}">
                <a16:creationId xmlns:a16="http://schemas.microsoft.com/office/drawing/2014/main" id="{B5E2DE09-1003-457D-BAB9-FC1165668236}"/>
              </a:ext>
            </a:extLst>
          </p:cNvPr>
          <p:cNvGraphicFramePr>
            <a:graphicFrameLocks noChangeAspect="1"/>
          </p:cNvGraphicFramePr>
          <p:nvPr>
            <p:extLst>
              <p:ext uri="{D42A27DB-BD31-4B8C-83A1-F6EECF244321}">
                <p14:modId xmlns:p14="http://schemas.microsoft.com/office/powerpoint/2010/main" val="1222470686"/>
              </p:ext>
            </p:extLst>
          </p:nvPr>
        </p:nvGraphicFramePr>
        <p:xfrm>
          <a:off x="4889269" y="588818"/>
          <a:ext cx="4191000" cy="4267200"/>
        </p:xfrm>
        <a:graphic>
          <a:graphicData uri="http://schemas.openxmlformats.org/presentationml/2006/ole">
            <mc:AlternateContent xmlns:mc="http://schemas.openxmlformats.org/markup-compatibility/2006">
              <mc:Choice xmlns:v="urn:schemas-microsoft-com:vml" Requires="v">
                <p:oleObj name="Document" r:id="rId2" imgW="5937085" imgH="5240735" progId="Word.Document.12">
                  <p:embed/>
                </p:oleObj>
              </mc:Choice>
              <mc:Fallback>
                <p:oleObj name="Document" r:id="rId2" imgW="5937085" imgH="5240735" progId="Word.Document.12">
                  <p:embed/>
                  <p:pic>
                    <p:nvPicPr>
                      <p:cNvPr id="5" name="Object 5">
                        <a:extLst>
                          <a:ext uri="{FF2B5EF4-FFF2-40B4-BE49-F238E27FC236}">
                            <a16:creationId xmlns:a16="http://schemas.microsoft.com/office/drawing/2014/main" id="{B5E2DE09-1003-457D-BAB9-FC1165668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269" y="588818"/>
                        <a:ext cx="419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91590F64-5065-964D-C7B5-02DB2882FA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4168998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2B76-89A2-4886-1DD9-C2830EA409C4}"/>
              </a:ext>
            </a:extLst>
          </p:cNvPr>
          <p:cNvSpPr>
            <a:spLocks noGrp="1"/>
          </p:cNvSpPr>
          <p:nvPr>
            <p:ph type="title"/>
          </p:nvPr>
        </p:nvSpPr>
        <p:spPr>
          <a:xfrm>
            <a:off x="457200" y="-170093"/>
            <a:ext cx="8229600" cy="419475"/>
          </a:xfrm>
        </p:spPr>
        <p:txBody>
          <a:bodyPr/>
          <a:lstStyle/>
          <a:p>
            <a:r>
              <a:rPr lang="en-US" sz="2400" b="1" u="sng" dirty="0">
                <a:latin typeface="Calisto MT" panose="02040603050505030304" pitchFamily="18" charset="0"/>
              </a:rPr>
              <a:t>REAUTHORIZATIONS </a:t>
            </a:r>
          </a:p>
        </p:txBody>
      </p:sp>
      <p:pic>
        <p:nvPicPr>
          <p:cNvPr id="5" name="Picture 4" descr="A screenshot of a document&#10;&#10;Description automatically generated">
            <a:extLst>
              <a:ext uri="{FF2B5EF4-FFF2-40B4-BE49-F238E27FC236}">
                <a16:creationId xmlns:a16="http://schemas.microsoft.com/office/drawing/2014/main" id="{6C77DA63-A5A2-5252-2A44-435BD7033274}"/>
              </a:ext>
            </a:extLst>
          </p:cNvPr>
          <p:cNvPicPr>
            <a:picLocks noChangeAspect="1"/>
          </p:cNvPicPr>
          <p:nvPr/>
        </p:nvPicPr>
        <p:blipFill rotWithShape="1">
          <a:blip r:embed="rId2"/>
          <a:srcRect b="21072"/>
          <a:stretch/>
        </p:blipFill>
        <p:spPr>
          <a:xfrm>
            <a:off x="711457" y="344444"/>
            <a:ext cx="7662076" cy="4066689"/>
          </a:xfrm>
          <a:prstGeom prst="rect">
            <a:avLst/>
          </a:prstGeom>
        </p:spPr>
      </p:pic>
      <p:sp>
        <p:nvSpPr>
          <p:cNvPr id="3" name="Slide Number Placeholder 2">
            <a:extLst>
              <a:ext uri="{FF2B5EF4-FFF2-40B4-BE49-F238E27FC236}">
                <a16:creationId xmlns:a16="http://schemas.microsoft.com/office/drawing/2014/main" id="{7CDBE77F-E29C-1B25-BCE6-1A94D32E43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
        <p:nvSpPr>
          <p:cNvPr id="4" name="TextBox 3">
            <a:extLst>
              <a:ext uri="{FF2B5EF4-FFF2-40B4-BE49-F238E27FC236}">
                <a16:creationId xmlns:a16="http://schemas.microsoft.com/office/drawing/2014/main" id="{9C35D623-A5AE-348A-1D2D-82549BF4690F}"/>
              </a:ext>
            </a:extLst>
          </p:cNvPr>
          <p:cNvSpPr txBox="1"/>
          <p:nvPr/>
        </p:nvSpPr>
        <p:spPr>
          <a:xfrm>
            <a:off x="787398" y="4506195"/>
            <a:ext cx="7302869" cy="1200329"/>
          </a:xfrm>
          <a:prstGeom prst="rect">
            <a:avLst/>
          </a:prstGeom>
          <a:noFill/>
        </p:spPr>
        <p:txBody>
          <a:bodyPr wrap="square" rtlCol="0">
            <a:spAutoFit/>
          </a:bodyPr>
          <a:lstStyle/>
          <a:p>
            <a:r>
              <a:rPr lang="en-US" sz="1800" dirty="0"/>
              <a:t>Reauthorization requests may be submitted for appropriations made in previous years to extend the time of expenditure, change, clarify or expand the scope of the project, or to change the administering agency.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C22F4F7-B371-1E77-7A83-8A62A1FD8C02}"/>
                  </a:ext>
                </a:extLst>
              </p14:cNvPr>
              <p14:cNvContentPartPr/>
              <p14:nvPr/>
            </p14:nvContentPartPr>
            <p14:xfrm>
              <a:off x="2946227" y="4917920"/>
              <a:ext cx="2994840" cy="78120"/>
            </p14:xfrm>
          </p:contentPart>
        </mc:Choice>
        <mc:Fallback xmlns="">
          <p:pic>
            <p:nvPicPr>
              <p:cNvPr id="6" name="Ink 5">
                <a:extLst>
                  <a:ext uri="{FF2B5EF4-FFF2-40B4-BE49-F238E27FC236}">
                    <a16:creationId xmlns:a16="http://schemas.microsoft.com/office/drawing/2014/main" id="{4C22F4F7-B371-1E77-7A83-8A62A1FD8C02}"/>
                  </a:ext>
                </a:extLst>
              </p:cNvPr>
              <p:cNvPicPr/>
              <p:nvPr/>
            </p:nvPicPr>
            <p:blipFill>
              <a:blip r:embed="rId4"/>
              <a:stretch>
                <a:fillRect/>
              </a:stretch>
            </p:blipFill>
            <p:spPr>
              <a:xfrm>
                <a:off x="2892587" y="4810280"/>
                <a:ext cx="31024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7BDD2E1-3A39-66B2-C014-11376A7C38DD}"/>
                  </a:ext>
                </a:extLst>
              </p14:cNvPr>
              <p14:cNvContentPartPr/>
              <p14:nvPr/>
            </p14:nvContentPartPr>
            <p14:xfrm>
              <a:off x="6222947" y="4935920"/>
              <a:ext cx="541080" cy="37800"/>
            </p14:xfrm>
          </p:contentPart>
        </mc:Choice>
        <mc:Fallback xmlns="">
          <p:pic>
            <p:nvPicPr>
              <p:cNvPr id="7" name="Ink 6">
                <a:extLst>
                  <a:ext uri="{FF2B5EF4-FFF2-40B4-BE49-F238E27FC236}">
                    <a16:creationId xmlns:a16="http://schemas.microsoft.com/office/drawing/2014/main" id="{67BDD2E1-3A39-66B2-C014-11376A7C38DD}"/>
                  </a:ext>
                </a:extLst>
              </p:cNvPr>
              <p:cNvPicPr/>
              <p:nvPr/>
            </p:nvPicPr>
            <p:blipFill>
              <a:blip r:embed="rId6"/>
              <a:stretch>
                <a:fillRect/>
              </a:stretch>
            </p:blipFill>
            <p:spPr>
              <a:xfrm>
                <a:off x="6168947" y="4828280"/>
                <a:ext cx="6487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5A93702F-6643-2784-3B84-275E945A532D}"/>
                  </a:ext>
                </a:extLst>
              </p14:cNvPr>
              <p14:cNvContentPartPr/>
              <p14:nvPr/>
            </p14:nvContentPartPr>
            <p14:xfrm>
              <a:off x="7086227" y="4892360"/>
              <a:ext cx="395640" cy="104760"/>
            </p14:xfrm>
          </p:contentPart>
        </mc:Choice>
        <mc:Fallback xmlns="">
          <p:pic>
            <p:nvPicPr>
              <p:cNvPr id="8" name="Ink 7">
                <a:extLst>
                  <a:ext uri="{FF2B5EF4-FFF2-40B4-BE49-F238E27FC236}">
                    <a16:creationId xmlns:a16="http://schemas.microsoft.com/office/drawing/2014/main" id="{5A93702F-6643-2784-3B84-275E945A532D}"/>
                  </a:ext>
                </a:extLst>
              </p:cNvPr>
              <p:cNvPicPr/>
              <p:nvPr/>
            </p:nvPicPr>
            <p:blipFill>
              <a:blip r:embed="rId8"/>
              <a:stretch>
                <a:fillRect/>
              </a:stretch>
            </p:blipFill>
            <p:spPr>
              <a:xfrm>
                <a:off x="7032587" y="4784720"/>
                <a:ext cx="5032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5F7F8C73-EC1B-558F-E77B-8A545F89E808}"/>
                  </a:ext>
                </a:extLst>
              </p14:cNvPr>
              <p14:cNvContentPartPr/>
              <p14:nvPr/>
            </p14:nvContentPartPr>
            <p14:xfrm>
              <a:off x="871547" y="5240840"/>
              <a:ext cx="3100680" cy="85680"/>
            </p14:xfrm>
          </p:contentPart>
        </mc:Choice>
        <mc:Fallback xmlns="">
          <p:pic>
            <p:nvPicPr>
              <p:cNvPr id="9" name="Ink 8">
                <a:extLst>
                  <a:ext uri="{FF2B5EF4-FFF2-40B4-BE49-F238E27FC236}">
                    <a16:creationId xmlns:a16="http://schemas.microsoft.com/office/drawing/2014/main" id="{5F7F8C73-EC1B-558F-E77B-8A545F89E808}"/>
                  </a:ext>
                </a:extLst>
              </p:cNvPr>
              <p:cNvPicPr/>
              <p:nvPr/>
            </p:nvPicPr>
            <p:blipFill>
              <a:blip r:embed="rId10"/>
              <a:stretch>
                <a:fillRect/>
              </a:stretch>
            </p:blipFill>
            <p:spPr>
              <a:xfrm>
                <a:off x="817907" y="5133200"/>
                <a:ext cx="32083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6B7FD2C1-2228-B075-BD82-5B9C52931261}"/>
                  </a:ext>
                </a:extLst>
              </p14:cNvPr>
              <p14:cNvContentPartPr/>
              <p14:nvPr/>
            </p14:nvContentPartPr>
            <p14:xfrm>
              <a:off x="4749467" y="5181080"/>
              <a:ext cx="2435400" cy="70200"/>
            </p14:xfrm>
          </p:contentPart>
        </mc:Choice>
        <mc:Fallback xmlns="">
          <p:pic>
            <p:nvPicPr>
              <p:cNvPr id="10" name="Ink 9">
                <a:extLst>
                  <a:ext uri="{FF2B5EF4-FFF2-40B4-BE49-F238E27FC236}">
                    <a16:creationId xmlns:a16="http://schemas.microsoft.com/office/drawing/2014/main" id="{6B7FD2C1-2228-B075-BD82-5B9C52931261}"/>
                  </a:ext>
                </a:extLst>
              </p:cNvPr>
              <p:cNvPicPr/>
              <p:nvPr/>
            </p:nvPicPr>
            <p:blipFill>
              <a:blip r:embed="rId12"/>
              <a:stretch>
                <a:fillRect/>
              </a:stretch>
            </p:blipFill>
            <p:spPr>
              <a:xfrm>
                <a:off x="4695827" y="5073440"/>
                <a:ext cx="25430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EACBF319-4113-5004-9263-34FF1EFD0B0D}"/>
                  </a:ext>
                </a:extLst>
              </p14:cNvPr>
              <p14:cNvContentPartPr/>
              <p14:nvPr/>
            </p14:nvContentPartPr>
            <p14:xfrm>
              <a:off x="939947" y="5510840"/>
              <a:ext cx="604800" cy="9720"/>
            </p14:xfrm>
          </p:contentPart>
        </mc:Choice>
        <mc:Fallback xmlns="">
          <p:pic>
            <p:nvPicPr>
              <p:cNvPr id="11" name="Ink 10">
                <a:extLst>
                  <a:ext uri="{FF2B5EF4-FFF2-40B4-BE49-F238E27FC236}">
                    <a16:creationId xmlns:a16="http://schemas.microsoft.com/office/drawing/2014/main" id="{EACBF319-4113-5004-9263-34FF1EFD0B0D}"/>
                  </a:ext>
                </a:extLst>
              </p:cNvPr>
              <p:cNvPicPr/>
              <p:nvPr/>
            </p:nvPicPr>
            <p:blipFill>
              <a:blip r:embed="rId14"/>
              <a:stretch>
                <a:fillRect/>
              </a:stretch>
            </p:blipFill>
            <p:spPr>
              <a:xfrm>
                <a:off x="885947" y="5403200"/>
                <a:ext cx="712440" cy="225360"/>
              </a:xfrm>
              <a:prstGeom prst="rect">
                <a:avLst/>
              </a:prstGeom>
            </p:spPr>
          </p:pic>
        </mc:Fallback>
      </mc:AlternateContent>
    </p:spTree>
    <p:extLst>
      <p:ext uri="{BB962C8B-B14F-4D97-AF65-F5344CB8AC3E}">
        <p14:creationId xmlns:p14="http://schemas.microsoft.com/office/powerpoint/2010/main" val="2169961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A10-8080-4204-A7D2-707FF55F5773}"/>
              </a:ext>
            </a:extLst>
          </p:cNvPr>
          <p:cNvSpPr>
            <a:spLocks noGrp="1"/>
          </p:cNvSpPr>
          <p:nvPr>
            <p:ph type="title"/>
          </p:nvPr>
        </p:nvSpPr>
        <p:spPr>
          <a:xfrm>
            <a:off x="457200" y="274638"/>
            <a:ext cx="8229600" cy="423631"/>
          </a:xfrm>
        </p:spPr>
        <p:txBody>
          <a:bodyPr/>
          <a:lstStyle/>
          <a:p>
            <a:r>
              <a:rPr lang="en-US" altLang="en-US" sz="2400" b="1" u="sng" dirty="0">
                <a:latin typeface="Calisto MT" panose="02040603050505030304" pitchFamily="18" charset="0"/>
              </a:rPr>
              <a:t>REMINDERS </a:t>
            </a:r>
            <a:endParaRPr lang="en-US" sz="2400" dirty="0"/>
          </a:p>
        </p:txBody>
      </p:sp>
      <p:sp>
        <p:nvSpPr>
          <p:cNvPr id="3" name="Text Placeholder 2">
            <a:extLst>
              <a:ext uri="{FF2B5EF4-FFF2-40B4-BE49-F238E27FC236}">
                <a16:creationId xmlns:a16="http://schemas.microsoft.com/office/drawing/2014/main" id="{2F9A1F2D-E57A-49A3-9FCA-DCBBE8398803}"/>
              </a:ext>
            </a:extLst>
          </p:cNvPr>
          <p:cNvSpPr>
            <a:spLocks noGrp="1"/>
          </p:cNvSpPr>
          <p:nvPr>
            <p:ph type="body" idx="1"/>
          </p:nvPr>
        </p:nvSpPr>
        <p:spPr>
          <a:xfrm>
            <a:off x="369916" y="752302"/>
            <a:ext cx="8229600" cy="4426527"/>
          </a:xfrm>
        </p:spPr>
        <p:txBody>
          <a:bodyPr/>
          <a:lstStyle/>
          <a:p>
            <a:pPr>
              <a:defRPr/>
            </a:pPr>
            <a:r>
              <a:rPr lang="en-US" sz="2400" dirty="0">
                <a:solidFill>
                  <a:schemeClr val="tx1"/>
                </a:solidFill>
              </a:rPr>
              <a:t>Funding is only available after the bonds are sold through the State Board of Finance (SBOF).</a:t>
            </a:r>
          </a:p>
          <a:p>
            <a:pPr>
              <a:defRPr/>
            </a:pPr>
            <a:r>
              <a:rPr lang="en-US" sz="2400" dirty="0">
                <a:solidFill>
                  <a:schemeClr val="tx1"/>
                </a:solidFill>
              </a:rPr>
              <a:t>Submit your Tribal Audits.</a:t>
            </a:r>
          </a:p>
          <a:p>
            <a:pPr>
              <a:defRPr/>
            </a:pPr>
            <a:r>
              <a:rPr lang="en-US" sz="2400" dirty="0">
                <a:solidFill>
                  <a:schemeClr val="tx1"/>
                </a:solidFill>
              </a:rPr>
              <a:t>Complete the Bond Questionnaire.</a:t>
            </a:r>
          </a:p>
          <a:p>
            <a:pPr>
              <a:defRPr/>
            </a:pPr>
            <a:r>
              <a:rPr lang="en-US" sz="2400" dirty="0">
                <a:solidFill>
                  <a:schemeClr val="tx1"/>
                </a:solidFill>
              </a:rPr>
              <a:t>Obligate the 5% or the full amount within 6 months.</a:t>
            </a:r>
          </a:p>
          <a:p>
            <a:pPr>
              <a:defRPr/>
            </a:pPr>
            <a:r>
              <a:rPr lang="en-US" sz="2400" dirty="0">
                <a:solidFill>
                  <a:schemeClr val="tx1"/>
                </a:solidFill>
              </a:rPr>
              <a:t>If the project is not moving forward in any significant way or at a reasonable pace, the IGA and the award may be suspended or terminated.</a:t>
            </a:r>
          </a:p>
          <a:p>
            <a:pPr>
              <a:defRPr/>
            </a:pPr>
            <a:r>
              <a:rPr lang="en-US" sz="2400" dirty="0">
                <a:solidFill>
                  <a:schemeClr val="tx1"/>
                </a:solidFill>
              </a:rPr>
              <a:t>Please submit RFP’s timely especially during the State’s fiscal close out to avoid delay in payment for both TIF and CO RFP’s. </a:t>
            </a:r>
          </a:p>
          <a:p>
            <a:pPr>
              <a:defRPr/>
            </a:pPr>
            <a:r>
              <a:rPr lang="en-US" sz="2400" dirty="0">
                <a:solidFill>
                  <a:schemeClr val="tx1"/>
                </a:solidFill>
              </a:rPr>
              <a:t>Any questions please contact our office.</a:t>
            </a:r>
          </a:p>
          <a:p>
            <a:pPr marL="402336" lvl="1" indent="0">
              <a:buFontTx/>
              <a:buNone/>
              <a:defRPr/>
            </a:pPr>
            <a:endParaRPr lang="en-US" sz="1400" dirty="0">
              <a:solidFill>
                <a:srgbClr val="002060"/>
              </a:solidFill>
            </a:endParaRPr>
          </a:p>
          <a:p>
            <a:endParaRPr lang="en-US" sz="1800" dirty="0"/>
          </a:p>
        </p:txBody>
      </p:sp>
      <p:sp>
        <p:nvSpPr>
          <p:cNvPr id="4" name="Slide Number Placeholder 3">
            <a:extLst>
              <a:ext uri="{FF2B5EF4-FFF2-40B4-BE49-F238E27FC236}">
                <a16:creationId xmlns:a16="http://schemas.microsoft.com/office/drawing/2014/main" id="{71B2351C-E3D5-B61C-24F0-AD81DDB0DF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Tree>
    <p:extLst>
      <p:ext uri="{BB962C8B-B14F-4D97-AF65-F5344CB8AC3E}">
        <p14:creationId xmlns:p14="http://schemas.microsoft.com/office/powerpoint/2010/main" val="821845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B8D0E-F651-45A0-98FA-7097EE20270E}"/>
              </a:ext>
            </a:extLst>
          </p:cNvPr>
          <p:cNvSpPr>
            <a:spLocks noGrp="1"/>
          </p:cNvSpPr>
          <p:nvPr>
            <p:ph type="title"/>
          </p:nvPr>
        </p:nvSpPr>
        <p:spPr>
          <a:xfrm>
            <a:off x="457200" y="274638"/>
            <a:ext cx="8229600" cy="457199"/>
          </a:xfrm>
        </p:spPr>
        <p:txBody>
          <a:bodyPr/>
          <a:lstStyle/>
          <a:p>
            <a:r>
              <a:rPr lang="en-US" altLang="en-US" sz="2400" b="1" u="sng" dirty="0">
                <a:latin typeface="Calisto MT" panose="02040603050505030304" pitchFamily="18" charset="0"/>
              </a:rPr>
              <a:t>OTHER INFORMATION</a:t>
            </a:r>
            <a:r>
              <a:rPr lang="en-US" altLang="en-US" sz="1800" b="1" u="sng" dirty="0">
                <a:latin typeface="Calisto MT" panose="02040603050505030304" pitchFamily="18" charset="0"/>
              </a:rPr>
              <a:t>	 </a:t>
            </a:r>
            <a:endParaRPr lang="en-US" sz="1800" dirty="0"/>
          </a:p>
        </p:txBody>
      </p:sp>
      <p:sp>
        <p:nvSpPr>
          <p:cNvPr id="3" name="Text Placeholder 2">
            <a:extLst>
              <a:ext uri="{FF2B5EF4-FFF2-40B4-BE49-F238E27FC236}">
                <a16:creationId xmlns:a16="http://schemas.microsoft.com/office/drawing/2014/main" id="{83F1EA02-8992-4C1B-9EBE-42CEC6FCF5D3}"/>
              </a:ext>
            </a:extLst>
          </p:cNvPr>
          <p:cNvSpPr>
            <a:spLocks noGrp="1"/>
          </p:cNvSpPr>
          <p:nvPr>
            <p:ph type="body" idx="1"/>
          </p:nvPr>
        </p:nvSpPr>
        <p:spPr>
          <a:xfrm>
            <a:off x="403167" y="955963"/>
            <a:ext cx="8229600" cy="4525963"/>
          </a:xfrm>
        </p:spPr>
        <p:txBody>
          <a:bodyPr/>
          <a:lstStyle/>
          <a:p>
            <a:r>
              <a:rPr lang="en-US" sz="2800" dirty="0"/>
              <a:t>HB 505 - </a:t>
            </a:r>
            <a:r>
              <a:rPr lang="en-US" sz="2400" dirty="0"/>
              <a:t>All Capital Outlay Projects need to be obligated by June 30, 2024, for both four (4) year and two (2) year projects </a:t>
            </a:r>
          </a:p>
          <a:p>
            <a:pPr lvl="1"/>
            <a:endParaRPr lang="en-US" sz="2400" dirty="0"/>
          </a:p>
          <a:p>
            <a:r>
              <a:rPr lang="en-US" sz="2800" dirty="0"/>
              <a:t>If not obligated, the funds will revert to the State</a:t>
            </a:r>
          </a:p>
          <a:p>
            <a:pPr marL="114300" indent="0">
              <a:buNone/>
            </a:pPr>
            <a:endParaRPr lang="en-US" sz="2800" dirty="0"/>
          </a:p>
          <a:p>
            <a:r>
              <a:rPr lang="en-US" sz="2800" dirty="0"/>
              <a:t>Once IGA is executed, please obligate the funds </a:t>
            </a:r>
          </a:p>
          <a:p>
            <a:endParaRPr lang="en-US" sz="1800" dirty="0"/>
          </a:p>
          <a:p>
            <a:endParaRPr lang="en-US" sz="1800" dirty="0"/>
          </a:p>
        </p:txBody>
      </p:sp>
      <p:sp>
        <p:nvSpPr>
          <p:cNvPr id="4" name="Slide Number Placeholder 3">
            <a:extLst>
              <a:ext uri="{FF2B5EF4-FFF2-40B4-BE49-F238E27FC236}">
                <a16:creationId xmlns:a16="http://schemas.microsoft.com/office/drawing/2014/main" id="{2496E24C-2213-C5C5-3CF7-36C8C6E042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Tree>
    <p:extLst>
      <p:ext uri="{BB962C8B-B14F-4D97-AF65-F5344CB8AC3E}">
        <p14:creationId xmlns:p14="http://schemas.microsoft.com/office/powerpoint/2010/main" val="245791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220F1-EB4F-417E-B51F-48CBE4482F0A}"/>
              </a:ext>
            </a:extLst>
          </p:cNvPr>
          <p:cNvSpPr>
            <a:spLocks noGrp="1"/>
          </p:cNvSpPr>
          <p:nvPr>
            <p:ph type="title"/>
          </p:nvPr>
        </p:nvSpPr>
        <p:spPr>
          <a:xfrm>
            <a:off x="457200" y="274638"/>
            <a:ext cx="8229600" cy="540009"/>
          </a:xfrm>
        </p:spPr>
        <p:txBody>
          <a:bodyPr/>
          <a:lstStyle/>
          <a:p>
            <a:r>
              <a:rPr lang="en-US" altLang="en-US" sz="2400" b="1" u="sng" dirty="0">
                <a:latin typeface="Calisto MT" panose="02040603050505030304" pitchFamily="18" charset="0"/>
              </a:rPr>
              <a:t>THANK YOU</a:t>
            </a:r>
            <a:endParaRPr lang="en-US" sz="2400" dirty="0"/>
          </a:p>
        </p:txBody>
      </p:sp>
      <p:pic>
        <p:nvPicPr>
          <p:cNvPr id="3" name="Picture 2">
            <a:extLst>
              <a:ext uri="{FF2B5EF4-FFF2-40B4-BE49-F238E27FC236}">
                <a16:creationId xmlns:a16="http://schemas.microsoft.com/office/drawing/2014/main" id="{423AC7EB-0846-70BF-084B-20C52421F9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0952" y="998955"/>
            <a:ext cx="4196409" cy="4271154"/>
          </a:xfrm>
          <a:prstGeom prst="rect">
            <a:avLst/>
          </a:prstGeom>
        </p:spPr>
      </p:pic>
      <p:sp>
        <p:nvSpPr>
          <p:cNvPr id="4" name="Slide Number Placeholder 3">
            <a:extLst>
              <a:ext uri="{FF2B5EF4-FFF2-40B4-BE49-F238E27FC236}">
                <a16:creationId xmlns:a16="http://schemas.microsoft.com/office/drawing/2014/main" id="{C127BF7A-E754-44D6-C838-D3599ACBAA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Tree>
    <p:extLst>
      <p:ext uri="{BB962C8B-B14F-4D97-AF65-F5344CB8AC3E}">
        <p14:creationId xmlns:p14="http://schemas.microsoft.com/office/powerpoint/2010/main" val="2355975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81BA-C1EC-408A-851D-59AC55DB4515}"/>
              </a:ext>
            </a:extLst>
          </p:cNvPr>
          <p:cNvSpPr>
            <a:spLocks noGrp="1"/>
          </p:cNvSpPr>
          <p:nvPr>
            <p:ph type="title"/>
          </p:nvPr>
        </p:nvSpPr>
        <p:spPr>
          <a:xfrm>
            <a:off x="457200" y="-130879"/>
            <a:ext cx="8229600" cy="1143000"/>
          </a:xfrm>
        </p:spPr>
        <p:txBody>
          <a:bodyPr/>
          <a:lstStyle/>
          <a:p>
            <a:r>
              <a:rPr lang="en-US" altLang="en-US" sz="2400" b="1" u="sng" dirty="0">
                <a:latin typeface="Calisto MT" panose="02040603050505030304" pitchFamily="18" charset="0"/>
              </a:rPr>
              <a:t>Contact Information </a:t>
            </a:r>
            <a:endParaRPr lang="en-US" sz="2400" dirty="0"/>
          </a:p>
        </p:txBody>
      </p:sp>
      <p:sp>
        <p:nvSpPr>
          <p:cNvPr id="3" name="Text Placeholder 2">
            <a:extLst>
              <a:ext uri="{FF2B5EF4-FFF2-40B4-BE49-F238E27FC236}">
                <a16:creationId xmlns:a16="http://schemas.microsoft.com/office/drawing/2014/main" id="{FCD1FAE4-C002-4A71-94C3-A02A69C1C480}"/>
              </a:ext>
            </a:extLst>
          </p:cNvPr>
          <p:cNvSpPr>
            <a:spLocks noGrp="1"/>
          </p:cNvSpPr>
          <p:nvPr>
            <p:ph type="body" idx="1"/>
          </p:nvPr>
        </p:nvSpPr>
        <p:spPr>
          <a:xfrm>
            <a:off x="1415994" y="1166019"/>
            <a:ext cx="6464411" cy="4525963"/>
          </a:xfrm>
        </p:spPr>
        <p:txBody>
          <a:bodyPr numCol="2"/>
          <a:lstStyle/>
          <a:p>
            <a:pPr>
              <a:spcBef>
                <a:spcPct val="0"/>
              </a:spcBef>
              <a:buFontTx/>
              <a:buNone/>
            </a:pPr>
            <a:r>
              <a:rPr lang="en-US" altLang="en-US" sz="1200" dirty="0">
                <a:latin typeface="+mn-lt"/>
              </a:rPr>
              <a:t>Josett Monette</a:t>
            </a:r>
          </a:p>
          <a:p>
            <a:pPr>
              <a:spcBef>
                <a:spcPct val="0"/>
              </a:spcBef>
              <a:buFontTx/>
              <a:buNone/>
            </a:pPr>
            <a:r>
              <a:rPr lang="en-US" altLang="en-US" sz="1200" dirty="0">
                <a:latin typeface="+mn-lt"/>
              </a:rPr>
              <a:t>Deputy Cabinet Secretary/General Counsel </a:t>
            </a:r>
          </a:p>
          <a:p>
            <a:pPr>
              <a:spcBef>
                <a:spcPct val="0"/>
              </a:spcBef>
              <a:buFontTx/>
              <a:buNone/>
            </a:pPr>
            <a:r>
              <a:rPr lang="en-US" altLang="en-US" sz="1200" dirty="0">
                <a:latin typeface="+mn-lt"/>
              </a:rPr>
              <a:t>(505) 690-1661</a:t>
            </a:r>
          </a:p>
          <a:p>
            <a:pPr>
              <a:spcBef>
                <a:spcPct val="0"/>
              </a:spcBef>
              <a:buFontTx/>
              <a:buNone/>
            </a:pPr>
            <a:r>
              <a:rPr lang="en-US" altLang="en-US" sz="1200" dirty="0">
                <a:latin typeface="+mn-lt"/>
                <a:hlinkClick r:id="rId2"/>
              </a:rPr>
              <a:t>Josett.Monette@iad.nm.gov</a:t>
            </a:r>
            <a:r>
              <a:rPr lang="en-US" altLang="en-US" sz="1200" dirty="0">
                <a:latin typeface="+mn-lt"/>
              </a:rPr>
              <a:t> </a:t>
            </a:r>
          </a:p>
          <a:p>
            <a:pPr>
              <a:spcBef>
                <a:spcPct val="0"/>
              </a:spcBef>
              <a:buFontTx/>
              <a:buNone/>
            </a:pPr>
            <a:endParaRPr lang="en-US" altLang="en-US" sz="1200" dirty="0">
              <a:latin typeface="+mn-lt"/>
            </a:endParaRPr>
          </a:p>
          <a:p>
            <a:pPr>
              <a:spcBef>
                <a:spcPct val="0"/>
              </a:spcBef>
              <a:buFontTx/>
              <a:buNone/>
            </a:pPr>
            <a:r>
              <a:rPr lang="en-US" altLang="en-US" sz="1200" dirty="0">
                <a:latin typeface="+mn-lt"/>
              </a:rPr>
              <a:t>Lawrence John</a:t>
            </a:r>
          </a:p>
          <a:p>
            <a:pPr>
              <a:spcBef>
                <a:spcPct val="0"/>
              </a:spcBef>
              <a:buFontTx/>
              <a:buNone/>
            </a:pPr>
            <a:r>
              <a:rPr lang="en-US" altLang="en-US" sz="1200" dirty="0">
                <a:latin typeface="+mn-lt"/>
              </a:rPr>
              <a:t>TIF/Capital Outlay Administrator</a:t>
            </a:r>
          </a:p>
          <a:p>
            <a:pPr>
              <a:spcBef>
                <a:spcPct val="0"/>
              </a:spcBef>
              <a:buFontTx/>
              <a:buNone/>
            </a:pPr>
            <a:r>
              <a:rPr lang="en-US" altLang="en-US" sz="1200" dirty="0">
                <a:latin typeface="+mn-lt"/>
                <a:hlinkClick r:id="rId3"/>
              </a:rPr>
              <a:t>Lawrence.John@iad.nm.gov</a:t>
            </a:r>
            <a:endParaRPr lang="en-US" altLang="en-US" sz="1200" dirty="0">
              <a:latin typeface="+mn-lt"/>
            </a:endParaRPr>
          </a:p>
          <a:p>
            <a:pPr>
              <a:spcBef>
                <a:spcPct val="0"/>
              </a:spcBef>
              <a:buFontTx/>
              <a:buNone/>
            </a:pPr>
            <a:r>
              <a:rPr lang="en-US" altLang="en-US" sz="1200" dirty="0">
                <a:latin typeface="+mn-lt"/>
              </a:rPr>
              <a:t>(505) 690-2997</a:t>
            </a:r>
          </a:p>
          <a:p>
            <a:pPr>
              <a:spcBef>
                <a:spcPct val="0"/>
              </a:spcBef>
              <a:buFontTx/>
              <a:buNone/>
            </a:pPr>
            <a:endParaRPr lang="en-US" altLang="en-US" sz="1200" dirty="0">
              <a:latin typeface="+mn-lt"/>
            </a:endParaRPr>
          </a:p>
          <a:p>
            <a:pPr>
              <a:spcBef>
                <a:spcPct val="0"/>
              </a:spcBef>
              <a:buFontTx/>
              <a:buNone/>
            </a:pPr>
            <a:r>
              <a:rPr lang="en-US" altLang="en-US" sz="1200" dirty="0">
                <a:latin typeface="+mn-lt"/>
              </a:rPr>
              <a:t>Connie Garcia</a:t>
            </a:r>
          </a:p>
          <a:p>
            <a:pPr>
              <a:spcBef>
                <a:spcPct val="0"/>
              </a:spcBef>
              <a:buFontTx/>
              <a:buNone/>
            </a:pPr>
            <a:r>
              <a:rPr lang="en-US" altLang="en-US" sz="1200" dirty="0">
                <a:latin typeface="+mn-lt"/>
              </a:rPr>
              <a:t>TIF/Capital Outlay Administrator</a:t>
            </a:r>
          </a:p>
          <a:p>
            <a:pPr>
              <a:spcBef>
                <a:spcPct val="0"/>
              </a:spcBef>
              <a:buFontTx/>
              <a:buNone/>
            </a:pPr>
            <a:r>
              <a:rPr lang="en-US" altLang="en-US" sz="1200" dirty="0">
                <a:latin typeface="+mn-lt"/>
                <a:hlinkClick r:id="rId4"/>
              </a:rPr>
              <a:t>Connie.Garcia@iad.nm.gov</a:t>
            </a:r>
            <a:r>
              <a:rPr lang="en-US" altLang="en-US" sz="1200" dirty="0">
                <a:latin typeface="+mn-lt"/>
              </a:rPr>
              <a:t> </a:t>
            </a:r>
          </a:p>
          <a:p>
            <a:pPr>
              <a:spcBef>
                <a:spcPct val="0"/>
              </a:spcBef>
              <a:buFontTx/>
              <a:buNone/>
            </a:pPr>
            <a:r>
              <a:rPr lang="en-US" altLang="en-US" sz="1200" dirty="0">
                <a:latin typeface="+mn-lt"/>
              </a:rPr>
              <a:t>(505) 490-0545</a:t>
            </a:r>
          </a:p>
          <a:p>
            <a:pPr>
              <a:spcBef>
                <a:spcPct val="0"/>
              </a:spcBef>
              <a:buFontTx/>
              <a:buNone/>
            </a:pPr>
            <a:endParaRPr lang="en-US" altLang="en-US" sz="1400" dirty="0">
              <a:latin typeface="+mn-lt"/>
            </a:endParaRPr>
          </a:p>
          <a:p>
            <a:pPr marL="114300" indent="0">
              <a:buNone/>
            </a:pPr>
            <a:endParaRPr lang="en-US" sz="1400" dirty="0"/>
          </a:p>
        </p:txBody>
      </p:sp>
      <p:sp>
        <p:nvSpPr>
          <p:cNvPr id="6" name="Text Placeholder 5">
            <a:extLst>
              <a:ext uri="{FF2B5EF4-FFF2-40B4-BE49-F238E27FC236}">
                <a16:creationId xmlns:a16="http://schemas.microsoft.com/office/drawing/2014/main" id="{3EEE3986-2511-AB70-2B21-934771A36D5B}"/>
              </a:ext>
            </a:extLst>
          </p:cNvPr>
          <p:cNvSpPr>
            <a:spLocks noGrp="1"/>
          </p:cNvSpPr>
          <p:nvPr>
            <p:ph type="body" idx="2"/>
          </p:nvPr>
        </p:nvSpPr>
        <p:spPr>
          <a:xfrm>
            <a:off x="4648200" y="1166018"/>
            <a:ext cx="4038600" cy="3310566"/>
          </a:xfrm>
        </p:spPr>
        <p:txBody>
          <a:bodyPr/>
          <a:lstStyle/>
          <a:p>
            <a:pPr marL="114300" indent="0">
              <a:spcBef>
                <a:spcPts val="0"/>
              </a:spcBef>
              <a:buNone/>
            </a:pPr>
            <a:r>
              <a:rPr lang="en-US" sz="1200" dirty="0">
                <a:latin typeface="+mn-lt"/>
              </a:rPr>
              <a:t>Monica Maestas</a:t>
            </a:r>
          </a:p>
          <a:p>
            <a:pPr marL="114300" indent="0">
              <a:spcBef>
                <a:spcPts val="0"/>
              </a:spcBef>
              <a:buNone/>
            </a:pPr>
            <a:r>
              <a:rPr lang="en-US" sz="1200" dirty="0">
                <a:latin typeface="+mn-lt"/>
              </a:rPr>
              <a:t>Chief Financial Officer</a:t>
            </a:r>
          </a:p>
          <a:p>
            <a:pPr marL="114300" indent="0">
              <a:spcBef>
                <a:spcPts val="0"/>
              </a:spcBef>
              <a:buNone/>
            </a:pPr>
            <a:r>
              <a:rPr lang="en-US" sz="1200" dirty="0">
                <a:latin typeface="+mn-lt"/>
                <a:hlinkClick r:id="rId5"/>
              </a:rPr>
              <a:t>Monica.Maestas@iad.nm.gov</a:t>
            </a:r>
            <a:endParaRPr lang="en-US" sz="1200" dirty="0">
              <a:latin typeface="+mn-lt"/>
            </a:endParaRPr>
          </a:p>
          <a:p>
            <a:pPr marL="114300" indent="0">
              <a:spcBef>
                <a:spcPts val="0"/>
              </a:spcBef>
              <a:buNone/>
            </a:pPr>
            <a:r>
              <a:rPr lang="en-US" sz="1200" dirty="0">
                <a:latin typeface="+mn-lt"/>
              </a:rPr>
              <a:t>(505) 690-5694</a:t>
            </a:r>
          </a:p>
          <a:p>
            <a:pPr>
              <a:spcBef>
                <a:spcPct val="0"/>
              </a:spcBef>
              <a:buFontTx/>
              <a:buNone/>
            </a:pPr>
            <a:endParaRPr lang="en-US" altLang="en-US" sz="1200" dirty="0">
              <a:latin typeface="+mn-lt"/>
            </a:endParaRPr>
          </a:p>
          <a:p>
            <a:pPr>
              <a:spcBef>
                <a:spcPct val="0"/>
              </a:spcBef>
              <a:buFontTx/>
              <a:buNone/>
            </a:pPr>
            <a:r>
              <a:rPr lang="en-US" altLang="en-US" sz="1200" dirty="0">
                <a:latin typeface="+mn-lt"/>
              </a:rPr>
              <a:t>Vanessa Gutierrez</a:t>
            </a:r>
          </a:p>
          <a:p>
            <a:pPr>
              <a:spcBef>
                <a:spcPct val="0"/>
              </a:spcBef>
              <a:buFontTx/>
              <a:buNone/>
            </a:pPr>
            <a:r>
              <a:rPr lang="en-US" altLang="en-US" sz="1200" dirty="0">
                <a:latin typeface="+mn-lt"/>
              </a:rPr>
              <a:t>Finance Supervisor</a:t>
            </a:r>
          </a:p>
          <a:p>
            <a:pPr>
              <a:spcBef>
                <a:spcPct val="0"/>
              </a:spcBef>
              <a:buFontTx/>
              <a:buNone/>
            </a:pPr>
            <a:r>
              <a:rPr lang="en-US" altLang="en-US" sz="1200" dirty="0">
                <a:latin typeface="+mn-lt"/>
                <a:hlinkClick r:id="rId6"/>
              </a:rPr>
              <a:t>Vanessa.Gutierez@iad.nm.gov</a:t>
            </a:r>
            <a:r>
              <a:rPr lang="en-US" altLang="en-US" sz="1200" dirty="0">
                <a:latin typeface="+mn-lt"/>
              </a:rPr>
              <a:t> </a:t>
            </a:r>
          </a:p>
          <a:p>
            <a:pPr marL="114300" indent="0">
              <a:buNone/>
            </a:pPr>
            <a:r>
              <a:rPr lang="en-US" sz="1200" dirty="0">
                <a:latin typeface="+mn-lt"/>
              </a:rPr>
              <a:t>(505) 469-9476</a:t>
            </a:r>
          </a:p>
          <a:p>
            <a:pPr marL="114300" indent="0">
              <a:buNone/>
            </a:pPr>
            <a:endParaRPr lang="en-US" sz="1200" dirty="0">
              <a:latin typeface="+mn-lt"/>
            </a:endParaRPr>
          </a:p>
          <a:p>
            <a:pPr marL="114300" indent="0">
              <a:spcBef>
                <a:spcPts val="0"/>
              </a:spcBef>
              <a:buNone/>
            </a:pPr>
            <a:r>
              <a:rPr lang="en-US" sz="1200" dirty="0"/>
              <a:t>Ellia Lopez</a:t>
            </a:r>
          </a:p>
          <a:p>
            <a:pPr marL="114300" indent="0">
              <a:spcBef>
                <a:spcPts val="0"/>
              </a:spcBef>
              <a:buNone/>
            </a:pPr>
            <a:r>
              <a:rPr lang="en-US" sz="1200" dirty="0"/>
              <a:t>Accountant/Auditor</a:t>
            </a:r>
          </a:p>
          <a:p>
            <a:pPr marL="114300" indent="0">
              <a:spcBef>
                <a:spcPts val="0"/>
              </a:spcBef>
              <a:buNone/>
            </a:pPr>
            <a:r>
              <a:rPr lang="en-US" sz="1200" dirty="0">
                <a:hlinkClick r:id="rId7"/>
              </a:rPr>
              <a:t>Ellia.Lopez@iad.nm.gov</a:t>
            </a:r>
            <a:endParaRPr lang="en-US" sz="1200" dirty="0"/>
          </a:p>
          <a:p>
            <a:pPr marL="114300" indent="0">
              <a:spcBef>
                <a:spcPts val="0"/>
              </a:spcBef>
              <a:buNone/>
            </a:pPr>
            <a:r>
              <a:rPr lang="en-US" sz="1200" dirty="0"/>
              <a:t>(505) 479-1523</a:t>
            </a:r>
          </a:p>
          <a:p>
            <a:endParaRPr lang="en-US" dirty="0"/>
          </a:p>
        </p:txBody>
      </p:sp>
      <p:sp>
        <p:nvSpPr>
          <p:cNvPr id="4" name="Slide Number Placeholder 3">
            <a:extLst>
              <a:ext uri="{FF2B5EF4-FFF2-40B4-BE49-F238E27FC236}">
                <a16:creationId xmlns:a16="http://schemas.microsoft.com/office/drawing/2014/main" id="{EF385BAE-05C3-B302-B0CB-2B15D91799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dirty="0"/>
          </a:p>
        </p:txBody>
      </p:sp>
    </p:spTree>
    <p:extLst>
      <p:ext uri="{BB962C8B-B14F-4D97-AF65-F5344CB8AC3E}">
        <p14:creationId xmlns:p14="http://schemas.microsoft.com/office/powerpoint/2010/main" val="42656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7A2D-8711-4883-9F55-BB8BD8EAC7AC}"/>
              </a:ext>
            </a:extLst>
          </p:cNvPr>
          <p:cNvSpPr>
            <a:spLocks noGrp="1"/>
          </p:cNvSpPr>
          <p:nvPr>
            <p:ph type="title"/>
          </p:nvPr>
        </p:nvSpPr>
        <p:spPr>
          <a:xfrm>
            <a:off x="457200" y="0"/>
            <a:ext cx="8229600" cy="457199"/>
          </a:xfrm>
        </p:spPr>
        <p:txBody>
          <a:bodyPr/>
          <a:lstStyle/>
          <a:p>
            <a:r>
              <a:rPr lang="en-US" altLang="en-US" sz="1800" b="1" u="sng" dirty="0">
                <a:latin typeface="Calisto MT" panose="02040603050505030304" pitchFamily="18" charset="0"/>
              </a:rPr>
              <a:t>ACRONYMS</a:t>
            </a:r>
            <a:endParaRPr lang="en-US" sz="1800" dirty="0"/>
          </a:p>
        </p:txBody>
      </p:sp>
      <p:sp>
        <p:nvSpPr>
          <p:cNvPr id="3" name="Text Placeholder 2">
            <a:extLst>
              <a:ext uri="{FF2B5EF4-FFF2-40B4-BE49-F238E27FC236}">
                <a16:creationId xmlns:a16="http://schemas.microsoft.com/office/drawing/2014/main" id="{B23782A9-80D5-480C-846A-33E8881231D3}"/>
              </a:ext>
            </a:extLst>
          </p:cNvPr>
          <p:cNvSpPr>
            <a:spLocks noGrp="1"/>
          </p:cNvSpPr>
          <p:nvPr>
            <p:ph type="body" idx="1"/>
          </p:nvPr>
        </p:nvSpPr>
        <p:spPr>
          <a:xfrm>
            <a:off x="0" y="568859"/>
            <a:ext cx="8229600" cy="5235256"/>
          </a:xfrm>
        </p:spPr>
        <p:txBody>
          <a:bodyPr/>
          <a:lstStyle/>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AIPP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Art in Public Places</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BFM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Budget Formulation &amp; Management System</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CO</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Capital Outlay </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DCA</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Department of Cultural Affairs</a:t>
            </a:r>
            <a:endParaRPr lang="en-US" sz="17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DFA</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Department of Finance and Administration</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EO</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Executive Order </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GF</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General Fund </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GOB</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General Obligation Bond </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ICIP</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Infrastructure Capital Improvement Projects</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latin typeface="Calibri" panose="020F0502020204030204" pitchFamily="34" charset="0"/>
                <a:ea typeface="Calibri" panose="020F0502020204030204" pitchFamily="34" charset="0"/>
                <a:cs typeface="Times New Roman" panose="02020603050405020304" pitchFamily="18" charset="0"/>
              </a:rPr>
              <a:t>IGA</a:t>
            </a:r>
            <a:r>
              <a:rPr lang="en-US" sz="1700" kern="100" dirty="0">
                <a:latin typeface="Calibri" panose="020F0502020204030204" pitchFamily="34" charset="0"/>
                <a:ea typeface="Calibri" panose="020F0502020204030204" pitchFamily="34" charset="0"/>
                <a:cs typeface="Times New Roman" panose="02020603050405020304" pitchFamily="18" charset="0"/>
              </a:rPr>
              <a:t> – Intergovernmental Agreement</a:t>
            </a:r>
            <a:endParaRPr lang="en-US" sz="17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NOO</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Notice of Obligation</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PO</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Purchase Order </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RET</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Reauthorization</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RFP</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Request for Payment</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SOW</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Scope of Work</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STB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Severance Tax Bond </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TIF</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Tribal Infrastructure Fund </a:t>
            </a: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TRC</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TIF </a:t>
            </a:r>
            <a:r>
              <a:rPr lang="en-US" sz="1700" kern="100" dirty="0">
                <a:latin typeface="Calibri" panose="020F0502020204030204" pitchFamily="34" charset="0"/>
                <a:ea typeface="Calibri" panose="020F0502020204030204" pitchFamily="34" charset="0"/>
                <a:cs typeface="Times New Roman" panose="02020603050405020304" pitchFamily="18" charset="0"/>
              </a:rPr>
              <a:t>Review Committee</a:t>
            </a:r>
            <a:endParaRPr lang="en-US" sz="17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buFont typeface="Arial" panose="020B0604020202020204" pitchFamily="34" charset="0"/>
              <a:buChar char="•"/>
              <a:tabLst>
                <a:tab pos="914400" algn="l"/>
              </a:tabLst>
            </a:pP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UFC</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 Uniform Funding Criteria </a:t>
            </a:r>
          </a:p>
          <a:p>
            <a:endParaRPr lang="en-US" sz="1800" dirty="0"/>
          </a:p>
        </p:txBody>
      </p:sp>
      <p:sp>
        <p:nvSpPr>
          <p:cNvPr id="4" name="Slide Number Placeholder 3">
            <a:extLst>
              <a:ext uri="{FF2B5EF4-FFF2-40B4-BE49-F238E27FC236}">
                <a16:creationId xmlns:a16="http://schemas.microsoft.com/office/drawing/2014/main" id="{A521E17D-6149-E442-9139-2BB53663FB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146806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965EB5-2C5F-387A-3D9A-AF5E76441EDD}"/>
              </a:ext>
            </a:extLst>
          </p:cNvPr>
          <p:cNvSpPr>
            <a:spLocks noGrp="1"/>
          </p:cNvSpPr>
          <p:nvPr>
            <p:ph type="title"/>
          </p:nvPr>
        </p:nvSpPr>
        <p:spPr>
          <a:xfrm>
            <a:off x="419793" y="-41245"/>
            <a:ext cx="8229600" cy="431340"/>
          </a:xfrm>
        </p:spPr>
        <p:txBody>
          <a:bodyPr/>
          <a:lstStyle/>
          <a:p>
            <a:r>
              <a:rPr lang="en-US" sz="2800" dirty="0">
                <a:latin typeface="Cambria Math" panose="02040503050406030204" pitchFamily="18" charset="0"/>
                <a:ea typeface="Cambria Math" panose="02040503050406030204" pitchFamily="18" charset="0"/>
              </a:rPr>
              <a:t>Capital Outlay Process</a:t>
            </a:r>
          </a:p>
        </p:txBody>
      </p:sp>
      <p:sp>
        <p:nvSpPr>
          <p:cNvPr id="2" name="Rectangle 1">
            <a:extLst>
              <a:ext uri="{FF2B5EF4-FFF2-40B4-BE49-F238E27FC236}">
                <a16:creationId xmlns:a16="http://schemas.microsoft.com/office/drawing/2014/main" id="{9F7EE782-203B-93D5-6EBC-B2A77CE65F95}"/>
              </a:ext>
            </a:extLst>
          </p:cNvPr>
          <p:cNvSpPr/>
          <p:nvPr/>
        </p:nvSpPr>
        <p:spPr>
          <a:xfrm>
            <a:off x="164177" y="651561"/>
            <a:ext cx="1844298" cy="872440"/>
          </a:xfrm>
          <a:prstGeom prst="rect">
            <a:avLst/>
          </a:prstGeom>
          <a:solidFill>
            <a:schemeClr val="accent1">
              <a:lumMod val="50000"/>
            </a:schemeClr>
          </a:solidFill>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 ICIP Submitted </a:t>
            </a:r>
          </a:p>
        </p:txBody>
      </p:sp>
      <p:sp>
        <p:nvSpPr>
          <p:cNvPr id="3" name="Rectangle 2">
            <a:extLst>
              <a:ext uri="{FF2B5EF4-FFF2-40B4-BE49-F238E27FC236}">
                <a16:creationId xmlns:a16="http://schemas.microsoft.com/office/drawing/2014/main" id="{1A90A860-D597-9BD9-9D95-DFBCC781DB6B}"/>
              </a:ext>
            </a:extLst>
          </p:cNvPr>
          <p:cNvSpPr/>
          <p:nvPr/>
        </p:nvSpPr>
        <p:spPr>
          <a:xfrm>
            <a:off x="4623585" y="673412"/>
            <a:ext cx="2095964" cy="8724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Legislative Session </a:t>
            </a:r>
          </a:p>
        </p:txBody>
      </p:sp>
      <p:sp>
        <p:nvSpPr>
          <p:cNvPr id="6" name="Rectangle 5">
            <a:extLst>
              <a:ext uri="{FF2B5EF4-FFF2-40B4-BE49-F238E27FC236}">
                <a16:creationId xmlns:a16="http://schemas.microsoft.com/office/drawing/2014/main" id="{0DF9C297-071B-14B2-0CB8-96CEF64EA6BC}"/>
              </a:ext>
            </a:extLst>
          </p:cNvPr>
          <p:cNvSpPr/>
          <p:nvPr/>
        </p:nvSpPr>
        <p:spPr>
          <a:xfrm>
            <a:off x="2303708" y="651561"/>
            <a:ext cx="1979128" cy="872440"/>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Capital Outlay Process Opens </a:t>
            </a:r>
          </a:p>
        </p:txBody>
      </p:sp>
      <p:sp>
        <p:nvSpPr>
          <p:cNvPr id="7" name="Rectangle 6">
            <a:extLst>
              <a:ext uri="{FF2B5EF4-FFF2-40B4-BE49-F238E27FC236}">
                <a16:creationId xmlns:a16="http://schemas.microsoft.com/office/drawing/2014/main" id="{CC7D2D09-0F35-BAE6-C3A9-B29D9B90F5F2}"/>
              </a:ext>
            </a:extLst>
          </p:cNvPr>
          <p:cNvSpPr/>
          <p:nvPr/>
        </p:nvSpPr>
        <p:spPr>
          <a:xfrm>
            <a:off x="7037480" y="679715"/>
            <a:ext cx="1844298" cy="87244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Tribal Audit Submitted per EO 2013-006</a:t>
            </a:r>
          </a:p>
        </p:txBody>
      </p:sp>
      <p:sp>
        <p:nvSpPr>
          <p:cNvPr id="8" name="Rectangle 7">
            <a:extLst>
              <a:ext uri="{FF2B5EF4-FFF2-40B4-BE49-F238E27FC236}">
                <a16:creationId xmlns:a16="http://schemas.microsoft.com/office/drawing/2014/main" id="{75C19480-9D1F-92FC-4753-C97C9DEF96D7}"/>
              </a:ext>
            </a:extLst>
          </p:cNvPr>
          <p:cNvSpPr/>
          <p:nvPr/>
        </p:nvSpPr>
        <p:spPr>
          <a:xfrm>
            <a:off x="186889" y="1653563"/>
            <a:ext cx="1844298" cy="102637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Uniform Funding Criteria reviewed &amp; signed – sent to DFA</a:t>
            </a:r>
          </a:p>
        </p:txBody>
      </p:sp>
      <p:sp>
        <p:nvSpPr>
          <p:cNvPr id="9" name="Rectangle 8">
            <a:extLst>
              <a:ext uri="{FF2B5EF4-FFF2-40B4-BE49-F238E27FC236}">
                <a16:creationId xmlns:a16="http://schemas.microsoft.com/office/drawing/2014/main" id="{81310B2F-A7DE-BFFF-847F-D95AECD2E061}"/>
              </a:ext>
            </a:extLst>
          </p:cNvPr>
          <p:cNvSpPr/>
          <p:nvPr/>
        </p:nvSpPr>
        <p:spPr>
          <a:xfrm>
            <a:off x="7044205" y="2902253"/>
            <a:ext cx="1844298" cy="10498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IAD signs IGA and sent back to Grantee</a:t>
            </a:r>
          </a:p>
        </p:txBody>
      </p:sp>
      <p:sp>
        <p:nvSpPr>
          <p:cNvPr id="10" name="Rectangle 9">
            <a:extLst>
              <a:ext uri="{FF2B5EF4-FFF2-40B4-BE49-F238E27FC236}">
                <a16:creationId xmlns:a16="http://schemas.microsoft.com/office/drawing/2014/main" id="{8E410F37-E5CC-BA5C-55EC-49D8601C4E62}"/>
              </a:ext>
            </a:extLst>
          </p:cNvPr>
          <p:cNvSpPr/>
          <p:nvPr/>
        </p:nvSpPr>
        <p:spPr>
          <a:xfrm>
            <a:off x="4626481" y="1688032"/>
            <a:ext cx="2093068" cy="9919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Bonds Sold for CO projects (Bonds sold in June and/or December </a:t>
            </a:r>
          </a:p>
        </p:txBody>
      </p:sp>
      <p:sp>
        <p:nvSpPr>
          <p:cNvPr id="11" name="Rectangle 10">
            <a:extLst>
              <a:ext uri="{FF2B5EF4-FFF2-40B4-BE49-F238E27FC236}">
                <a16:creationId xmlns:a16="http://schemas.microsoft.com/office/drawing/2014/main" id="{A52068AF-11FD-CA48-488A-C923A9869BFD}"/>
              </a:ext>
            </a:extLst>
          </p:cNvPr>
          <p:cNvSpPr/>
          <p:nvPr/>
        </p:nvSpPr>
        <p:spPr>
          <a:xfrm>
            <a:off x="159588" y="2889717"/>
            <a:ext cx="1844298" cy="10263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DFA &amp; DCA determine AIPP </a:t>
            </a:r>
          </a:p>
        </p:txBody>
      </p:sp>
      <p:sp>
        <p:nvSpPr>
          <p:cNvPr id="12" name="Rectangle 11">
            <a:extLst>
              <a:ext uri="{FF2B5EF4-FFF2-40B4-BE49-F238E27FC236}">
                <a16:creationId xmlns:a16="http://schemas.microsoft.com/office/drawing/2014/main" id="{A6ADCC76-594A-A896-C056-32456B71153A}"/>
              </a:ext>
            </a:extLst>
          </p:cNvPr>
          <p:cNvSpPr/>
          <p:nvPr/>
        </p:nvSpPr>
        <p:spPr>
          <a:xfrm>
            <a:off x="2365795" y="2890660"/>
            <a:ext cx="1982465" cy="10396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AIPP is taken there will be a new appropriation amount </a:t>
            </a:r>
          </a:p>
        </p:txBody>
      </p:sp>
      <p:sp>
        <p:nvSpPr>
          <p:cNvPr id="13" name="Rectangle 12">
            <a:extLst>
              <a:ext uri="{FF2B5EF4-FFF2-40B4-BE49-F238E27FC236}">
                <a16:creationId xmlns:a16="http://schemas.microsoft.com/office/drawing/2014/main" id="{14CB0244-1EFD-756A-9319-2C7777281F1C}"/>
              </a:ext>
            </a:extLst>
          </p:cNvPr>
          <p:cNvSpPr/>
          <p:nvPr/>
        </p:nvSpPr>
        <p:spPr>
          <a:xfrm>
            <a:off x="4646066" y="2867175"/>
            <a:ext cx="2073483" cy="10631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00050" eaLnBrk="1" fontAlgn="auto" latinLnBrk="0" hangingPunct="1">
              <a:lnSpc>
                <a:spcPct val="90000"/>
              </a:lnSpc>
              <a:spcBef>
                <a:spcPct val="0"/>
              </a:spcBef>
              <a:spcAft>
                <a:spcPct val="35000"/>
              </a:spcAft>
              <a:buClrTx/>
              <a:buSzTx/>
              <a:buFontTx/>
              <a:buNone/>
              <a:tabLst/>
              <a:defRPr/>
            </a:pPr>
            <a:r>
              <a:rPr lang="en-US" sz="1400" dirty="0">
                <a:solidFill>
                  <a:schemeClr val="tx1"/>
                </a:solidFill>
              </a:rPr>
              <a:t>IGA SOW &amp; Budget form issued to Tribe &amp; sent back to IAD </a:t>
            </a:r>
          </a:p>
        </p:txBody>
      </p:sp>
      <p:sp>
        <p:nvSpPr>
          <p:cNvPr id="14" name="Arrow: Right 13">
            <a:extLst>
              <a:ext uri="{FF2B5EF4-FFF2-40B4-BE49-F238E27FC236}">
                <a16:creationId xmlns:a16="http://schemas.microsoft.com/office/drawing/2014/main" id="{6680BA47-EFE1-5727-B79A-95CD5703BA3B}"/>
              </a:ext>
            </a:extLst>
          </p:cNvPr>
          <p:cNvSpPr/>
          <p:nvPr/>
        </p:nvSpPr>
        <p:spPr>
          <a:xfrm>
            <a:off x="2066127" y="1041911"/>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DFABA57D-5194-5BA8-EBB9-C51C064F4BD4}"/>
              </a:ext>
            </a:extLst>
          </p:cNvPr>
          <p:cNvSpPr/>
          <p:nvPr/>
        </p:nvSpPr>
        <p:spPr>
          <a:xfrm>
            <a:off x="4303744" y="1041911"/>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1EF38FEA-57DA-706C-B059-5837FEE9BBB7}"/>
              </a:ext>
            </a:extLst>
          </p:cNvPr>
          <p:cNvSpPr/>
          <p:nvPr/>
        </p:nvSpPr>
        <p:spPr>
          <a:xfrm>
            <a:off x="6729393" y="1041911"/>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742FCC83-5375-B320-534D-AA1D4D277619}"/>
              </a:ext>
            </a:extLst>
          </p:cNvPr>
          <p:cNvSpPr/>
          <p:nvPr/>
        </p:nvSpPr>
        <p:spPr>
          <a:xfrm>
            <a:off x="2076140" y="2902253"/>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E55BCD85-1628-0069-F15F-EB4EC120093B}"/>
              </a:ext>
            </a:extLst>
          </p:cNvPr>
          <p:cNvSpPr/>
          <p:nvPr/>
        </p:nvSpPr>
        <p:spPr>
          <a:xfrm>
            <a:off x="4401858" y="2983777"/>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7E66E698-22D2-F3E9-2938-4850239C8E72}"/>
              </a:ext>
            </a:extLst>
          </p:cNvPr>
          <p:cNvSpPr/>
          <p:nvPr/>
        </p:nvSpPr>
        <p:spPr>
          <a:xfrm>
            <a:off x="6770183" y="2983777"/>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940C3C3D-E01D-E314-1B00-5ABAEAB64DEC}"/>
              </a:ext>
            </a:extLst>
          </p:cNvPr>
          <p:cNvSpPr/>
          <p:nvPr/>
        </p:nvSpPr>
        <p:spPr>
          <a:xfrm>
            <a:off x="2076139" y="4279880"/>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Curved Left 20">
            <a:extLst>
              <a:ext uri="{FF2B5EF4-FFF2-40B4-BE49-F238E27FC236}">
                <a16:creationId xmlns:a16="http://schemas.microsoft.com/office/drawing/2014/main" id="{D5D64E5C-B92F-E470-1A70-60A2E38A267D}"/>
              </a:ext>
            </a:extLst>
          </p:cNvPr>
          <p:cNvSpPr/>
          <p:nvPr/>
        </p:nvSpPr>
        <p:spPr>
          <a:xfrm>
            <a:off x="8911520" y="2233631"/>
            <a:ext cx="232480" cy="419264"/>
          </a:xfrm>
          <a:prstGeom prst="curved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Arrow: Curved Left 21">
            <a:extLst>
              <a:ext uri="{FF2B5EF4-FFF2-40B4-BE49-F238E27FC236}">
                <a16:creationId xmlns:a16="http://schemas.microsoft.com/office/drawing/2014/main" id="{36A1C6E1-230C-B173-20A6-21CCFB02A792}"/>
              </a:ext>
            </a:extLst>
          </p:cNvPr>
          <p:cNvSpPr/>
          <p:nvPr/>
        </p:nvSpPr>
        <p:spPr>
          <a:xfrm>
            <a:off x="8881778" y="3511032"/>
            <a:ext cx="286718" cy="419264"/>
          </a:xfrm>
          <a:prstGeom prst="curved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a:extLst>
              <a:ext uri="{FF2B5EF4-FFF2-40B4-BE49-F238E27FC236}">
                <a16:creationId xmlns:a16="http://schemas.microsoft.com/office/drawing/2014/main" id="{6E77B30B-C81B-3AE7-A11A-99899984C3F0}"/>
              </a:ext>
            </a:extLst>
          </p:cNvPr>
          <p:cNvSpPr/>
          <p:nvPr/>
        </p:nvSpPr>
        <p:spPr>
          <a:xfrm>
            <a:off x="2349308" y="1673490"/>
            <a:ext cx="1959242" cy="10064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Bond Questionnaire/</a:t>
            </a:r>
          </a:p>
          <a:p>
            <a:pPr algn="ctr"/>
            <a:r>
              <a:rPr lang="en-US" sz="1400" dirty="0">
                <a:solidFill>
                  <a:schemeClr val="tx1"/>
                </a:solidFill>
              </a:rPr>
              <a:t>Confirmation of Sold Bonds </a:t>
            </a:r>
          </a:p>
          <a:p>
            <a:pPr algn="ctr"/>
            <a:endParaRPr lang="en-US" dirty="0">
              <a:solidFill>
                <a:schemeClr val="tx1"/>
              </a:solidFill>
            </a:endParaRPr>
          </a:p>
        </p:txBody>
      </p:sp>
      <p:sp>
        <p:nvSpPr>
          <p:cNvPr id="29" name="Arrow: Right 28">
            <a:extLst>
              <a:ext uri="{FF2B5EF4-FFF2-40B4-BE49-F238E27FC236}">
                <a16:creationId xmlns:a16="http://schemas.microsoft.com/office/drawing/2014/main" id="{9269CF15-E32D-11C7-77A4-F5326377E639}"/>
              </a:ext>
            </a:extLst>
          </p:cNvPr>
          <p:cNvSpPr/>
          <p:nvPr/>
        </p:nvSpPr>
        <p:spPr>
          <a:xfrm>
            <a:off x="4399733" y="4279880"/>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F6FD83F-1EE9-692B-8250-FD35AE5BCB2A}"/>
              </a:ext>
            </a:extLst>
          </p:cNvPr>
          <p:cNvSpPr/>
          <p:nvPr/>
        </p:nvSpPr>
        <p:spPr>
          <a:xfrm>
            <a:off x="7037480" y="1688032"/>
            <a:ext cx="1844298" cy="98887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Governor signs Capital Outlay &amp; Junior Bill</a:t>
            </a:r>
          </a:p>
        </p:txBody>
      </p:sp>
      <p:sp>
        <p:nvSpPr>
          <p:cNvPr id="32" name="Rectangle 31">
            <a:extLst>
              <a:ext uri="{FF2B5EF4-FFF2-40B4-BE49-F238E27FC236}">
                <a16:creationId xmlns:a16="http://schemas.microsoft.com/office/drawing/2014/main" id="{9A642C0F-C08F-E93B-4189-C11A55D58D4E}"/>
              </a:ext>
            </a:extLst>
          </p:cNvPr>
          <p:cNvSpPr/>
          <p:nvPr/>
        </p:nvSpPr>
        <p:spPr>
          <a:xfrm>
            <a:off x="159588" y="4178060"/>
            <a:ext cx="1844298" cy="110375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Grantee starts procurement process, submits NOO to IAD</a:t>
            </a:r>
          </a:p>
        </p:txBody>
      </p:sp>
      <p:sp>
        <p:nvSpPr>
          <p:cNvPr id="33" name="Rectangle 32">
            <a:extLst>
              <a:ext uri="{FF2B5EF4-FFF2-40B4-BE49-F238E27FC236}">
                <a16:creationId xmlns:a16="http://schemas.microsoft.com/office/drawing/2014/main" id="{7D3F4617-8E87-FCF9-414A-F74909E76E54}"/>
              </a:ext>
            </a:extLst>
          </p:cNvPr>
          <p:cNvSpPr/>
          <p:nvPr/>
        </p:nvSpPr>
        <p:spPr>
          <a:xfrm>
            <a:off x="2349308" y="4178060"/>
            <a:ext cx="1998952" cy="110375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NOO &amp; PO approved – project begins </a:t>
            </a:r>
          </a:p>
        </p:txBody>
      </p:sp>
      <p:sp>
        <p:nvSpPr>
          <p:cNvPr id="34" name="Rectangle 33">
            <a:extLst>
              <a:ext uri="{FF2B5EF4-FFF2-40B4-BE49-F238E27FC236}">
                <a16:creationId xmlns:a16="http://schemas.microsoft.com/office/drawing/2014/main" id="{9C73B1FE-6510-A519-7CE4-8A4121DC63A9}"/>
              </a:ext>
            </a:extLst>
          </p:cNvPr>
          <p:cNvSpPr/>
          <p:nvPr/>
        </p:nvSpPr>
        <p:spPr>
          <a:xfrm>
            <a:off x="4637071" y="4178061"/>
            <a:ext cx="2073483" cy="11037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Grantee submits Request for Payment</a:t>
            </a:r>
          </a:p>
        </p:txBody>
      </p:sp>
      <p:sp>
        <p:nvSpPr>
          <p:cNvPr id="35" name="Rectangle 34">
            <a:extLst>
              <a:ext uri="{FF2B5EF4-FFF2-40B4-BE49-F238E27FC236}">
                <a16:creationId xmlns:a16="http://schemas.microsoft.com/office/drawing/2014/main" id="{01E9A9F9-725F-957E-5A1B-2C03CB11ED9A}"/>
              </a:ext>
            </a:extLst>
          </p:cNvPr>
          <p:cNvSpPr/>
          <p:nvPr/>
        </p:nvSpPr>
        <p:spPr>
          <a:xfrm>
            <a:off x="7044205" y="4172375"/>
            <a:ext cx="1844298" cy="11298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Project closeout – ICIP submission </a:t>
            </a:r>
          </a:p>
        </p:txBody>
      </p:sp>
      <p:sp>
        <p:nvSpPr>
          <p:cNvPr id="23" name="Arrow: Right 22">
            <a:extLst>
              <a:ext uri="{FF2B5EF4-FFF2-40B4-BE49-F238E27FC236}">
                <a16:creationId xmlns:a16="http://schemas.microsoft.com/office/drawing/2014/main" id="{2A28AE4C-1947-3575-3EFF-5732A30F4F01}"/>
              </a:ext>
            </a:extLst>
          </p:cNvPr>
          <p:cNvSpPr/>
          <p:nvPr/>
        </p:nvSpPr>
        <p:spPr>
          <a:xfrm>
            <a:off x="6772953" y="4302369"/>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Curved Left 23">
            <a:extLst>
              <a:ext uri="{FF2B5EF4-FFF2-40B4-BE49-F238E27FC236}">
                <a16:creationId xmlns:a16="http://schemas.microsoft.com/office/drawing/2014/main" id="{2D1C8F23-6B3F-912B-3AB2-79803AB4BC24}"/>
              </a:ext>
            </a:extLst>
          </p:cNvPr>
          <p:cNvSpPr/>
          <p:nvPr/>
        </p:nvSpPr>
        <p:spPr>
          <a:xfrm>
            <a:off x="8911520" y="925973"/>
            <a:ext cx="232480" cy="419264"/>
          </a:xfrm>
          <a:prstGeom prst="curved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urved Left 24">
            <a:extLst>
              <a:ext uri="{FF2B5EF4-FFF2-40B4-BE49-F238E27FC236}">
                <a16:creationId xmlns:a16="http://schemas.microsoft.com/office/drawing/2014/main" id="{6FC57A43-3A4C-CF63-DB14-0989E4FAFE79}"/>
              </a:ext>
            </a:extLst>
          </p:cNvPr>
          <p:cNvSpPr/>
          <p:nvPr/>
        </p:nvSpPr>
        <p:spPr>
          <a:xfrm>
            <a:off x="8911520" y="4710064"/>
            <a:ext cx="232480" cy="419264"/>
          </a:xfrm>
          <a:prstGeom prst="curved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Arrow: Right 25">
            <a:extLst>
              <a:ext uri="{FF2B5EF4-FFF2-40B4-BE49-F238E27FC236}">
                <a16:creationId xmlns:a16="http://schemas.microsoft.com/office/drawing/2014/main" id="{BEF7DEE1-D980-1F38-B2B4-8A5A1DD242B7}"/>
              </a:ext>
            </a:extLst>
          </p:cNvPr>
          <p:cNvSpPr/>
          <p:nvPr/>
        </p:nvSpPr>
        <p:spPr>
          <a:xfrm>
            <a:off x="2076138" y="1818140"/>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8E418B99-E652-08AB-F66A-F21BA5350BB0}"/>
              </a:ext>
            </a:extLst>
          </p:cNvPr>
          <p:cNvSpPr/>
          <p:nvPr/>
        </p:nvSpPr>
        <p:spPr>
          <a:xfrm>
            <a:off x="4348260" y="1853110"/>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8F7491EE-DCAA-A362-0F96-D003653DBB7E}"/>
              </a:ext>
            </a:extLst>
          </p:cNvPr>
          <p:cNvSpPr/>
          <p:nvPr/>
        </p:nvSpPr>
        <p:spPr>
          <a:xfrm>
            <a:off x="6766615" y="1881115"/>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Right 29">
            <a:extLst>
              <a:ext uri="{FF2B5EF4-FFF2-40B4-BE49-F238E27FC236}">
                <a16:creationId xmlns:a16="http://schemas.microsoft.com/office/drawing/2014/main" id="{E494B992-3C14-61FD-429E-0B784CD834FB}"/>
              </a:ext>
            </a:extLst>
          </p:cNvPr>
          <p:cNvSpPr/>
          <p:nvPr/>
        </p:nvSpPr>
        <p:spPr>
          <a:xfrm>
            <a:off x="-11708" y="1015938"/>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87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0C4B676-19B9-84FC-AAE5-E6BA5C405486}"/>
              </a:ext>
            </a:extLst>
          </p:cNvPr>
          <p:cNvSpPr/>
          <p:nvPr/>
        </p:nvSpPr>
        <p:spPr>
          <a:xfrm>
            <a:off x="606251" y="1714858"/>
            <a:ext cx="1565329" cy="960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TIF Portal open for 30 days</a:t>
            </a:r>
          </a:p>
        </p:txBody>
      </p:sp>
      <p:sp>
        <p:nvSpPr>
          <p:cNvPr id="4" name="Rectangle: Rounded Corners 3">
            <a:extLst>
              <a:ext uri="{FF2B5EF4-FFF2-40B4-BE49-F238E27FC236}">
                <a16:creationId xmlns:a16="http://schemas.microsoft.com/office/drawing/2014/main" id="{7285BDD4-A763-CCF8-637D-0E30F8F05F98}"/>
              </a:ext>
            </a:extLst>
          </p:cNvPr>
          <p:cNvSpPr/>
          <p:nvPr/>
        </p:nvSpPr>
        <p:spPr>
          <a:xfrm>
            <a:off x="2867749" y="1714024"/>
            <a:ext cx="1565329" cy="960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Receive TIF Applications – Reviewed and Scored by TRC </a:t>
            </a:r>
          </a:p>
        </p:txBody>
      </p:sp>
      <p:sp>
        <p:nvSpPr>
          <p:cNvPr id="5" name="Rectangle: Rounded Corners 4">
            <a:extLst>
              <a:ext uri="{FF2B5EF4-FFF2-40B4-BE49-F238E27FC236}">
                <a16:creationId xmlns:a16="http://schemas.microsoft.com/office/drawing/2014/main" id="{A50319A8-3173-FA5A-1168-BD4E7178E374}"/>
              </a:ext>
            </a:extLst>
          </p:cNvPr>
          <p:cNvSpPr/>
          <p:nvPr/>
        </p:nvSpPr>
        <p:spPr>
          <a:xfrm>
            <a:off x="6876152" y="3072592"/>
            <a:ext cx="1652631" cy="960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bg1"/>
                </a:solidFill>
              </a:rPr>
              <a:t>IGA, SOW &amp; Budget Form received, reviewed, executed, and sent back to Grantee </a:t>
            </a:r>
          </a:p>
          <a:p>
            <a:pPr algn="ctr"/>
            <a:endParaRPr lang="en-US" dirty="0">
              <a:solidFill>
                <a:schemeClr val="tx1"/>
              </a:solidFill>
            </a:endParaRPr>
          </a:p>
        </p:txBody>
      </p:sp>
      <p:sp>
        <p:nvSpPr>
          <p:cNvPr id="6" name="Rectangle: Rounded Corners 5">
            <a:extLst>
              <a:ext uri="{FF2B5EF4-FFF2-40B4-BE49-F238E27FC236}">
                <a16:creationId xmlns:a16="http://schemas.microsoft.com/office/drawing/2014/main" id="{DF956BBF-15FE-71C5-286D-5236F2F975C5}"/>
              </a:ext>
            </a:extLst>
          </p:cNvPr>
          <p:cNvSpPr/>
          <p:nvPr/>
        </p:nvSpPr>
        <p:spPr>
          <a:xfrm>
            <a:off x="4867440" y="1734533"/>
            <a:ext cx="1622155" cy="960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TRC presents proposed projects for funding to TIF Board</a:t>
            </a:r>
          </a:p>
        </p:txBody>
      </p:sp>
      <p:sp>
        <p:nvSpPr>
          <p:cNvPr id="7" name="Rectangle: Rounded Corners 6">
            <a:extLst>
              <a:ext uri="{FF2B5EF4-FFF2-40B4-BE49-F238E27FC236}">
                <a16:creationId xmlns:a16="http://schemas.microsoft.com/office/drawing/2014/main" id="{35A902A5-33AD-2CF8-D22E-2DBBDA0FA836}"/>
              </a:ext>
            </a:extLst>
          </p:cNvPr>
          <p:cNvSpPr/>
          <p:nvPr/>
        </p:nvSpPr>
        <p:spPr>
          <a:xfrm>
            <a:off x="6890269" y="1714024"/>
            <a:ext cx="1652631" cy="106862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TIF Award &amp; Resolution sent to SBOF before June 30</a:t>
            </a:r>
            <a:r>
              <a:rPr lang="en-US" baseline="30000" dirty="0">
                <a:solidFill>
                  <a:schemeClr val="bg1"/>
                </a:solidFill>
              </a:rPr>
              <a:t>th</a:t>
            </a:r>
            <a:r>
              <a:rPr lang="en-US" dirty="0">
                <a:solidFill>
                  <a:schemeClr val="bg1"/>
                </a:solidFill>
              </a:rPr>
              <a:t> </a:t>
            </a:r>
          </a:p>
        </p:txBody>
      </p:sp>
      <p:sp>
        <p:nvSpPr>
          <p:cNvPr id="8" name="Rectangle: Rounded Corners 7">
            <a:extLst>
              <a:ext uri="{FF2B5EF4-FFF2-40B4-BE49-F238E27FC236}">
                <a16:creationId xmlns:a16="http://schemas.microsoft.com/office/drawing/2014/main" id="{8775C22A-F1B5-7DC6-267C-61219ED14FEB}"/>
              </a:ext>
            </a:extLst>
          </p:cNvPr>
          <p:cNvSpPr/>
          <p:nvPr/>
        </p:nvSpPr>
        <p:spPr>
          <a:xfrm>
            <a:off x="606251" y="2894689"/>
            <a:ext cx="1565329" cy="106862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TIF Budget Packet prepared</a:t>
            </a:r>
          </a:p>
        </p:txBody>
      </p:sp>
      <p:sp>
        <p:nvSpPr>
          <p:cNvPr id="9" name="Rectangle: Rounded Corners 8">
            <a:extLst>
              <a:ext uri="{FF2B5EF4-FFF2-40B4-BE49-F238E27FC236}">
                <a16:creationId xmlns:a16="http://schemas.microsoft.com/office/drawing/2014/main" id="{8991174D-640F-5E67-2F50-5A888A59DE4D}"/>
              </a:ext>
            </a:extLst>
          </p:cNvPr>
          <p:cNvSpPr/>
          <p:nvPr/>
        </p:nvSpPr>
        <p:spPr>
          <a:xfrm>
            <a:off x="4895852" y="3009730"/>
            <a:ext cx="1565329" cy="96089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IGA SOW &amp; Budget Form sent to Grantee </a:t>
            </a:r>
            <a:endParaRPr lang="en-US" sz="1400" dirty="0">
              <a:solidFill>
                <a:schemeClr val="tx1"/>
              </a:solidFill>
            </a:endParaRPr>
          </a:p>
          <a:p>
            <a:pPr algn="ctr"/>
            <a:endParaRPr lang="en-US" dirty="0"/>
          </a:p>
        </p:txBody>
      </p:sp>
      <p:sp>
        <p:nvSpPr>
          <p:cNvPr id="10" name="Rectangle: Rounded Corners 9">
            <a:extLst>
              <a:ext uri="{FF2B5EF4-FFF2-40B4-BE49-F238E27FC236}">
                <a16:creationId xmlns:a16="http://schemas.microsoft.com/office/drawing/2014/main" id="{AC3AD85F-B75A-95D1-3E5F-A457E1E614DB}"/>
              </a:ext>
            </a:extLst>
          </p:cNvPr>
          <p:cNvSpPr/>
          <p:nvPr/>
        </p:nvSpPr>
        <p:spPr>
          <a:xfrm>
            <a:off x="2878386" y="3009730"/>
            <a:ext cx="1565329" cy="960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TIF Budget approved in SHARE</a:t>
            </a:r>
          </a:p>
          <a:p>
            <a:pPr algn="ctr"/>
            <a:endParaRPr lang="en-US" dirty="0">
              <a:solidFill>
                <a:schemeClr val="tx1"/>
              </a:solidFill>
            </a:endParaRPr>
          </a:p>
        </p:txBody>
      </p:sp>
      <p:sp>
        <p:nvSpPr>
          <p:cNvPr id="11" name="Rectangle: Rounded Corners 10">
            <a:extLst>
              <a:ext uri="{FF2B5EF4-FFF2-40B4-BE49-F238E27FC236}">
                <a16:creationId xmlns:a16="http://schemas.microsoft.com/office/drawing/2014/main" id="{53C642A7-E407-F3BB-DE5C-9FE67EC0784B}"/>
              </a:ext>
            </a:extLst>
          </p:cNvPr>
          <p:cNvSpPr/>
          <p:nvPr/>
        </p:nvSpPr>
        <p:spPr>
          <a:xfrm>
            <a:off x="616528" y="4160004"/>
            <a:ext cx="1565329" cy="96089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BFM Quarterly Reporting </a:t>
            </a:r>
            <a:endParaRPr lang="en-US" sz="1400" dirty="0">
              <a:solidFill>
                <a:schemeClr val="tx1"/>
              </a:solidFill>
            </a:endParaRPr>
          </a:p>
          <a:p>
            <a:pPr algn="ctr"/>
            <a:endParaRPr lang="en-US" sz="1400" dirty="0">
              <a:solidFill>
                <a:schemeClr val="tx1"/>
              </a:solidFill>
            </a:endParaRPr>
          </a:p>
          <a:p>
            <a:pPr algn="ctr"/>
            <a:endParaRPr lang="en-US" dirty="0">
              <a:solidFill>
                <a:schemeClr val="tx1"/>
              </a:solidFill>
            </a:endParaRPr>
          </a:p>
        </p:txBody>
      </p:sp>
      <p:sp>
        <p:nvSpPr>
          <p:cNvPr id="12" name="Rectangle: Rounded Corners 11">
            <a:extLst>
              <a:ext uri="{FF2B5EF4-FFF2-40B4-BE49-F238E27FC236}">
                <a16:creationId xmlns:a16="http://schemas.microsoft.com/office/drawing/2014/main" id="{76BC4BF8-82E5-F26E-1BDA-D69AB941FD7D}"/>
              </a:ext>
            </a:extLst>
          </p:cNvPr>
          <p:cNvSpPr/>
          <p:nvPr/>
        </p:nvSpPr>
        <p:spPr>
          <a:xfrm>
            <a:off x="2836535" y="4232969"/>
            <a:ext cx="1565329" cy="960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sz="1400" dirty="0">
                <a:solidFill>
                  <a:schemeClr val="bg1"/>
                </a:solidFill>
              </a:rPr>
              <a:t>NOOs issued &amp; Pay Request</a:t>
            </a:r>
          </a:p>
          <a:p>
            <a:pPr algn="ctr"/>
            <a:endParaRPr lang="en-US" sz="1400" dirty="0">
              <a:solidFill>
                <a:schemeClr val="tx1"/>
              </a:solidFill>
            </a:endParaRPr>
          </a:p>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DF410302-F5F8-682D-2292-6801ED474603}"/>
              </a:ext>
            </a:extLst>
          </p:cNvPr>
          <p:cNvSpPr/>
          <p:nvPr/>
        </p:nvSpPr>
        <p:spPr>
          <a:xfrm>
            <a:off x="584504" y="540726"/>
            <a:ext cx="1565329" cy="96089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400" dirty="0">
                <a:solidFill>
                  <a:schemeClr val="tx1"/>
                </a:solidFill>
              </a:rPr>
              <a:t>Planning for TIF Application</a:t>
            </a:r>
          </a:p>
          <a:p>
            <a:pPr algn="ctr"/>
            <a:endParaRPr lang="en-US" sz="1400" dirty="0"/>
          </a:p>
          <a:p>
            <a:pPr algn="ctr"/>
            <a:endParaRPr lang="en-US" dirty="0"/>
          </a:p>
        </p:txBody>
      </p:sp>
      <p:sp>
        <p:nvSpPr>
          <p:cNvPr id="14" name="Rectangle: Rounded Corners 13">
            <a:extLst>
              <a:ext uri="{FF2B5EF4-FFF2-40B4-BE49-F238E27FC236}">
                <a16:creationId xmlns:a16="http://schemas.microsoft.com/office/drawing/2014/main" id="{A414BA94-EC4B-F5EB-323F-828D6966F873}"/>
              </a:ext>
            </a:extLst>
          </p:cNvPr>
          <p:cNvSpPr/>
          <p:nvPr/>
        </p:nvSpPr>
        <p:spPr>
          <a:xfrm>
            <a:off x="2749233" y="553305"/>
            <a:ext cx="1652631" cy="9386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400" dirty="0">
                <a:solidFill>
                  <a:schemeClr val="tx1"/>
                </a:solidFill>
              </a:rPr>
              <a:t>ICIP                   5-year plan</a:t>
            </a:r>
          </a:p>
          <a:p>
            <a:pPr algn="ctr"/>
            <a:endParaRPr lang="en-US" dirty="0"/>
          </a:p>
        </p:txBody>
      </p:sp>
      <p:sp>
        <p:nvSpPr>
          <p:cNvPr id="15" name="Rectangle: Rounded Corners 14">
            <a:extLst>
              <a:ext uri="{FF2B5EF4-FFF2-40B4-BE49-F238E27FC236}">
                <a16:creationId xmlns:a16="http://schemas.microsoft.com/office/drawing/2014/main" id="{4AC0A32A-A75C-9ED5-0D84-9D28F089BC7D}"/>
              </a:ext>
            </a:extLst>
          </p:cNvPr>
          <p:cNvSpPr/>
          <p:nvPr/>
        </p:nvSpPr>
        <p:spPr>
          <a:xfrm>
            <a:off x="4924266" y="512997"/>
            <a:ext cx="1565329" cy="960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bg1"/>
                </a:solidFill>
              </a:rPr>
              <a:t>TIF Portal Grant Application Training  </a:t>
            </a:r>
          </a:p>
          <a:p>
            <a:pPr algn="ctr"/>
            <a:endParaRPr lang="en-US" sz="1400" dirty="0">
              <a:solidFill>
                <a:schemeClr val="tx1"/>
              </a:solidFill>
            </a:endParaRPr>
          </a:p>
          <a:p>
            <a:pPr algn="ctr"/>
            <a:endParaRPr lang="en-US" dirty="0">
              <a:solidFill>
                <a:schemeClr val="tx1"/>
              </a:solidFill>
            </a:endParaRPr>
          </a:p>
        </p:txBody>
      </p:sp>
      <p:sp>
        <p:nvSpPr>
          <p:cNvPr id="16" name="Rectangle: Rounded Corners 15">
            <a:extLst>
              <a:ext uri="{FF2B5EF4-FFF2-40B4-BE49-F238E27FC236}">
                <a16:creationId xmlns:a16="http://schemas.microsoft.com/office/drawing/2014/main" id="{E0F43A15-8FD7-6BC7-8532-6E290E485E7E}"/>
              </a:ext>
            </a:extLst>
          </p:cNvPr>
          <p:cNvSpPr/>
          <p:nvPr/>
        </p:nvSpPr>
        <p:spPr>
          <a:xfrm>
            <a:off x="6913709" y="570104"/>
            <a:ext cx="1652631" cy="960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sz="1400" dirty="0">
                <a:solidFill>
                  <a:schemeClr val="bg1"/>
                </a:solidFill>
              </a:rPr>
              <a:t>TIF Portal Opens</a:t>
            </a:r>
          </a:p>
          <a:p>
            <a:pPr algn="ctr"/>
            <a:r>
              <a:rPr lang="en-US" sz="1400" dirty="0">
                <a:solidFill>
                  <a:schemeClr val="bg1"/>
                </a:solidFill>
              </a:rPr>
              <a:t>1</a:t>
            </a:r>
            <a:r>
              <a:rPr lang="en-US" sz="1400" baseline="30000" dirty="0">
                <a:solidFill>
                  <a:schemeClr val="bg1"/>
                </a:solidFill>
              </a:rPr>
              <a:t>st</a:t>
            </a:r>
            <a:r>
              <a:rPr lang="en-US" sz="1400" dirty="0">
                <a:solidFill>
                  <a:schemeClr val="bg1"/>
                </a:solidFill>
              </a:rPr>
              <a:t> Friday of February </a:t>
            </a:r>
          </a:p>
          <a:p>
            <a:pPr algn="ctr"/>
            <a:endParaRPr lang="en-US" sz="1400" dirty="0">
              <a:solidFill>
                <a:schemeClr val="tx1"/>
              </a:solidFill>
            </a:endParaRPr>
          </a:p>
          <a:p>
            <a:pPr algn="ctr"/>
            <a:endParaRPr lang="en-US" sz="1400" dirty="0">
              <a:solidFill>
                <a:schemeClr val="tx1"/>
              </a:solidFill>
            </a:endParaRPr>
          </a:p>
          <a:p>
            <a:pPr algn="ctr"/>
            <a:endParaRPr lang="en-US" dirty="0">
              <a:solidFill>
                <a:schemeClr val="tx1"/>
              </a:solidFill>
            </a:endParaRPr>
          </a:p>
        </p:txBody>
      </p:sp>
      <p:sp>
        <p:nvSpPr>
          <p:cNvPr id="19" name="Title 4">
            <a:extLst>
              <a:ext uri="{FF2B5EF4-FFF2-40B4-BE49-F238E27FC236}">
                <a16:creationId xmlns:a16="http://schemas.microsoft.com/office/drawing/2014/main" id="{36A84466-E227-BF74-4F91-A2FC81C6F837}"/>
              </a:ext>
            </a:extLst>
          </p:cNvPr>
          <p:cNvSpPr txBox="1">
            <a:spLocks/>
          </p:cNvSpPr>
          <p:nvPr/>
        </p:nvSpPr>
        <p:spPr>
          <a:xfrm>
            <a:off x="457200" y="-152959"/>
            <a:ext cx="8229600" cy="7062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a:latin typeface="Cambria Math" panose="02040503050406030204" pitchFamily="18" charset="0"/>
                <a:ea typeface="Cambria Math" panose="02040503050406030204" pitchFamily="18" charset="0"/>
              </a:rPr>
              <a:t>Tribal Infrastructure Fund Process</a:t>
            </a:r>
          </a:p>
        </p:txBody>
      </p:sp>
      <p:sp>
        <p:nvSpPr>
          <p:cNvPr id="24" name="Arrow: Right 23">
            <a:extLst>
              <a:ext uri="{FF2B5EF4-FFF2-40B4-BE49-F238E27FC236}">
                <a16:creationId xmlns:a16="http://schemas.microsoft.com/office/drawing/2014/main" id="{8DCB0BD5-A480-1B42-5864-09469E10A102}"/>
              </a:ext>
            </a:extLst>
          </p:cNvPr>
          <p:cNvSpPr/>
          <p:nvPr/>
        </p:nvSpPr>
        <p:spPr>
          <a:xfrm>
            <a:off x="2375989" y="884255"/>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Right 25">
            <a:extLst>
              <a:ext uri="{FF2B5EF4-FFF2-40B4-BE49-F238E27FC236}">
                <a16:creationId xmlns:a16="http://schemas.microsoft.com/office/drawing/2014/main" id="{7B346D87-7B56-5EE2-3806-6C45C958CE38}"/>
              </a:ext>
            </a:extLst>
          </p:cNvPr>
          <p:cNvSpPr/>
          <p:nvPr/>
        </p:nvSpPr>
        <p:spPr>
          <a:xfrm>
            <a:off x="2369137" y="1953253"/>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70986263-A72A-0DF8-1859-AC6A25EB6836}"/>
              </a:ext>
            </a:extLst>
          </p:cNvPr>
          <p:cNvSpPr/>
          <p:nvPr/>
        </p:nvSpPr>
        <p:spPr>
          <a:xfrm>
            <a:off x="4543973" y="1966409"/>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D253D596-D49E-76AD-3B68-7A4D2C4645EF}"/>
              </a:ext>
            </a:extLst>
          </p:cNvPr>
          <p:cNvSpPr/>
          <p:nvPr/>
        </p:nvSpPr>
        <p:spPr>
          <a:xfrm>
            <a:off x="6607914" y="1953251"/>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Right 28">
            <a:extLst>
              <a:ext uri="{FF2B5EF4-FFF2-40B4-BE49-F238E27FC236}">
                <a16:creationId xmlns:a16="http://schemas.microsoft.com/office/drawing/2014/main" id="{450B9480-C01B-1619-E283-310E49D07E22}"/>
              </a:ext>
            </a:extLst>
          </p:cNvPr>
          <p:cNvSpPr/>
          <p:nvPr/>
        </p:nvSpPr>
        <p:spPr>
          <a:xfrm>
            <a:off x="2369699" y="3286811"/>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Right 29">
            <a:extLst>
              <a:ext uri="{FF2B5EF4-FFF2-40B4-BE49-F238E27FC236}">
                <a16:creationId xmlns:a16="http://schemas.microsoft.com/office/drawing/2014/main" id="{9EB96EB2-82F7-076F-8C99-902E434437DF}"/>
              </a:ext>
            </a:extLst>
          </p:cNvPr>
          <p:cNvSpPr/>
          <p:nvPr/>
        </p:nvSpPr>
        <p:spPr>
          <a:xfrm>
            <a:off x="4543973" y="3286811"/>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Right 30">
            <a:extLst>
              <a:ext uri="{FF2B5EF4-FFF2-40B4-BE49-F238E27FC236}">
                <a16:creationId xmlns:a16="http://schemas.microsoft.com/office/drawing/2014/main" id="{9FECF154-C48C-D052-78CD-1E98BE08E390}"/>
              </a:ext>
            </a:extLst>
          </p:cNvPr>
          <p:cNvSpPr/>
          <p:nvPr/>
        </p:nvSpPr>
        <p:spPr>
          <a:xfrm>
            <a:off x="6595435" y="3302790"/>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row: Right 31">
            <a:extLst>
              <a:ext uri="{FF2B5EF4-FFF2-40B4-BE49-F238E27FC236}">
                <a16:creationId xmlns:a16="http://schemas.microsoft.com/office/drawing/2014/main" id="{D5220C7C-6785-FA61-3607-7334F9A67ABE}"/>
              </a:ext>
            </a:extLst>
          </p:cNvPr>
          <p:cNvSpPr/>
          <p:nvPr/>
        </p:nvSpPr>
        <p:spPr>
          <a:xfrm>
            <a:off x="2375988" y="4526029"/>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rrow: Curved Left 35">
            <a:extLst>
              <a:ext uri="{FF2B5EF4-FFF2-40B4-BE49-F238E27FC236}">
                <a16:creationId xmlns:a16="http://schemas.microsoft.com/office/drawing/2014/main" id="{75EE6398-2E5D-862E-0D1E-78262A34B9D8}"/>
              </a:ext>
            </a:extLst>
          </p:cNvPr>
          <p:cNvSpPr/>
          <p:nvPr/>
        </p:nvSpPr>
        <p:spPr>
          <a:xfrm>
            <a:off x="8686800" y="2214981"/>
            <a:ext cx="286718" cy="419264"/>
          </a:xfrm>
          <a:prstGeom prst="curved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Arrow: Curved Left 45">
            <a:extLst>
              <a:ext uri="{FF2B5EF4-FFF2-40B4-BE49-F238E27FC236}">
                <a16:creationId xmlns:a16="http://schemas.microsoft.com/office/drawing/2014/main" id="{C832C946-9CCE-B9F2-5C6D-D9A7F92C8573}"/>
              </a:ext>
            </a:extLst>
          </p:cNvPr>
          <p:cNvSpPr/>
          <p:nvPr/>
        </p:nvSpPr>
        <p:spPr>
          <a:xfrm>
            <a:off x="8686800" y="3490180"/>
            <a:ext cx="286718" cy="419264"/>
          </a:xfrm>
          <a:prstGeom prst="curved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Slide Number Placeholder 1">
            <a:extLst>
              <a:ext uri="{FF2B5EF4-FFF2-40B4-BE49-F238E27FC236}">
                <a16:creationId xmlns:a16="http://schemas.microsoft.com/office/drawing/2014/main" id="{8367EA81-4C5A-0BD5-81A6-91A3616826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
        <p:nvSpPr>
          <p:cNvPr id="17" name="Arrow: Right 16">
            <a:extLst>
              <a:ext uri="{FF2B5EF4-FFF2-40B4-BE49-F238E27FC236}">
                <a16:creationId xmlns:a16="http://schemas.microsoft.com/office/drawing/2014/main" id="{29DF5C0C-4E37-5BF0-DB69-C7EEBA1ABF6C}"/>
              </a:ext>
            </a:extLst>
          </p:cNvPr>
          <p:cNvSpPr/>
          <p:nvPr/>
        </p:nvSpPr>
        <p:spPr>
          <a:xfrm>
            <a:off x="4593090" y="884255"/>
            <a:ext cx="214393" cy="187388"/>
          </a:xfrm>
          <a:prstGeom prst="rightArrow">
            <a:avLst/>
          </a:prstGeom>
          <a:solidFill>
            <a:srgbClr val="1997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679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A22E-1365-026D-799B-CAC72A425468}"/>
              </a:ext>
            </a:extLst>
          </p:cNvPr>
          <p:cNvSpPr>
            <a:spLocks noGrp="1"/>
          </p:cNvSpPr>
          <p:nvPr>
            <p:ph type="title"/>
          </p:nvPr>
        </p:nvSpPr>
        <p:spPr>
          <a:xfrm>
            <a:off x="457200" y="-434975"/>
            <a:ext cx="8229600" cy="1090239"/>
          </a:xfrm>
        </p:spPr>
        <p:txBody>
          <a:bodyPr/>
          <a:lstStyle/>
          <a:p>
            <a:r>
              <a:rPr lang="en-US" sz="4000" dirty="0"/>
              <a:t>Tribal Audits</a:t>
            </a:r>
          </a:p>
        </p:txBody>
      </p:sp>
      <p:sp>
        <p:nvSpPr>
          <p:cNvPr id="8" name="Text Placeholder 7">
            <a:extLst>
              <a:ext uri="{FF2B5EF4-FFF2-40B4-BE49-F238E27FC236}">
                <a16:creationId xmlns:a16="http://schemas.microsoft.com/office/drawing/2014/main" id="{D6E3D8D8-4273-9415-9A1E-2BBE150E2563}"/>
              </a:ext>
            </a:extLst>
          </p:cNvPr>
          <p:cNvSpPr>
            <a:spLocks noGrp="1"/>
          </p:cNvSpPr>
          <p:nvPr>
            <p:ph type="body" idx="1"/>
          </p:nvPr>
        </p:nvSpPr>
        <p:spPr>
          <a:xfrm>
            <a:off x="457200" y="655264"/>
            <a:ext cx="8229600" cy="4881935"/>
          </a:xfrm>
        </p:spPr>
        <p:txBody>
          <a:bodyPr/>
          <a:lstStyle/>
          <a:p>
            <a:r>
              <a:rPr lang="en-US" sz="1800" dirty="0"/>
              <a:t>In March, IAD sends an email to Tribal Leadership &amp; Staff requesting Tribal Audits </a:t>
            </a:r>
          </a:p>
          <a:p>
            <a:pPr marL="114300" indent="0">
              <a:buNone/>
            </a:pPr>
            <a:endParaRPr lang="en-US" sz="1800" dirty="0"/>
          </a:p>
          <a:p>
            <a:r>
              <a:rPr lang="en-US" sz="1800" dirty="0"/>
              <a:t>Once the Tribal Audit is received, it is reviewed by the CFO who fills out a Uniform Funding Criteria (UFC) form and then sends the form to DFA’s Capital Outlay Bureau</a:t>
            </a:r>
          </a:p>
          <a:p>
            <a:r>
              <a:rPr lang="en-US" sz="1800" dirty="0"/>
              <a:t>DFA receives the UFC and if everything meets the requirements of EO 2013-006 the appropriation will be placed on the list for the Bond Sale</a:t>
            </a:r>
          </a:p>
          <a:p>
            <a:pPr lvl="1"/>
            <a:r>
              <a:rPr lang="en-US" sz="1400" dirty="0">
                <a:solidFill>
                  <a:srgbClr val="FF0000"/>
                </a:solidFill>
              </a:rPr>
              <a:t>If there are findings on the UFC the Grantee can be placed on Special Conditions to correct its internal controls or have another fiscal agent manage the project until Grantee is off Special Conditions</a:t>
            </a:r>
          </a:p>
          <a:p>
            <a:r>
              <a:rPr lang="en-US" sz="1800" dirty="0"/>
              <a:t>It is important that Tribes complete and submit its tribal audits per EO-2013-006. </a:t>
            </a:r>
          </a:p>
          <a:p>
            <a:r>
              <a:rPr lang="en-US" sz="1800" dirty="0"/>
              <a:t>For more information, a downloadable version of EO-2013-006, can be found at Capital Outlay Bureau website: </a:t>
            </a:r>
            <a:r>
              <a:rPr lang="en-US" sz="1800" dirty="0">
                <a:hlinkClick r:id="rId2"/>
              </a:rPr>
              <a:t>https://www.nmdfa.state.nm.us/budget-division/capital-outlay-bureau/</a:t>
            </a:r>
            <a:r>
              <a:rPr lang="en-US" sz="1800" dirty="0"/>
              <a:t> </a:t>
            </a:r>
            <a:endParaRPr lang="en-US" dirty="0"/>
          </a:p>
        </p:txBody>
      </p:sp>
      <p:sp>
        <p:nvSpPr>
          <p:cNvPr id="3" name="Slide Number Placeholder 2">
            <a:extLst>
              <a:ext uri="{FF2B5EF4-FFF2-40B4-BE49-F238E27FC236}">
                <a16:creationId xmlns:a16="http://schemas.microsoft.com/office/drawing/2014/main" id="{60BAD1BA-64AE-1A54-ED3D-0C038F3105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27751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A874-1E6F-D582-3FED-B6DC9B4B0B9C}"/>
              </a:ext>
            </a:extLst>
          </p:cNvPr>
          <p:cNvSpPr>
            <a:spLocks noGrp="1"/>
          </p:cNvSpPr>
          <p:nvPr>
            <p:ph type="title"/>
          </p:nvPr>
        </p:nvSpPr>
        <p:spPr>
          <a:xfrm>
            <a:off x="383573" y="0"/>
            <a:ext cx="8229600" cy="548322"/>
          </a:xfrm>
        </p:spPr>
        <p:txBody>
          <a:bodyPr/>
          <a:lstStyle/>
          <a:p>
            <a:r>
              <a:rPr lang="en-US" dirty="0"/>
              <a:t>Executive Order – 2013-006 </a:t>
            </a:r>
          </a:p>
        </p:txBody>
      </p:sp>
      <p:pic>
        <p:nvPicPr>
          <p:cNvPr id="8" name="Picture 7">
            <a:extLst>
              <a:ext uri="{FF2B5EF4-FFF2-40B4-BE49-F238E27FC236}">
                <a16:creationId xmlns:a16="http://schemas.microsoft.com/office/drawing/2014/main" id="{33FCB21A-7AD3-AB69-8078-6B485FCD99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40" y="709891"/>
            <a:ext cx="4317274" cy="4656823"/>
          </a:xfrm>
          <a:prstGeom prst="rect">
            <a:avLst/>
          </a:prstGeom>
        </p:spPr>
      </p:pic>
      <p:pic>
        <p:nvPicPr>
          <p:cNvPr id="9" name="Content Placeholder 5">
            <a:extLst>
              <a:ext uri="{FF2B5EF4-FFF2-40B4-BE49-F238E27FC236}">
                <a16:creationId xmlns:a16="http://schemas.microsoft.com/office/drawing/2014/main" id="{B4B8C236-A5B6-247C-CAD9-8FEFB88EF2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847" y="709891"/>
            <a:ext cx="3998422" cy="4846320"/>
          </a:xfrm>
          <a:prstGeom prst="rect">
            <a:avLst/>
          </a:prstGeom>
        </p:spPr>
      </p:pic>
      <p:sp>
        <p:nvSpPr>
          <p:cNvPr id="3" name="Slide Number Placeholder 2">
            <a:extLst>
              <a:ext uri="{FF2B5EF4-FFF2-40B4-BE49-F238E27FC236}">
                <a16:creationId xmlns:a16="http://schemas.microsoft.com/office/drawing/2014/main" id="{5F0E9B9E-70F7-A0D6-5CE2-FFE64A8457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168901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91E2-8A07-F391-F610-3DDBF84DE6D2}"/>
              </a:ext>
            </a:extLst>
          </p:cNvPr>
          <p:cNvSpPr>
            <a:spLocks noGrp="1"/>
          </p:cNvSpPr>
          <p:nvPr>
            <p:ph type="title"/>
          </p:nvPr>
        </p:nvSpPr>
        <p:spPr/>
        <p:txBody>
          <a:bodyPr/>
          <a:lstStyle/>
          <a:p>
            <a:r>
              <a:rPr lang="en-US" sz="4400" dirty="0"/>
              <a:t>Executive Order (EO) Compliant 2013-006</a:t>
            </a:r>
            <a:endParaRPr lang="en-US" dirty="0"/>
          </a:p>
        </p:txBody>
      </p:sp>
      <p:sp>
        <p:nvSpPr>
          <p:cNvPr id="3" name="Text Placeholder 2">
            <a:extLst>
              <a:ext uri="{FF2B5EF4-FFF2-40B4-BE49-F238E27FC236}">
                <a16:creationId xmlns:a16="http://schemas.microsoft.com/office/drawing/2014/main" id="{8A47EA9C-D71C-74DC-5586-3C8CA3294A61}"/>
              </a:ext>
            </a:extLst>
          </p:cNvPr>
          <p:cNvSpPr>
            <a:spLocks noGrp="1"/>
          </p:cNvSpPr>
          <p:nvPr>
            <p:ph type="body" idx="4294967295"/>
          </p:nvPr>
        </p:nvSpPr>
        <p:spPr>
          <a:xfrm>
            <a:off x="-1" y="1600200"/>
            <a:ext cx="8744989" cy="4525963"/>
          </a:xfrm>
        </p:spPr>
        <p:txBody>
          <a:bodyPr/>
          <a:lstStyle/>
          <a:p>
            <a:pPr marL="285750" indent="-28575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EO 2013-006 requires state agencies that fund Capital Outlay Projects to review the entities’ annual audits </a:t>
            </a:r>
          </a:p>
          <a:p>
            <a:pPr marL="285750" indent="-28575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The review will include:</a:t>
            </a:r>
          </a:p>
          <a:p>
            <a:pPr marL="742950" lvl="1" indent="-28575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Looking at the timelines of the audit</a:t>
            </a:r>
          </a:p>
          <a:p>
            <a:pPr marL="742950" lvl="1" indent="-28575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The audit findings, including material weaknesses and significant deficiencies</a:t>
            </a:r>
          </a:p>
          <a:p>
            <a:pPr marL="742950" lvl="1" indent="-28575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The auditor’s opinion</a:t>
            </a:r>
          </a:p>
          <a:p>
            <a:pPr marL="742950" lvl="1" indent="-28575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If not a favorable audit, Grantee can be placed on Special Conditions to avoid not being funded </a:t>
            </a:r>
          </a:p>
          <a:p>
            <a:pPr marL="742950" lvl="1" indent="-285750" defTabSz="91440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Special Conditions may require monthly or quarterly financial updates from the Grantees on how internal controls are being corrected  </a:t>
            </a:r>
          </a:p>
          <a:p>
            <a:endParaRPr lang="en-US" dirty="0"/>
          </a:p>
        </p:txBody>
      </p:sp>
      <p:sp>
        <p:nvSpPr>
          <p:cNvPr id="4" name="Slide Number Placeholder 3">
            <a:extLst>
              <a:ext uri="{FF2B5EF4-FFF2-40B4-BE49-F238E27FC236}">
                <a16:creationId xmlns:a16="http://schemas.microsoft.com/office/drawing/2014/main" id="{20CEE5BC-DA9B-5831-32BB-E34C819416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1513538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A075-F97F-4A6A-9B9A-D489816E28E6}"/>
              </a:ext>
            </a:extLst>
          </p:cNvPr>
          <p:cNvSpPr>
            <a:spLocks noGrp="1"/>
          </p:cNvSpPr>
          <p:nvPr>
            <p:ph type="title"/>
          </p:nvPr>
        </p:nvSpPr>
        <p:spPr/>
        <p:txBody>
          <a:bodyPr/>
          <a:lstStyle/>
          <a:p>
            <a:r>
              <a:rPr lang="en-US" altLang="en-US" sz="2400" b="1" u="sng" dirty="0">
                <a:latin typeface="Calisto MT" panose="02040603050505030304" pitchFamily="18" charset="0"/>
              </a:rPr>
              <a:t>INTERGOVERNMENTAL GRANT AGREEMENT</a:t>
            </a:r>
            <a:endParaRPr lang="en-US" sz="2400" dirty="0"/>
          </a:p>
        </p:txBody>
      </p:sp>
      <p:sp>
        <p:nvSpPr>
          <p:cNvPr id="3" name="Text Placeholder 2">
            <a:extLst>
              <a:ext uri="{FF2B5EF4-FFF2-40B4-BE49-F238E27FC236}">
                <a16:creationId xmlns:a16="http://schemas.microsoft.com/office/drawing/2014/main" id="{B068E25E-A0B5-483C-BFAB-5C996EFE46B4}"/>
              </a:ext>
            </a:extLst>
          </p:cNvPr>
          <p:cNvSpPr>
            <a:spLocks noGrp="1"/>
          </p:cNvSpPr>
          <p:nvPr>
            <p:ph type="body" idx="1"/>
          </p:nvPr>
        </p:nvSpPr>
        <p:spPr>
          <a:xfrm>
            <a:off x="4986487" y="1121133"/>
            <a:ext cx="3057042" cy="1210659"/>
          </a:xfrm>
        </p:spPr>
        <p:txBody>
          <a:bodyPr/>
          <a:lstStyle/>
          <a:p>
            <a:pPr marL="285750" indent="-285750">
              <a:defRPr/>
            </a:pPr>
            <a:r>
              <a:rPr lang="en-US" sz="2400" dirty="0">
                <a:solidFill>
                  <a:srgbClr val="002060"/>
                </a:solidFill>
              </a:rPr>
              <a:t>The IGA is the agreement between IAD and the entity (Tribe).</a:t>
            </a:r>
          </a:p>
          <a:p>
            <a:pPr marL="285750" indent="-285750">
              <a:defRPr/>
            </a:pPr>
            <a:r>
              <a:rPr lang="en-US" sz="2400" dirty="0">
                <a:solidFill>
                  <a:srgbClr val="002060"/>
                </a:solidFill>
              </a:rPr>
              <a:t>89200 means it is STB funded</a:t>
            </a:r>
          </a:p>
          <a:p>
            <a:pPr marL="285750" indent="-285750">
              <a:defRPr/>
            </a:pPr>
            <a:r>
              <a:rPr lang="en-US" sz="2400" dirty="0">
                <a:solidFill>
                  <a:srgbClr val="002060"/>
                </a:solidFill>
              </a:rPr>
              <a:t>93100 means it is GF funded</a:t>
            </a:r>
          </a:p>
          <a:p>
            <a:pPr marL="285750" indent="-285750">
              <a:defRPr/>
            </a:pPr>
            <a:r>
              <a:rPr lang="en-US" sz="2400" dirty="0">
                <a:solidFill>
                  <a:srgbClr val="002060"/>
                </a:solidFill>
              </a:rPr>
              <a:t>Read &amp; review the IGA thoroughly </a:t>
            </a:r>
          </a:p>
          <a:p>
            <a:endParaRPr lang="en-US" dirty="0"/>
          </a:p>
        </p:txBody>
      </p:sp>
      <p:pic>
        <p:nvPicPr>
          <p:cNvPr id="5" name="Picture 4" descr="A document with text and images&#10;&#10;Description automatically generated">
            <a:extLst>
              <a:ext uri="{FF2B5EF4-FFF2-40B4-BE49-F238E27FC236}">
                <a16:creationId xmlns:a16="http://schemas.microsoft.com/office/drawing/2014/main" id="{8DB7895E-AF90-6F11-607E-3BFBC09011AA}"/>
              </a:ext>
            </a:extLst>
          </p:cNvPr>
          <p:cNvPicPr>
            <a:picLocks noChangeAspect="1"/>
          </p:cNvPicPr>
          <p:nvPr/>
        </p:nvPicPr>
        <p:blipFill>
          <a:blip r:embed="rId2"/>
          <a:stretch>
            <a:fillRect/>
          </a:stretch>
        </p:blipFill>
        <p:spPr>
          <a:xfrm>
            <a:off x="905934" y="1145512"/>
            <a:ext cx="4265874" cy="4346217"/>
          </a:xfrm>
          <a:prstGeom prst="rect">
            <a:avLst/>
          </a:prstGeom>
        </p:spPr>
      </p:pic>
      <p:sp>
        <p:nvSpPr>
          <p:cNvPr id="4" name="Slide Number Placeholder 3">
            <a:extLst>
              <a:ext uri="{FF2B5EF4-FFF2-40B4-BE49-F238E27FC236}">
                <a16:creationId xmlns:a16="http://schemas.microsoft.com/office/drawing/2014/main" id="{53541038-5BBA-76E8-2621-C7838B9FA1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DEF6FD03-9904-BD3D-19F2-A4D3485B314D}"/>
                  </a:ext>
                </a:extLst>
              </p14:cNvPr>
              <p14:cNvContentPartPr/>
              <p14:nvPr/>
            </p14:nvContentPartPr>
            <p14:xfrm>
              <a:off x="2082410" y="1638110"/>
              <a:ext cx="112320" cy="360"/>
            </p14:xfrm>
          </p:contentPart>
        </mc:Choice>
        <mc:Fallback xmlns="">
          <p:pic>
            <p:nvPicPr>
              <p:cNvPr id="9" name="Ink 8">
                <a:extLst>
                  <a:ext uri="{FF2B5EF4-FFF2-40B4-BE49-F238E27FC236}">
                    <a16:creationId xmlns:a16="http://schemas.microsoft.com/office/drawing/2014/main" id="{DEF6FD03-9904-BD3D-19F2-A4D3485B314D}"/>
                  </a:ext>
                </a:extLst>
              </p:cNvPr>
              <p:cNvPicPr/>
              <p:nvPr/>
            </p:nvPicPr>
            <p:blipFill>
              <a:blip r:embed="rId4"/>
              <a:stretch>
                <a:fillRect/>
              </a:stretch>
            </p:blipFill>
            <p:spPr>
              <a:xfrm>
                <a:off x="2028770" y="1530470"/>
                <a:ext cx="219960" cy="216000"/>
              </a:xfrm>
              <a:prstGeom prst="rect">
                <a:avLst/>
              </a:prstGeom>
            </p:spPr>
          </p:pic>
        </mc:Fallback>
      </mc:AlternateContent>
    </p:spTree>
    <p:extLst>
      <p:ext uri="{BB962C8B-B14F-4D97-AF65-F5344CB8AC3E}">
        <p14:creationId xmlns:p14="http://schemas.microsoft.com/office/powerpoint/2010/main" val="105076866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6170</TotalTime>
  <Words>2416</Words>
  <Application>Microsoft Office PowerPoint</Application>
  <PresentationFormat>On-screen Show (4:3)</PresentationFormat>
  <Paragraphs>415</Paragraphs>
  <Slides>29</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42" baseType="lpstr">
      <vt:lpstr>Montserrat</vt:lpstr>
      <vt:lpstr>Cambria Math</vt:lpstr>
      <vt:lpstr>Times New Roman</vt:lpstr>
      <vt:lpstr>Cambria</vt:lpstr>
      <vt:lpstr>Lustria</vt:lpstr>
      <vt:lpstr>Georgia</vt:lpstr>
      <vt:lpstr>Calisto MT</vt:lpstr>
      <vt:lpstr>Arial</vt:lpstr>
      <vt:lpstr>Calibri</vt:lpstr>
      <vt:lpstr>Arial Narrow</vt:lpstr>
      <vt:lpstr>Default Design</vt:lpstr>
      <vt:lpstr>Acrobat Document</vt:lpstr>
      <vt:lpstr>Document</vt:lpstr>
      <vt:lpstr>        New Mexico  Indian Affairs Department  CAPITAL OUTLAY &amp; TIF GRANT MANAGEMENT TRAINING     Presented by Connie Garcia, TIF/CO Administrator     </vt:lpstr>
      <vt:lpstr>OVERVIEW OF TRAINING TOPICS </vt:lpstr>
      <vt:lpstr>ACRONYMS</vt:lpstr>
      <vt:lpstr>Capital Outlay Process</vt:lpstr>
      <vt:lpstr>PowerPoint Presentation</vt:lpstr>
      <vt:lpstr>Tribal Audits</vt:lpstr>
      <vt:lpstr>Executive Order – 2013-006 </vt:lpstr>
      <vt:lpstr>Executive Order (EO) Compliant 2013-006</vt:lpstr>
      <vt:lpstr>INTERGOVERNMENTAL GRANT AGREEMENT</vt:lpstr>
      <vt:lpstr>INTERGOVERNMENTAL GRANT AGREEMENT</vt:lpstr>
      <vt:lpstr>INTERGOVERNMENTAL GRANT AGREEMENT</vt:lpstr>
      <vt:lpstr>APPROPRIATION TYPES</vt:lpstr>
      <vt:lpstr>ALLOWABLE EXPENSE </vt:lpstr>
      <vt:lpstr>SCOPE OF WORK</vt:lpstr>
      <vt:lpstr>BUDGET FORM </vt:lpstr>
      <vt:lpstr>NOTICE OF OBLIGATION (NOO)</vt:lpstr>
      <vt:lpstr>NOTICE OF OBLIGATION FORM  </vt:lpstr>
      <vt:lpstr> Purchase Order </vt:lpstr>
      <vt:lpstr>NOO &amp; PO</vt:lpstr>
      <vt:lpstr>REIMBURSEMENTS </vt:lpstr>
      <vt:lpstr>PowerPoint Presentation</vt:lpstr>
      <vt:lpstr>BUDGET FORMULATION &amp; MANAGEMENT </vt:lpstr>
      <vt:lpstr>FINAL REPORT </vt:lpstr>
      <vt:lpstr>REVERSIONS</vt:lpstr>
      <vt:lpstr>REAUTHORIZATIONS </vt:lpstr>
      <vt:lpstr>REMINDERS </vt:lpstr>
      <vt:lpstr>OTHER INFORMATION  </vt:lpstr>
      <vt:lpstr>THANK YOU</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Indian Affairs Department Title      Lynn Trujillo, Cabinet Secretary Nadine Padilla, Deputy Secretary   Date</dc:title>
  <dc:creator>mark.holyan</dc:creator>
  <cp:lastModifiedBy>Garcia, Connie, IAD</cp:lastModifiedBy>
  <cp:revision>51</cp:revision>
  <cp:lastPrinted>2023-11-03T22:33:49Z</cp:lastPrinted>
  <dcterms:created xsi:type="dcterms:W3CDTF">2008-10-30T15:11:27Z</dcterms:created>
  <dcterms:modified xsi:type="dcterms:W3CDTF">2023-11-06T16:51:09Z</dcterms:modified>
</cp:coreProperties>
</file>