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409" r:id="rId4"/>
    <p:sldId id="410" r:id="rId5"/>
    <p:sldId id="411" r:id="rId6"/>
    <p:sldId id="412" r:id="rId7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FA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E1D1C7-1D85-4E24-8218-21BA28C5C844}" v="244" dt="2020-10-29T01:11:58.802"/>
    <p1510:client id="{62DCDE06-2920-4AFC-B9D0-9BFC6DEC2A43}" v="23" dt="2020-10-29T01:13:03.8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>
      <p:cViewPr varScale="1">
        <p:scale>
          <a:sx n="94" d="100"/>
          <a:sy n="94" d="100"/>
        </p:scale>
        <p:origin x="20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ee Salazar" userId="X0AKGoTt8Bt5UEVrZIjrBZ6DRBqo1wAV2HWZM2bGv/Q=" providerId="None" clId="Web-{46E1D1C7-1D85-4E24-8218-21BA28C5C844}"/>
    <pc:docChg chg="modSld">
      <pc:chgData name="Kalee Salazar" userId="X0AKGoTt8Bt5UEVrZIjrBZ6DRBqo1wAV2HWZM2bGv/Q=" providerId="None" clId="Web-{46E1D1C7-1D85-4E24-8218-21BA28C5C844}" dt="2020-10-29T01:11:58.802" v="240" actId="20577"/>
      <pc:docMkLst>
        <pc:docMk/>
      </pc:docMkLst>
      <pc:sldChg chg="modSp">
        <pc:chgData name="Kalee Salazar" userId="X0AKGoTt8Bt5UEVrZIjrBZ6DRBqo1wAV2HWZM2bGv/Q=" providerId="None" clId="Web-{46E1D1C7-1D85-4E24-8218-21BA28C5C844}" dt="2020-10-29T01:06:30.564" v="48" actId="20577"/>
        <pc:sldMkLst>
          <pc:docMk/>
          <pc:sldMk cId="0" sldId="409"/>
        </pc:sldMkLst>
        <pc:spChg chg="mod">
          <ac:chgData name="Kalee Salazar" userId="X0AKGoTt8Bt5UEVrZIjrBZ6DRBqo1wAV2HWZM2bGv/Q=" providerId="None" clId="Web-{46E1D1C7-1D85-4E24-8218-21BA28C5C844}" dt="2020-10-29T01:03:56.890" v="3" actId="20577"/>
          <ac:spMkLst>
            <pc:docMk/>
            <pc:sldMk cId="0" sldId="409"/>
            <ac:spMk id="3077" creationId="{949C1D14-99AC-473F-BE35-19334BDA4911}"/>
          </ac:spMkLst>
        </pc:spChg>
        <pc:spChg chg="mod">
          <ac:chgData name="Kalee Salazar" userId="X0AKGoTt8Bt5UEVrZIjrBZ6DRBqo1wAV2HWZM2bGv/Q=" providerId="None" clId="Web-{46E1D1C7-1D85-4E24-8218-21BA28C5C844}" dt="2020-10-29T01:06:30.564" v="48" actId="20577"/>
          <ac:spMkLst>
            <pc:docMk/>
            <pc:sldMk cId="0" sldId="409"/>
            <ac:spMk id="3078" creationId="{4729A76E-30A6-4041-9BA6-44BD7E4668CD}"/>
          </ac:spMkLst>
        </pc:spChg>
      </pc:sldChg>
      <pc:sldChg chg="modSp">
        <pc:chgData name="Kalee Salazar" userId="X0AKGoTt8Bt5UEVrZIjrBZ6DRBqo1wAV2HWZM2bGv/Q=" providerId="None" clId="Web-{46E1D1C7-1D85-4E24-8218-21BA28C5C844}" dt="2020-10-29T01:10:15.535" v="173" actId="20577"/>
        <pc:sldMkLst>
          <pc:docMk/>
          <pc:sldMk cId="0" sldId="410"/>
        </pc:sldMkLst>
        <pc:spChg chg="mod">
          <ac:chgData name="Kalee Salazar" userId="X0AKGoTt8Bt5UEVrZIjrBZ6DRBqo1wAV2HWZM2bGv/Q=" providerId="None" clId="Web-{46E1D1C7-1D85-4E24-8218-21BA28C5C844}" dt="2020-10-29T01:06:10.501" v="41" actId="1076"/>
          <ac:spMkLst>
            <pc:docMk/>
            <pc:sldMk cId="0" sldId="410"/>
            <ac:spMk id="5124" creationId="{0B3E79A3-BB0A-4085-9C73-C3ABC9DAB4BD}"/>
          </ac:spMkLst>
        </pc:spChg>
        <pc:spChg chg="mod">
          <ac:chgData name="Kalee Salazar" userId="X0AKGoTt8Bt5UEVrZIjrBZ6DRBqo1wAV2HWZM2bGv/Q=" providerId="None" clId="Web-{46E1D1C7-1D85-4E24-8218-21BA28C5C844}" dt="2020-10-29T01:10:15.535" v="173" actId="20577"/>
          <ac:spMkLst>
            <pc:docMk/>
            <pc:sldMk cId="0" sldId="410"/>
            <ac:spMk id="5125" creationId="{DECDAF48-7F80-45BB-A65A-02249ADD019A}"/>
          </ac:spMkLst>
        </pc:spChg>
      </pc:sldChg>
      <pc:sldChg chg="modSp">
        <pc:chgData name="Kalee Salazar" userId="X0AKGoTt8Bt5UEVrZIjrBZ6DRBqo1wAV2HWZM2bGv/Q=" providerId="None" clId="Web-{46E1D1C7-1D85-4E24-8218-21BA28C5C844}" dt="2020-10-29T01:08:34.425" v="109" actId="20577"/>
        <pc:sldMkLst>
          <pc:docMk/>
          <pc:sldMk cId="0" sldId="411"/>
        </pc:sldMkLst>
        <pc:spChg chg="mod">
          <ac:chgData name="Kalee Salazar" userId="X0AKGoTt8Bt5UEVrZIjrBZ6DRBqo1wAV2HWZM2bGv/Q=" providerId="None" clId="Web-{46E1D1C7-1D85-4E24-8218-21BA28C5C844}" dt="2020-10-29T01:08:34.425" v="109" actId="20577"/>
          <ac:spMkLst>
            <pc:docMk/>
            <pc:sldMk cId="0" sldId="411"/>
            <ac:spMk id="7" creationId="{6AFC45A3-1DA8-4665-9D09-37D53CA0B13B}"/>
          </ac:spMkLst>
        </pc:spChg>
      </pc:sldChg>
      <pc:sldChg chg="addSp modSp">
        <pc:chgData name="Kalee Salazar" userId="X0AKGoTt8Bt5UEVrZIjrBZ6DRBqo1wAV2HWZM2bGv/Q=" providerId="None" clId="Web-{46E1D1C7-1D85-4E24-8218-21BA28C5C844}" dt="2020-10-29T01:11:58.787" v="239" actId="20577"/>
        <pc:sldMkLst>
          <pc:docMk/>
          <pc:sldMk cId="0" sldId="412"/>
        </pc:sldMkLst>
        <pc:spChg chg="add mod">
          <ac:chgData name="Kalee Salazar" userId="X0AKGoTt8Bt5UEVrZIjrBZ6DRBqo1wAV2HWZM2bGv/Q=" providerId="None" clId="Web-{46E1D1C7-1D85-4E24-8218-21BA28C5C844}" dt="2020-10-29T01:11:16.943" v="199" actId="20577"/>
          <ac:spMkLst>
            <pc:docMk/>
            <pc:sldMk cId="0" sldId="412"/>
            <ac:spMk id="3" creationId="{801AAE20-8FDB-45D2-9D6D-1A61F93F8EEF}"/>
          </ac:spMkLst>
        </pc:spChg>
        <pc:spChg chg="mod">
          <ac:chgData name="Kalee Salazar" userId="X0AKGoTt8Bt5UEVrZIjrBZ6DRBqo1wAV2HWZM2bGv/Q=" providerId="None" clId="Web-{46E1D1C7-1D85-4E24-8218-21BA28C5C844}" dt="2020-10-29T01:11:58.787" v="239" actId="20577"/>
          <ac:spMkLst>
            <pc:docMk/>
            <pc:sldMk cId="0" sldId="412"/>
            <ac:spMk id="3084" creationId="{E9BE4BA4-3D78-45C7-94BD-C428250FB8A2}"/>
          </ac:spMkLst>
        </pc:spChg>
      </pc:sldChg>
    </pc:docChg>
  </pc:docChgLst>
  <pc:docChgLst>
    <pc:chgData name="Kalee Salazar" userId="X0AKGoTt8Bt5UEVrZIjrBZ6DRBqo1wAV2HWZM2bGv/Q=" providerId="None" clId="Web-{62DCDE06-2920-4AFC-B9D0-9BFC6DEC2A43}"/>
    <pc:docChg chg="modSld">
      <pc:chgData name="Kalee Salazar" userId="X0AKGoTt8Bt5UEVrZIjrBZ6DRBqo1wAV2HWZM2bGv/Q=" providerId="None" clId="Web-{62DCDE06-2920-4AFC-B9D0-9BFC6DEC2A43}" dt="2020-10-29T01:13:03.802" v="21" actId="20577"/>
      <pc:docMkLst>
        <pc:docMk/>
      </pc:docMkLst>
      <pc:sldChg chg="modSp">
        <pc:chgData name="Kalee Salazar" userId="X0AKGoTt8Bt5UEVrZIjrBZ6DRBqo1wAV2HWZM2bGv/Q=" providerId="None" clId="Web-{62DCDE06-2920-4AFC-B9D0-9BFC6DEC2A43}" dt="2020-10-29T01:13:03.787" v="20" actId="20577"/>
        <pc:sldMkLst>
          <pc:docMk/>
          <pc:sldMk cId="0" sldId="412"/>
        </pc:sldMkLst>
        <pc:spChg chg="mod">
          <ac:chgData name="Kalee Salazar" userId="X0AKGoTt8Bt5UEVrZIjrBZ6DRBqo1wAV2HWZM2bGv/Q=" providerId="None" clId="Web-{62DCDE06-2920-4AFC-B9D0-9BFC6DEC2A43}" dt="2020-10-29T01:13:03.787" v="20" actId="20577"/>
          <ac:spMkLst>
            <pc:docMk/>
            <pc:sldMk cId="0" sldId="412"/>
            <ac:spMk id="3084" creationId="{E9BE4BA4-3D78-45C7-94BD-C428250FB8A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9B42260-23F8-45AB-9FE9-2868B9D527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985F5A5-0E62-4837-AE70-CC399C3C39E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7644956-E70D-43F8-86B2-2605355E42A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62A43B86-7FB0-4C6A-A0E5-8A2422E453B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7BB6035A-A492-4BE9-B7F0-4A72B89B5A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62D4C074-959A-4346-A988-C15C090CB1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ACC10312-1F9B-4445-8696-1558033E14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250;p7:notes">
            <a:extLst>
              <a:ext uri="{FF2B5EF4-FFF2-40B4-BE49-F238E27FC236}">
                <a16:creationId xmlns:a16="http://schemas.microsoft.com/office/drawing/2014/main" id="{736CE621-017C-4141-92E1-5B698F499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4099" name="Google Shape;251;p7:notes">
            <a:extLst>
              <a:ext uri="{FF2B5EF4-FFF2-40B4-BE49-F238E27FC236}">
                <a16:creationId xmlns:a16="http://schemas.microsoft.com/office/drawing/2014/main" id="{4EE7FA3A-7B77-4E56-83BA-8926EB8D337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250;p7:notes">
            <a:extLst>
              <a:ext uri="{FF2B5EF4-FFF2-40B4-BE49-F238E27FC236}">
                <a16:creationId xmlns:a16="http://schemas.microsoft.com/office/drawing/2014/main" id="{F530B770-2313-4B72-AAE2-94CFA053C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147" name="Google Shape;251;p7:notes">
            <a:extLst>
              <a:ext uri="{FF2B5EF4-FFF2-40B4-BE49-F238E27FC236}">
                <a16:creationId xmlns:a16="http://schemas.microsoft.com/office/drawing/2014/main" id="{7CA6FA26-0925-4B41-AC1F-07C295EDD2C0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Google Shape;250;p7:notes">
            <a:extLst>
              <a:ext uri="{FF2B5EF4-FFF2-40B4-BE49-F238E27FC236}">
                <a16:creationId xmlns:a16="http://schemas.microsoft.com/office/drawing/2014/main" id="{F00E6D68-DB8D-4E0F-B206-04C9D79F2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8195" name="Google Shape;251;p7:notes">
            <a:extLst>
              <a:ext uri="{FF2B5EF4-FFF2-40B4-BE49-F238E27FC236}">
                <a16:creationId xmlns:a16="http://schemas.microsoft.com/office/drawing/2014/main" id="{AF0E7203-B717-488D-8B3C-4448CD50DF8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250;p7:notes">
            <a:extLst>
              <a:ext uri="{FF2B5EF4-FFF2-40B4-BE49-F238E27FC236}">
                <a16:creationId xmlns:a16="http://schemas.microsoft.com/office/drawing/2014/main" id="{34410F31-1612-4269-A8D0-4CFD6F3D5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0243" name="Google Shape;251;p7:notes">
            <a:extLst>
              <a:ext uri="{FF2B5EF4-FFF2-40B4-BE49-F238E27FC236}">
                <a16:creationId xmlns:a16="http://schemas.microsoft.com/office/drawing/2014/main" id="{17055FA6-F0CE-4807-B24D-EE34D4A9B50B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EF0F42-3D00-4BBB-B883-502BD57726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CCF06A-C7BA-48C0-B15B-6AE07B69E4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50240E-230C-428F-9FF9-2F994638F5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D0F68-A47B-4BA2-B33C-BFBBE7E48C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69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FC16C7-AA10-49C8-A74A-BAD26589F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E38828-6E2E-4448-8E00-3801AA5DBC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DF2312-CBE2-4A5E-B01A-07F907CB3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63A22-995F-478F-809F-C5FE74999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93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F4BAF2-E2BD-432A-A5B0-A5E5122F31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701C7C-A91F-4303-A32A-55CC79E85D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E7983E-0919-4E22-830D-380EE22DAB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4F1ED-FAB7-4A46-8142-82E7B99E8C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99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7658A6-C4FB-4640-A79D-1CACDEA1A1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77C9AB-9EC7-48D9-A86D-85F12BAE73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B7B889-FF55-4D35-B7B0-31F610550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EF7BC-0D0F-4668-9D53-7C0A446A6D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5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FC50B3-9DF9-453B-843E-6D97636CB2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FFAC58-FC99-478B-9932-BE1334FC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5A0D4D-1614-45BF-B01F-0235B872ED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A55365-2942-4DA0-A155-DB9EB2B5B8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13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50E6E5-5179-4B7F-A563-E763175D3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AAF70E-7C5C-49B2-A7C9-983C951D4F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CF8967-A7D3-4B11-A5DC-2368C33B88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C695FA-D159-4487-A72F-78801E3ACA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06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15B882D-D5E9-4740-9567-BC6DCF77E7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CE12A2C-E732-466D-BB2D-07598BA9CA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3A3F889-0F13-46F0-8BFF-BBA7527CA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682C5-4CFC-49DC-95FF-5D040EED2D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53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B87A7E-3851-41E4-AB93-5284DE475E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0B7517-D322-4152-972B-F6E58F5972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BA011A-4194-40F2-AC49-13FB22869A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D7528C-ECB3-4660-982B-AF712E983E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50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1D11629-EA5A-49DA-8FCB-997F643C91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680B5E-4475-42D4-84B3-2ECC7B6C6F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97B544-E620-4687-B763-646E30B996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CB4E7D-3A3E-4434-ADDC-CE01260166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41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7710A2-9BBA-4B6B-8B88-6D03835F5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3974B6-B99D-464F-9E32-C9F9FE12C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9AE0BF-8B52-4A05-972E-9F172DAC9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236B69-AEE0-499C-838A-115206043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7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DDF177-4BD0-46F7-8E64-E87920FBB5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5D7920-93BD-4B7E-8406-E150E34EE2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83B34E-966D-4C63-81D9-BC53F74902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17080-3D46-4954-ADD3-FD4993317B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19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A596264-C86F-4120-90AB-6F074BDC4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E9A7803-71B1-469A-8439-6A0BE35B55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2B24883-7144-40AF-A386-D42C81F450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673356-D10C-471D-BA6F-E5FE2309D7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826EAB-1B17-4F29-8B86-ED6C3CF577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167AF1C3-580B-4BA4-A70B-DEE1C5252A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iko.Allen@state.nm.us" TargetMode="External"/><Relationship Id="rId4" Type="http://schemas.openxmlformats.org/officeDocument/2006/relationships/hyperlink" Target="mailto:Billy.Jimenez@state.nm.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C26DBD-1B9E-4AF9-A698-400F6B7AF8A4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pic>
        <p:nvPicPr>
          <p:cNvPr id="3075" name="Picture 1">
            <a:extLst>
              <a:ext uri="{FF2B5EF4-FFF2-40B4-BE49-F238E27FC236}">
                <a16:creationId xmlns:a16="http://schemas.microsoft.com/office/drawing/2014/main" id="{F411E6FF-D144-42C5-AA3B-C429B5D00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294313"/>
            <a:ext cx="17780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12">
            <a:extLst>
              <a:ext uri="{FF2B5EF4-FFF2-40B4-BE49-F238E27FC236}">
                <a16:creationId xmlns:a16="http://schemas.microsoft.com/office/drawing/2014/main" id="{20DBAF5E-9208-4204-9FF4-193992EF2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77" name="Rectangle 13">
            <a:extLst>
              <a:ext uri="{FF2B5EF4-FFF2-40B4-BE49-F238E27FC236}">
                <a16:creationId xmlns:a16="http://schemas.microsoft.com/office/drawing/2014/main" id="{949C1D14-99AC-473F-BE35-19334BDA4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963" y="538670"/>
            <a:ext cx="84740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2F5496"/>
                </a:solidFill>
                <a:latin typeface="Calibri Light"/>
                <a:cs typeface="Times New Roman"/>
              </a:rPr>
              <a:t>New Mexico Department of Health</a:t>
            </a:r>
            <a:endParaRPr lang="en-US" altLang="en-US">
              <a:solidFill>
                <a:srgbClr val="2F5496"/>
              </a:solidFill>
              <a:latin typeface="Calibri Light"/>
              <a:cs typeface="Times New Roman"/>
            </a:endParaRPr>
          </a:p>
        </p:txBody>
      </p:sp>
      <p:sp>
        <p:nvSpPr>
          <p:cNvPr id="3078" name="Rectangle 14">
            <a:extLst>
              <a:ext uri="{FF2B5EF4-FFF2-40B4-BE49-F238E27FC236}">
                <a16:creationId xmlns:a16="http://schemas.microsoft.com/office/drawing/2014/main" id="{4729A76E-30A6-4041-9BA6-44BD7E466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99" y="188339"/>
            <a:ext cx="8656637" cy="7278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endParaRPr lang="en-US" altLang="en-US" sz="20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None/>
            </a:pPr>
            <a:endParaRPr lang="en-US" altLang="en-US" sz="2000" b="1">
              <a:latin typeface="Calibri"/>
              <a:cs typeface="Calibri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2000" b="1" dirty="0">
                <a:solidFill>
                  <a:srgbClr val="002060"/>
                </a:solidFill>
                <a:latin typeface="Calibri"/>
                <a:cs typeface="Calibri"/>
              </a:rPr>
              <a:t>Vision:  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A healthier New Mexico!</a:t>
            </a:r>
          </a:p>
          <a:p>
            <a:pPr>
              <a:spcBef>
                <a:spcPts val="600"/>
              </a:spcBef>
              <a:buNone/>
            </a:pPr>
            <a:endParaRPr lang="en-US" altLang="en-US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2000" b="1" dirty="0">
                <a:solidFill>
                  <a:srgbClr val="002060"/>
                </a:solidFill>
                <a:latin typeface="Calibri"/>
                <a:cs typeface="Calibri"/>
              </a:rPr>
              <a:t>Mission:  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Promote health and wellness, improve health outcomes, and assure safety net services for all people in New Mexico.</a:t>
            </a:r>
          </a:p>
          <a:p>
            <a:pPr>
              <a:spcBef>
                <a:spcPts val="600"/>
              </a:spcBef>
              <a:buFontTx/>
              <a:buNone/>
            </a:pP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2060"/>
                </a:solidFill>
                <a:latin typeface="Calibri"/>
                <a:cs typeface="Calibri"/>
              </a:rPr>
              <a:t>Primary Core Functions:  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Provide a statewide system of health promotion,  disease and injury prevention, community health, and other public health services through local public health offices and contracts with community providers.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en-US" sz="2000" b="1" dirty="0">
                <a:solidFill>
                  <a:srgbClr val="002060"/>
                </a:solidFill>
                <a:latin typeface="Calibri"/>
                <a:cs typeface="Calibri"/>
              </a:rPr>
              <a:t>Divisions/Program Areas</a:t>
            </a:r>
          </a:p>
          <a:p>
            <a:pPr>
              <a:buFontTx/>
              <a:buNone/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Administrative Services; Public Health; Epidemiology and Response; Scientific Laboratories; Developmental Disabilities Support; Health Improvement; Facilities Management; Medical Cannabis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cs typeface="Times New Roman"/>
              </a:rPr>
              <a:t>Billy Jimenez, Acting Secretary; Aiko Allen, Tribal Liaison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cs typeface="Times New Roman"/>
              </a:rPr>
              <a:t>Jason Cornwell; Paula Hawley:  Acting Deputy Secretaries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/>
                <a:cs typeface="Times New Roman"/>
                <a:hlinkClick r:id="rId4"/>
              </a:rPr>
              <a:t>Billy.Jimenez@state.nm.us</a:t>
            </a:r>
            <a:r>
              <a:rPr lang="en-US" altLang="en-US" sz="2000" dirty="0">
                <a:latin typeface="Calibri"/>
                <a:cs typeface="Times New Roman"/>
              </a:rPr>
              <a:t>; </a:t>
            </a:r>
            <a:r>
              <a:rPr lang="en-US" altLang="en-US" sz="2000" dirty="0">
                <a:latin typeface="Calibri"/>
                <a:cs typeface="Times New Roman"/>
                <a:hlinkClick r:id="rId5"/>
              </a:rPr>
              <a:t>Aiko.Allen@state.nm.us</a:t>
            </a:r>
            <a:endParaRPr lang="en-US" altLang="en-US" sz="2000" dirty="0">
              <a:latin typeface="Calibri"/>
              <a:cs typeface="Times New Roman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114837-C8E6-495F-A66D-9CF80EE43D3B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5123" name="Rectangle 12">
            <a:extLst>
              <a:ext uri="{FF2B5EF4-FFF2-40B4-BE49-F238E27FC236}">
                <a16:creationId xmlns:a16="http://schemas.microsoft.com/office/drawing/2014/main" id="{B8009AF1-5E49-4EDC-9DD2-8EF15151A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5124" name="TextBox 18">
            <a:extLst>
              <a:ext uri="{FF2B5EF4-FFF2-40B4-BE49-F238E27FC236}">
                <a16:creationId xmlns:a16="http://schemas.microsoft.com/office/drawing/2014/main" id="{0B3E79A3-BB0A-4085-9C73-C3ABC9DAB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479" y="563336"/>
            <a:ext cx="87316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2F5496"/>
                </a:solidFill>
                <a:latin typeface="Calibri"/>
                <a:cs typeface="Calibri"/>
              </a:rPr>
              <a:t>NM Governor’s and NMDOH Priorities</a:t>
            </a:r>
            <a:endParaRPr lang="en-US" dirty="0"/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DECDAF48-7F80-45BB-A65A-02249ADD0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40" y="1335974"/>
            <a:ext cx="67818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Infectious Diseases - COVID-19 surveillance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Immunizations (COVID-19 vaccine roll-out)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dirty="0">
              <a:solidFill>
                <a:srgbClr val="002060"/>
              </a:solidFill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Substance use (drug overdose prevention/alcohol related mortality)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dirty="0">
              <a:solidFill>
                <a:srgbClr val="002060"/>
              </a:solidFill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Behavioral health (diseases of despair)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dirty="0">
              <a:solidFill>
                <a:srgbClr val="002060"/>
              </a:solidFill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Chronic disease risk reduction (obesity, diabetes, cancer)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Developmental Disabilities – Community Supports Waiver; DD Waiver renewal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Access to primary care and safety net services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Data collection, analysis, and distribution</a:t>
            </a:r>
          </a:p>
          <a:p>
            <a:pPr>
              <a:spcBef>
                <a:spcPct val="0"/>
              </a:spcBef>
            </a:pP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6" name="Picture 6">
            <a:extLst>
              <a:ext uri="{FF2B5EF4-FFF2-40B4-BE49-F238E27FC236}">
                <a16:creationId xmlns:a16="http://schemas.microsoft.com/office/drawing/2014/main" id="{8AA1339C-47A8-48F4-952C-5C1093439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029200"/>
            <a:ext cx="1595438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Google Shape;254;p7">
            <a:extLst>
              <a:ext uri="{FF2B5EF4-FFF2-40B4-BE49-F238E27FC236}">
                <a16:creationId xmlns:a16="http://schemas.microsoft.com/office/drawing/2014/main" id="{1E42D418-9B7E-4C82-A506-02C76975F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4038600" cy="457200"/>
          </a:xfrm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SzPts val="2000"/>
              <a:buFont typeface="Calibri" panose="020F0502020204030204" pitchFamily="34" charset="0"/>
              <a:buNone/>
            </a:pPr>
            <a:br>
              <a:rPr lang="en-US" altLang="en-U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46127B5-DBDF-4912-94A2-D947470102CC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7172" name="Rectangle 12">
            <a:extLst>
              <a:ext uri="{FF2B5EF4-FFF2-40B4-BE49-F238E27FC236}">
                <a16:creationId xmlns:a16="http://schemas.microsoft.com/office/drawing/2014/main" id="{9C6CEF3E-90A3-4642-BADB-A355F5A20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994F497E-0222-45D0-BF17-4EA1534F9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88000"/>
            <a:ext cx="1595438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FC45A3-1DA8-4665-9D09-37D53CA0B13B}"/>
              </a:ext>
            </a:extLst>
          </p:cNvPr>
          <p:cNvSpPr txBox="1"/>
          <p:nvPr/>
        </p:nvSpPr>
        <p:spPr>
          <a:xfrm>
            <a:off x="304800" y="482600"/>
            <a:ext cx="8534400" cy="5878532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2F5496"/>
                </a:solidFill>
                <a:latin typeface="Calibri"/>
                <a:cs typeface="Calibri"/>
              </a:rPr>
              <a:t>COVID-19 Tribal Response Highlights</a:t>
            </a:r>
            <a:endParaRPr lang="en-US" dirty="0"/>
          </a:p>
          <a:p>
            <a:pPr>
              <a:defRPr/>
            </a:pPr>
            <a:endParaRPr lang="en-US" sz="2400" dirty="0">
              <a:latin typeface="Calibri Ligh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Epidemiology and Response Division (ERD)</a:t>
            </a:r>
            <a:r>
              <a:rPr lang="en-US" sz="2000" dirty="0">
                <a:solidFill>
                  <a:srgbClr val="002060"/>
                </a:solidFill>
                <a:latin typeface="Calibri"/>
                <a:cs typeface="Calibri"/>
              </a:rPr>
              <a:t> - American Indian COVID-19 Response Team:  technical assistance-case investigations, contact tracing, case and contact monitoring); partnerships data systems; education</a:t>
            </a:r>
          </a:p>
          <a:p>
            <a:pPr>
              <a:defRPr/>
            </a:pPr>
            <a:endParaRPr lang="en-US" sz="2000" dirty="0">
              <a:solidFill>
                <a:srgbClr val="002060"/>
              </a:solidFill>
              <a:latin typeface="Calibri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Public Health Division</a:t>
            </a:r>
            <a:r>
              <a:rPr lang="en-US" sz="2000" dirty="0">
                <a:solidFill>
                  <a:srgbClr val="002060"/>
                </a:solidFill>
                <a:latin typeface="Calibri"/>
                <a:cs typeface="Calibri"/>
              </a:rPr>
              <a:t> - Staff c</a:t>
            </a:r>
            <a:r>
              <a:rPr lang="en-US" sz="2000" dirty="0">
                <a:solidFill>
                  <a:srgbClr val="002060"/>
                </a:solidFill>
                <a:latin typeface="Calibri"/>
                <a:cs typeface="Calibri Light"/>
              </a:rPr>
              <a:t>ommunity testing at the request of tribal partners; education; consultation - testing and infection control strategies; Support development tribal testing teams (FIT testing, training personnel and providing guidance on testing logistics).</a:t>
            </a:r>
          </a:p>
          <a:p>
            <a:pPr>
              <a:defRPr/>
            </a:pPr>
            <a:endParaRPr lang="en-US" sz="2000" dirty="0">
              <a:solidFill>
                <a:srgbClr val="002060"/>
              </a:solidFill>
              <a:latin typeface="Calibri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Bureau of Health Emergency Management</a:t>
            </a:r>
            <a:r>
              <a:rPr lang="en-US" sz="2000" dirty="0">
                <a:solidFill>
                  <a:srgbClr val="002060"/>
                </a:solidFill>
                <a:latin typeface="Calibri"/>
                <a:cs typeface="Calibri"/>
              </a:rPr>
              <a:t> - PPE and COVID-19 test kit distribution, COVID-19 vaccine planning with tribal partners, and coordination of the sheltering site process</a:t>
            </a:r>
            <a:endParaRPr lang="en-US" sz="2000" dirty="0">
              <a:solidFill>
                <a:srgbClr val="002060"/>
              </a:solidFill>
              <a:latin typeface="Calibri"/>
              <a:cs typeface="Calibri" panose="020F0502020204030204" pitchFamily="34" charset="0"/>
            </a:endParaRPr>
          </a:p>
          <a:p>
            <a:pPr>
              <a:defRPr/>
            </a:pPr>
            <a:endParaRPr lang="en-US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Office of Tribal Liaison</a:t>
            </a:r>
            <a:r>
              <a:rPr lang="en-US" sz="2000" dirty="0">
                <a:solidFill>
                  <a:srgbClr val="002060"/>
                </a:solidFill>
                <a:latin typeface="Calibri"/>
                <a:cs typeface="Calibri"/>
              </a:rPr>
              <a:t> – Coordination Intra/inter/</a:t>
            </a:r>
            <a:endParaRPr lang="en-US" sz="2000">
              <a:solidFill>
                <a:srgbClr val="002060"/>
              </a:solidFill>
              <a:latin typeface="Calibri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Calibri"/>
                <a:cs typeface="Calibri"/>
              </a:rPr>
              <a:t>     external partnerships  for community testing; development </a:t>
            </a:r>
            <a:endParaRPr lang="en-US" sz="2000" dirty="0">
              <a:solidFill>
                <a:srgbClr val="002060"/>
              </a:solidFill>
              <a:latin typeface="Calibri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Calibri"/>
                <a:cs typeface="Calibri"/>
              </a:rPr>
              <a:t>     community test schedule tracking system; education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Google Shape;254;p7">
            <a:extLst>
              <a:ext uri="{FF2B5EF4-FFF2-40B4-BE49-F238E27FC236}">
                <a16:creationId xmlns:a16="http://schemas.microsoft.com/office/drawing/2014/main" id="{FF6C8FBB-FA43-4645-902C-BEB648CC9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4038600" cy="3429000"/>
          </a:xfrm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SzPts val="2000"/>
              <a:buFont typeface="Calibri" panose="020F0502020204030204" pitchFamily="34" charset="0"/>
              <a:buNone/>
            </a:pPr>
            <a:br>
              <a:rPr lang="en-US" altLang="en-U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54C54B-B2E9-46A5-9A3E-BD6352074796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9220" name="Rectangle 12">
            <a:extLst>
              <a:ext uri="{FF2B5EF4-FFF2-40B4-BE49-F238E27FC236}">
                <a16:creationId xmlns:a16="http://schemas.microsoft.com/office/drawing/2014/main" id="{A8F56E7C-7D4E-4D61-89CA-00592FF9C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84" name="TextBox 22">
            <a:extLst>
              <a:ext uri="{FF2B5EF4-FFF2-40B4-BE49-F238E27FC236}">
                <a16:creationId xmlns:a16="http://schemas.microsoft.com/office/drawing/2014/main" id="{E9BE4BA4-3D78-45C7-94BD-C428250FB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524" y="1256805"/>
            <a:ext cx="8911441" cy="489364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spcBef>
                <a:spcPct val="0"/>
              </a:spcBef>
              <a:buFont typeface="Arial"/>
              <a:buChar char="•"/>
              <a:defRPr/>
            </a:pPr>
            <a:endParaRPr lang="en-US" altLang="en-US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>
              <a:spcBef>
                <a:spcPct val="0"/>
              </a:spcBef>
              <a:buFont typeface="Arial"/>
              <a:buChar char="•"/>
              <a:defRPr/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Development and implementation of internal and external COVID-19 response teams to support tribal leadership and  Incident Commands for community testing.</a:t>
            </a: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0"/>
              </a:spcBef>
              <a:buFont typeface="Arial"/>
              <a:buChar char="•"/>
              <a:defRPr/>
            </a:pPr>
            <a:endParaRPr lang="en-US" altLang="en-US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>
              <a:spcBef>
                <a:spcPct val="0"/>
              </a:spcBef>
              <a:buFont typeface="Arial"/>
              <a:buChar char="•"/>
              <a:defRPr/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Partnerships with agencies:  Albuquerque Area IHS, Navajo Area IHS, Navajo Nation, NM Human Services Department (HSD), Children, Youth, and Families (CYFD), to address community needs (food, water, supplies, shelter,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etc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) </a:t>
            </a: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0"/>
              </a:spcBef>
              <a:buFont typeface="Arial"/>
              <a:buChar char="•"/>
              <a:defRPr/>
            </a:pPr>
            <a:endParaRPr lang="en-US" altLang="en-US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>
              <a:spcBef>
                <a:spcPct val="0"/>
              </a:spcBef>
              <a:buFont typeface="Arial"/>
              <a:buChar char="•"/>
              <a:defRPr/>
            </a:pP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Activation in March of NMDOH Department Operations Center: coordination of </a:t>
            </a:r>
            <a:r>
              <a:rPr lang="en-US" altLang="en-US" sz="2000">
                <a:solidFill>
                  <a:srgbClr val="002060"/>
                </a:solidFill>
                <a:latin typeface="Calibri"/>
                <a:cs typeface="Calibri"/>
              </a:rPr>
              <a:t>medical and epidemiological support for the State Emergency Operations Center 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and tribal partners</a:t>
            </a:r>
            <a:endParaRPr lang="en-US" alt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endParaRPr lang="en-US" alt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22" name="Picture 5">
            <a:extLst>
              <a:ext uri="{FF2B5EF4-FFF2-40B4-BE49-F238E27FC236}">
                <a16:creationId xmlns:a16="http://schemas.microsoft.com/office/drawing/2014/main" id="{6D57C684-53CA-4B4E-8228-21C74A3F8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3" y="5105400"/>
            <a:ext cx="15954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01AAE20-8FDB-45D2-9D6D-1A61F93F8EEF}"/>
              </a:ext>
            </a:extLst>
          </p:cNvPr>
          <p:cNvSpPr txBox="1"/>
          <p:nvPr/>
        </p:nvSpPr>
        <p:spPr>
          <a:xfrm>
            <a:off x="267196" y="611579"/>
            <a:ext cx="854429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rgbClr val="2F5496"/>
                </a:solidFill>
                <a:latin typeface="Calibri"/>
                <a:cs typeface="Calibri"/>
              </a:rPr>
              <a:t>Top three achievements accomplished on behalf of tribes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CE95ABCCDF824688903FE290C52AA9" ma:contentTypeVersion="10" ma:contentTypeDescription="Create a new document." ma:contentTypeScope="" ma:versionID="068f959e87218f259104b0f94fac7c6b">
  <xsd:schema xmlns:xsd="http://www.w3.org/2001/XMLSchema" xmlns:xs="http://www.w3.org/2001/XMLSchema" xmlns:p="http://schemas.microsoft.com/office/2006/metadata/properties" xmlns:ns3="500fc99d-b194-414e-9bc2-944fb4fc9ef3" targetNamespace="http://schemas.microsoft.com/office/2006/metadata/properties" ma:root="true" ma:fieldsID="7f08b21b8650802273ad63d59f2a3150" ns3:_="">
    <xsd:import namespace="500fc99d-b194-414e-9bc2-944fb4fc9e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fc99d-b194-414e-9bc2-944fb4fc9e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7EC668-D001-4F01-A777-A1C8260412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27CF24-EAAA-454E-B3DB-1C9E119D7B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0fc99d-b194-414e-9bc2-944fb4fc9e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4207</TotalTime>
  <Words>465</Words>
  <Application>Microsoft Office PowerPoint</Application>
  <PresentationFormat>On-screen Show (4:3)</PresentationFormat>
  <Paragraphs>50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PowerPoint Presentation</vt:lpstr>
      <vt:lpstr>PowerPoint Presentation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 COVID-19 Response Weekly Tribal Leaders Call   Indian Affairs Department Fridays, 11:00 am</dc:title>
  <dc:creator>Microsoft Office User</dc:creator>
  <cp:lastModifiedBy>Aiko Allen</cp:lastModifiedBy>
  <cp:revision>264</cp:revision>
  <cp:lastPrinted>2019-07-30T16:41:59Z</cp:lastPrinted>
  <dcterms:created xsi:type="dcterms:W3CDTF">2020-04-03T16:57:03Z</dcterms:created>
  <dcterms:modified xsi:type="dcterms:W3CDTF">2020-10-29T01:13:05Z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0x01010070CE95ABCCDF824688903FE290C52AA9</vt:lpwstr>
  </property>
</Properties>
</file>