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9"/>
  </p:notesMasterIdLst>
  <p:sldIdLst>
    <p:sldId id="409" r:id="rId4"/>
    <p:sldId id="413" r:id="rId5"/>
    <p:sldId id="410" r:id="rId6"/>
    <p:sldId id="411" r:id="rId7"/>
    <p:sldId id="412" r:id="rId8"/>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1pPr>
    <a:lvl2pPr marL="4572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2pPr>
    <a:lvl3pPr marL="9144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3pPr>
    <a:lvl4pPr marL="13716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4pPr>
    <a:lvl5pPr marL="18288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5pPr>
    <a:lvl6pPr marL="2286000" algn="l" defTabSz="914400" rtl="0" eaLnBrk="1" latinLnBrk="0" hangingPunct="1">
      <a:defRPr kern="1200">
        <a:solidFill>
          <a:schemeClr val="tx1"/>
        </a:solidFill>
        <a:latin typeface="Calisto MT" panose="02040603050505030304" pitchFamily="18" charset="0"/>
        <a:ea typeface="+mn-ea"/>
        <a:cs typeface="+mn-cs"/>
      </a:defRPr>
    </a:lvl6pPr>
    <a:lvl7pPr marL="2743200" algn="l" defTabSz="914400" rtl="0" eaLnBrk="1" latinLnBrk="0" hangingPunct="1">
      <a:defRPr kern="1200">
        <a:solidFill>
          <a:schemeClr val="tx1"/>
        </a:solidFill>
        <a:latin typeface="Calisto MT" panose="02040603050505030304" pitchFamily="18" charset="0"/>
        <a:ea typeface="+mn-ea"/>
        <a:cs typeface="+mn-cs"/>
      </a:defRPr>
    </a:lvl7pPr>
    <a:lvl8pPr marL="3200400" algn="l" defTabSz="914400" rtl="0" eaLnBrk="1" latinLnBrk="0" hangingPunct="1">
      <a:defRPr kern="1200">
        <a:solidFill>
          <a:schemeClr val="tx1"/>
        </a:solidFill>
        <a:latin typeface="Calisto MT" panose="02040603050505030304" pitchFamily="18" charset="0"/>
        <a:ea typeface="+mn-ea"/>
        <a:cs typeface="+mn-cs"/>
      </a:defRPr>
    </a:lvl8pPr>
    <a:lvl9pPr marL="3657600" algn="l" defTabSz="914400" rtl="0" eaLnBrk="1" latinLnBrk="0" hangingPunct="1">
      <a:defRPr kern="1200">
        <a:solidFill>
          <a:schemeClr val="tx1"/>
        </a:solidFill>
        <a:latin typeface="Calisto MT" panose="02040603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57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C4DFE21-181F-4302-9CC8-94AE13291C48}" v="210" dt="2020-10-29T01:32:31.0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p:cViewPr varScale="1">
        <p:scale>
          <a:sx n="150" d="100"/>
          <a:sy n="150" d="100"/>
        </p:scale>
        <p:origin x="2016"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A2098FDD-0BF8-4F82-A8A4-4EA26FAC9495}"/>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3" name="Rectangle 3">
            <a:extLst>
              <a:ext uri="{FF2B5EF4-FFF2-40B4-BE49-F238E27FC236}">
                <a16:creationId xmlns:a16="http://schemas.microsoft.com/office/drawing/2014/main" id="{E9A2A7E6-4032-4912-B597-9EA90BABD2A8}"/>
              </a:ext>
            </a:extLst>
          </p:cNvPr>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13316" name="Rectangle 4">
            <a:extLst>
              <a:ext uri="{FF2B5EF4-FFF2-40B4-BE49-F238E27FC236}">
                <a16:creationId xmlns:a16="http://schemas.microsoft.com/office/drawing/2014/main" id="{347CC599-C3EC-4165-9034-EEB34B314C07}"/>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5DEE0CAC-22F7-4168-A4EF-FCBFEAB7EB5E}"/>
              </a:ext>
            </a:extLst>
          </p:cNvPr>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5606" name="Rectangle 6">
            <a:extLst>
              <a:ext uri="{FF2B5EF4-FFF2-40B4-BE49-F238E27FC236}">
                <a16:creationId xmlns:a16="http://schemas.microsoft.com/office/drawing/2014/main" id="{94004965-2B25-4FEA-AD5C-64D03156D58D}"/>
              </a:ext>
            </a:extLst>
          </p:cNvPr>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7" name="Rectangle 7">
            <a:extLst>
              <a:ext uri="{FF2B5EF4-FFF2-40B4-BE49-F238E27FC236}">
                <a16:creationId xmlns:a16="http://schemas.microsoft.com/office/drawing/2014/main" id="{6B02BA5A-52C3-4500-B8A0-753688F47BAB}"/>
              </a:ext>
            </a:extLst>
          </p:cNvPr>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F1D87669-BD44-4EA8-A62E-5270072D397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250;p7:notes">
            <a:extLst>
              <a:ext uri="{FF2B5EF4-FFF2-40B4-BE49-F238E27FC236}">
                <a16:creationId xmlns:a16="http://schemas.microsoft.com/office/drawing/2014/main" id="{DD3EB473-1154-4F1D-8FA2-3FE6320AF74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5362" name="Google Shape;251;p7:notes">
            <a:extLst>
              <a:ext uri="{FF2B5EF4-FFF2-40B4-BE49-F238E27FC236}">
                <a16:creationId xmlns:a16="http://schemas.microsoft.com/office/drawing/2014/main" id="{5B085D5B-0323-49C0-8248-874F4D11453F}"/>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8433" name="Google Shape;250;p7:notes">
            <a:extLst>
              <a:ext uri="{FF2B5EF4-FFF2-40B4-BE49-F238E27FC236}">
                <a16:creationId xmlns:a16="http://schemas.microsoft.com/office/drawing/2014/main" id="{2A084221-1B16-43C6-9A75-41D623204E0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8434" name="Google Shape;251;p7:notes">
            <a:extLst>
              <a:ext uri="{FF2B5EF4-FFF2-40B4-BE49-F238E27FC236}">
                <a16:creationId xmlns:a16="http://schemas.microsoft.com/office/drawing/2014/main" id="{DEEBBC39-0A8F-4B62-A794-348C758EDFFC}"/>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0481" name="Google Shape;250;p7:notes">
            <a:extLst>
              <a:ext uri="{FF2B5EF4-FFF2-40B4-BE49-F238E27FC236}">
                <a16:creationId xmlns:a16="http://schemas.microsoft.com/office/drawing/2014/main" id="{EC03E7F2-4086-4725-8310-9C1A93EABCA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20482" name="Google Shape;251;p7:notes">
            <a:extLst>
              <a:ext uri="{FF2B5EF4-FFF2-40B4-BE49-F238E27FC236}">
                <a16:creationId xmlns:a16="http://schemas.microsoft.com/office/drawing/2014/main" id="{45EE416B-BF5B-4047-BB8D-3B91CFA83F36}"/>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2529" name="Google Shape;250;p7:notes">
            <a:extLst>
              <a:ext uri="{FF2B5EF4-FFF2-40B4-BE49-F238E27FC236}">
                <a16:creationId xmlns:a16="http://schemas.microsoft.com/office/drawing/2014/main" id="{DD68DC9A-1773-4FB3-A7B5-4B574DEC910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22530" name="Google Shape;251;p7:notes">
            <a:extLst>
              <a:ext uri="{FF2B5EF4-FFF2-40B4-BE49-F238E27FC236}">
                <a16:creationId xmlns:a16="http://schemas.microsoft.com/office/drawing/2014/main" id="{F7E606DD-37CD-4270-9707-AD15B898A04E}"/>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4070A04A-5669-41B5-8343-57BB9474708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563413BD-D6C6-4D2D-975F-1A12C033CBA5}"/>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F6EC525-3B77-4B88-8C6A-FACEB5C0AB54}"/>
              </a:ext>
            </a:extLst>
          </p:cNvPr>
          <p:cNvSpPr>
            <a:spLocks noGrp="1" noChangeArrowheads="1"/>
          </p:cNvSpPr>
          <p:nvPr>
            <p:ph type="sldNum" sz="quarter" idx="12"/>
          </p:nvPr>
        </p:nvSpPr>
        <p:spPr>
          <a:ln/>
        </p:spPr>
        <p:txBody>
          <a:bodyPr/>
          <a:lstStyle>
            <a:lvl1pPr>
              <a:defRPr/>
            </a:lvl1pPr>
          </a:lstStyle>
          <a:p>
            <a:pPr>
              <a:defRPr/>
            </a:pPr>
            <a:fld id="{F7E7EF7B-B836-453E-A650-9D2A8FF9C285}" type="slidenum">
              <a:rPr lang="en-US" altLang="en-US"/>
              <a:pPr>
                <a:defRPr/>
              </a:pPr>
              <a:t>‹#›</a:t>
            </a:fld>
            <a:endParaRPr lang="en-US" altLang="en-US"/>
          </a:p>
        </p:txBody>
      </p:sp>
    </p:spTree>
    <p:extLst>
      <p:ext uri="{BB962C8B-B14F-4D97-AF65-F5344CB8AC3E}">
        <p14:creationId xmlns:p14="http://schemas.microsoft.com/office/powerpoint/2010/main" val="809535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21D7003-4676-48BA-8E48-6CDD4E94895F}"/>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19F21CC-9218-4DAB-91F1-3C230E9F341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7A343A83-0A75-43FA-8BC6-8697F4D0009D}"/>
              </a:ext>
            </a:extLst>
          </p:cNvPr>
          <p:cNvSpPr>
            <a:spLocks noGrp="1" noChangeArrowheads="1"/>
          </p:cNvSpPr>
          <p:nvPr>
            <p:ph type="sldNum" sz="quarter" idx="12"/>
          </p:nvPr>
        </p:nvSpPr>
        <p:spPr>
          <a:ln/>
        </p:spPr>
        <p:txBody>
          <a:bodyPr/>
          <a:lstStyle>
            <a:lvl1pPr>
              <a:defRPr/>
            </a:lvl1pPr>
          </a:lstStyle>
          <a:p>
            <a:pPr>
              <a:defRPr/>
            </a:pPr>
            <a:fld id="{DC8FC1D1-4EBA-477E-BF14-A3BA0375B469}" type="slidenum">
              <a:rPr lang="en-US" altLang="en-US"/>
              <a:pPr>
                <a:defRPr/>
              </a:pPr>
              <a:t>‹#›</a:t>
            </a:fld>
            <a:endParaRPr lang="en-US" altLang="en-US"/>
          </a:p>
        </p:txBody>
      </p:sp>
    </p:spTree>
    <p:extLst>
      <p:ext uri="{BB962C8B-B14F-4D97-AF65-F5344CB8AC3E}">
        <p14:creationId xmlns:p14="http://schemas.microsoft.com/office/powerpoint/2010/main" val="1298940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72172F3-E0CD-4987-91D1-19C4077200B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B900366-350D-4D67-BFF9-70AB3BE5711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519B3A8-C20D-4230-80A1-AE7656762DC6}"/>
              </a:ext>
            </a:extLst>
          </p:cNvPr>
          <p:cNvSpPr>
            <a:spLocks noGrp="1" noChangeArrowheads="1"/>
          </p:cNvSpPr>
          <p:nvPr>
            <p:ph type="sldNum" sz="quarter" idx="12"/>
          </p:nvPr>
        </p:nvSpPr>
        <p:spPr>
          <a:ln/>
        </p:spPr>
        <p:txBody>
          <a:bodyPr/>
          <a:lstStyle>
            <a:lvl1pPr>
              <a:defRPr/>
            </a:lvl1pPr>
          </a:lstStyle>
          <a:p>
            <a:pPr>
              <a:defRPr/>
            </a:pPr>
            <a:fld id="{3DC6784A-1059-4FD2-948F-2A48CB57324C}" type="slidenum">
              <a:rPr lang="en-US" altLang="en-US"/>
              <a:pPr>
                <a:defRPr/>
              </a:pPr>
              <a:t>‹#›</a:t>
            </a:fld>
            <a:endParaRPr lang="en-US" altLang="en-US"/>
          </a:p>
        </p:txBody>
      </p:sp>
    </p:spTree>
    <p:extLst>
      <p:ext uri="{BB962C8B-B14F-4D97-AF65-F5344CB8AC3E}">
        <p14:creationId xmlns:p14="http://schemas.microsoft.com/office/powerpoint/2010/main" val="3363516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470E3D-CE59-4639-A380-EB87361F318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3E7627FD-0896-42E2-85FA-5E8DF256449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53AC584-62C5-4588-BD1E-7C9B29402F88}"/>
              </a:ext>
            </a:extLst>
          </p:cNvPr>
          <p:cNvSpPr>
            <a:spLocks noGrp="1" noChangeArrowheads="1"/>
          </p:cNvSpPr>
          <p:nvPr>
            <p:ph type="sldNum" sz="quarter" idx="12"/>
          </p:nvPr>
        </p:nvSpPr>
        <p:spPr>
          <a:ln/>
        </p:spPr>
        <p:txBody>
          <a:bodyPr/>
          <a:lstStyle>
            <a:lvl1pPr>
              <a:defRPr/>
            </a:lvl1pPr>
          </a:lstStyle>
          <a:p>
            <a:pPr>
              <a:defRPr/>
            </a:pPr>
            <a:fld id="{5C93E373-24AA-4216-9E01-C8345BA8E549}" type="slidenum">
              <a:rPr lang="en-US" altLang="en-US"/>
              <a:pPr>
                <a:defRPr/>
              </a:pPr>
              <a:t>‹#›</a:t>
            </a:fld>
            <a:endParaRPr lang="en-US" altLang="en-US"/>
          </a:p>
        </p:txBody>
      </p:sp>
    </p:spTree>
    <p:extLst>
      <p:ext uri="{BB962C8B-B14F-4D97-AF65-F5344CB8AC3E}">
        <p14:creationId xmlns:p14="http://schemas.microsoft.com/office/powerpoint/2010/main" val="1754500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0F12C1A7-62EB-4492-9602-C4B9409A184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DE8D9C0-EA70-40EA-8831-23C6442B2B0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5021BBC3-9160-42AF-B572-14E75E24F854}"/>
              </a:ext>
            </a:extLst>
          </p:cNvPr>
          <p:cNvSpPr>
            <a:spLocks noGrp="1" noChangeArrowheads="1"/>
          </p:cNvSpPr>
          <p:nvPr>
            <p:ph type="sldNum" sz="quarter" idx="12"/>
          </p:nvPr>
        </p:nvSpPr>
        <p:spPr>
          <a:ln/>
        </p:spPr>
        <p:txBody>
          <a:bodyPr/>
          <a:lstStyle>
            <a:lvl1pPr>
              <a:defRPr/>
            </a:lvl1pPr>
          </a:lstStyle>
          <a:p>
            <a:pPr>
              <a:defRPr/>
            </a:pPr>
            <a:fld id="{845CAB51-FC80-4AAE-B9E9-A8BE6BEB7374}" type="slidenum">
              <a:rPr lang="en-US" altLang="en-US"/>
              <a:pPr>
                <a:defRPr/>
              </a:pPr>
              <a:t>‹#›</a:t>
            </a:fld>
            <a:endParaRPr lang="en-US" altLang="en-US"/>
          </a:p>
        </p:txBody>
      </p:sp>
    </p:spTree>
    <p:extLst>
      <p:ext uri="{BB962C8B-B14F-4D97-AF65-F5344CB8AC3E}">
        <p14:creationId xmlns:p14="http://schemas.microsoft.com/office/powerpoint/2010/main" val="965957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969CF8E-DDA4-4E23-85B4-3F28F233869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CAA8D81-0D15-451B-9E7D-52A066E1EA4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D275CD8-6AB4-40D4-9B5E-C072271CA9BB}"/>
              </a:ext>
            </a:extLst>
          </p:cNvPr>
          <p:cNvSpPr>
            <a:spLocks noGrp="1" noChangeArrowheads="1"/>
          </p:cNvSpPr>
          <p:nvPr>
            <p:ph type="sldNum" sz="quarter" idx="12"/>
          </p:nvPr>
        </p:nvSpPr>
        <p:spPr>
          <a:ln/>
        </p:spPr>
        <p:txBody>
          <a:bodyPr/>
          <a:lstStyle>
            <a:lvl1pPr>
              <a:defRPr/>
            </a:lvl1pPr>
          </a:lstStyle>
          <a:p>
            <a:pPr>
              <a:defRPr/>
            </a:pPr>
            <a:fld id="{42BDFEBD-1B0A-44DA-80B5-BD4193D1FD2E}" type="slidenum">
              <a:rPr lang="en-US" altLang="en-US"/>
              <a:pPr>
                <a:defRPr/>
              </a:pPr>
              <a:t>‹#›</a:t>
            </a:fld>
            <a:endParaRPr lang="en-US" altLang="en-US"/>
          </a:p>
        </p:txBody>
      </p:sp>
    </p:spTree>
    <p:extLst>
      <p:ext uri="{BB962C8B-B14F-4D97-AF65-F5344CB8AC3E}">
        <p14:creationId xmlns:p14="http://schemas.microsoft.com/office/powerpoint/2010/main" val="3716585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6801853-0D80-44C1-B414-B7FF3DD407E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AF74640A-BFAC-42C2-97A9-B43C27CF8C8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E3A87601-4973-4AC6-B15A-63C01F1FA454}"/>
              </a:ext>
            </a:extLst>
          </p:cNvPr>
          <p:cNvSpPr>
            <a:spLocks noGrp="1" noChangeArrowheads="1"/>
          </p:cNvSpPr>
          <p:nvPr>
            <p:ph type="sldNum" sz="quarter" idx="12"/>
          </p:nvPr>
        </p:nvSpPr>
        <p:spPr>
          <a:ln/>
        </p:spPr>
        <p:txBody>
          <a:bodyPr/>
          <a:lstStyle>
            <a:lvl1pPr>
              <a:defRPr/>
            </a:lvl1pPr>
          </a:lstStyle>
          <a:p>
            <a:pPr>
              <a:defRPr/>
            </a:pPr>
            <a:fld id="{D04C460D-551B-489B-9CBE-9E0BFB6212F8}" type="slidenum">
              <a:rPr lang="en-US" altLang="en-US"/>
              <a:pPr>
                <a:defRPr/>
              </a:pPr>
              <a:t>‹#›</a:t>
            </a:fld>
            <a:endParaRPr lang="en-US" altLang="en-US"/>
          </a:p>
        </p:txBody>
      </p:sp>
    </p:spTree>
    <p:extLst>
      <p:ext uri="{BB962C8B-B14F-4D97-AF65-F5344CB8AC3E}">
        <p14:creationId xmlns:p14="http://schemas.microsoft.com/office/powerpoint/2010/main" val="5296879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20658C1-EA8F-42BA-8D68-0E6041D43DF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3E90EE1E-5B0A-4BFE-A45A-5406AB746F7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949CF72F-B7CC-43FC-A3BB-81B2D798055A}"/>
              </a:ext>
            </a:extLst>
          </p:cNvPr>
          <p:cNvSpPr>
            <a:spLocks noGrp="1" noChangeArrowheads="1"/>
          </p:cNvSpPr>
          <p:nvPr>
            <p:ph type="sldNum" sz="quarter" idx="12"/>
          </p:nvPr>
        </p:nvSpPr>
        <p:spPr>
          <a:ln/>
        </p:spPr>
        <p:txBody>
          <a:bodyPr/>
          <a:lstStyle>
            <a:lvl1pPr>
              <a:defRPr/>
            </a:lvl1pPr>
          </a:lstStyle>
          <a:p>
            <a:pPr>
              <a:defRPr/>
            </a:pPr>
            <a:fld id="{F3D06CF2-A6DE-44AE-9331-237B4A97130F}" type="slidenum">
              <a:rPr lang="en-US" altLang="en-US"/>
              <a:pPr>
                <a:defRPr/>
              </a:pPr>
              <a:t>‹#›</a:t>
            </a:fld>
            <a:endParaRPr lang="en-US" altLang="en-US"/>
          </a:p>
        </p:txBody>
      </p:sp>
    </p:spTree>
    <p:extLst>
      <p:ext uri="{BB962C8B-B14F-4D97-AF65-F5344CB8AC3E}">
        <p14:creationId xmlns:p14="http://schemas.microsoft.com/office/powerpoint/2010/main" val="758578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0977660F-49A0-4323-8ADA-25A9AF84130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397761C8-1D76-402A-878D-435E2DBCCD0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25BED5F4-D79B-4700-A735-D0C9F3698600}"/>
              </a:ext>
            </a:extLst>
          </p:cNvPr>
          <p:cNvSpPr>
            <a:spLocks noGrp="1" noChangeArrowheads="1"/>
          </p:cNvSpPr>
          <p:nvPr>
            <p:ph type="sldNum" sz="quarter" idx="12"/>
          </p:nvPr>
        </p:nvSpPr>
        <p:spPr>
          <a:ln/>
        </p:spPr>
        <p:txBody>
          <a:bodyPr/>
          <a:lstStyle>
            <a:lvl1pPr>
              <a:defRPr/>
            </a:lvl1pPr>
          </a:lstStyle>
          <a:p>
            <a:pPr>
              <a:defRPr/>
            </a:pPr>
            <a:fld id="{4689765C-7CDB-4790-B976-3F147C4EB54D}" type="slidenum">
              <a:rPr lang="en-US" altLang="en-US"/>
              <a:pPr>
                <a:defRPr/>
              </a:pPr>
              <a:t>‹#›</a:t>
            </a:fld>
            <a:endParaRPr lang="en-US" altLang="en-US"/>
          </a:p>
        </p:txBody>
      </p:sp>
    </p:spTree>
    <p:extLst>
      <p:ext uri="{BB962C8B-B14F-4D97-AF65-F5344CB8AC3E}">
        <p14:creationId xmlns:p14="http://schemas.microsoft.com/office/powerpoint/2010/main" val="3387416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4B68D719-F26A-4793-93B4-97990963ADA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5965F04-5012-4BD4-AD55-0E553F513B2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1F0054D-533A-49F5-895D-BC6275C98F5A}"/>
              </a:ext>
            </a:extLst>
          </p:cNvPr>
          <p:cNvSpPr>
            <a:spLocks noGrp="1" noChangeArrowheads="1"/>
          </p:cNvSpPr>
          <p:nvPr>
            <p:ph type="sldNum" sz="quarter" idx="12"/>
          </p:nvPr>
        </p:nvSpPr>
        <p:spPr>
          <a:ln/>
        </p:spPr>
        <p:txBody>
          <a:bodyPr/>
          <a:lstStyle>
            <a:lvl1pPr>
              <a:defRPr/>
            </a:lvl1pPr>
          </a:lstStyle>
          <a:p>
            <a:pPr>
              <a:defRPr/>
            </a:pPr>
            <a:fld id="{5D23C2E5-37EE-4B26-BFCD-300C1C174CC1}" type="slidenum">
              <a:rPr lang="en-US" altLang="en-US"/>
              <a:pPr>
                <a:defRPr/>
              </a:pPr>
              <a:t>‹#›</a:t>
            </a:fld>
            <a:endParaRPr lang="en-US" altLang="en-US"/>
          </a:p>
        </p:txBody>
      </p:sp>
    </p:spTree>
    <p:extLst>
      <p:ext uri="{BB962C8B-B14F-4D97-AF65-F5344CB8AC3E}">
        <p14:creationId xmlns:p14="http://schemas.microsoft.com/office/powerpoint/2010/main" val="343676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2E92E815-A70B-416A-BB4A-2E8B229FB1E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0AD759BB-E8B8-4CD9-8E4C-6DAB66E9147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73F59C85-A1C1-4F8D-8F09-6B526AB28942}"/>
              </a:ext>
            </a:extLst>
          </p:cNvPr>
          <p:cNvSpPr>
            <a:spLocks noGrp="1" noChangeArrowheads="1"/>
          </p:cNvSpPr>
          <p:nvPr>
            <p:ph type="sldNum" sz="quarter" idx="12"/>
          </p:nvPr>
        </p:nvSpPr>
        <p:spPr>
          <a:ln/>
        </p:spPr>
        <p:txBody>
          <a:bodyPr/>
          <a:lstStyle>
            <a:lvl1pPr>
              <a:defRPr/>
            </a:lvl1pPr>
          </a:lstStyle>
          <a:p>
            <a:pPr>
              <a:defRPr/>
            </a:pPr>
            <a:fld id="{F808595C-D976-4D53-8361-D6AB43E103EB}" type="slidenum">
              <a:rPr lang="en-US" altLang="en-US"/>
              <a:pPr>
                <a:defRPr/>
              </a:pPr>
              <a:t>‹#›</a:t>
            </a:fld>
            <a:endParaRPr lang="en-US" altLang="en-US"/>
          </a:p>
        </p:txBody>
      </p:sp>
    </p:spTree>
    <p:extLst>
      <p:ext uri="{BB962C8B-B14F-4D97-AF65-F5344CB8AC3E}">
        <p14:creationId xmlns:p14="http://schemas.microsoft.com/office/powerpoint/2010/main" val="157208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90DBAFF-5ECE-4B5E-9BC3-750644809985}"/>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B6E35E50-8735-4054-9B63-7E5193D73225}"/>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F876DF5-F17F-4963-8FEC-0964463CBF60}"/>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E3729911-2BB8-4323-ADB6-70735CDA28AC}"/>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14F39130-79BB-460B-B896-4DDEE136015C}"/>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pPr>
              <a:defRPr/>
            </a:pPr>
            <a:fld id="{0B568788-EF11-4346-AA7D-C9AFF9088F5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nmagsec@nmda.nmsu.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aparra@nmda.nmsu.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2">
            <a:extLst>
              <a:ext uri="{FF2B5EF4-FFF2-40B4-BE49-F238E27FC236}">
                <a16:creationId xmlns:a16="http://schemas.microsoft.com/office/drawing/2014/main" id="{11012EE5-8209-48C2-83D2-9A147EE5D5C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14339" name="Rectangle 14">
            <a:extLst>
              <a:ext uri="{FF2B5EF4-FFF2-40B4-BE49-F238E27FC236}">
                <a16:creationId xmlns:a16="http://schemas.microsoft.com/office/drawing/2014/main" id="{916B515E-2157-4D71-AC10-6A712D27D46E}"/>
              </a:ext>
            </a:extLst>
          </p:cNvPr>
          <p:cNvSpPr>
            <a:spLocks noChangeArrowheads="1"/>
          </p:cNvSpPr>
          <p:nvPr/>
        </p:nvSpPr>
        <p:spPr bwMode="auto">
          <a:xfrm>
            <a:off x="333499" y="1256502"/>
            <a:ext cx="8613568" cy="53244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400" b="1" i="1" dirty="0">
                <a:solidFill>
                  <a:srgbClr val="002060"/>
                </a:solidFill>
                <a:latin typeface="Calibri"/>
                <a:ea typeface="Times New Roman" panose="02020603050405020304" pitchFamily="18" charset="0"/>
                <a:cs typeface="Calibri"/>
              </a:rPr>
              <a:t>Executive Summary</a:t>
            </a:r>
          </a:p>
          <a:p>
            <a:pPr>
              <a:spcBef>
                <a:spcPct val="0"/>
              </a:spcBef>
              <a:buNone/>
            </a:pPr>
            <a:r>
              <a:rPr lang="en-US" altLang="en-US" sz="1400" dirty="0">
                <a:solidFill>
                  <a:srgbClr val="002060"/>
                </a:solidFill>
                <a:latin typeface="Calibri"/>
                <a:ea typeface="Times New Roman" panose="02020603050405020304" pitchFamily="18" charset="0"/>
                <a:cs typeface="Calibri"/>
              </a:rPr>
              <a:t>NMDA looks forward to continuing to work with our tribal partners through formal solicitations of services as well as through increased outreach efforts.  New Mexico’s food and agriculture industry continues to be an economic driver across the state and is one of the most diverse in the nation. As such, New Mexico Department of Agriculture (NMDA) is responsible for a broad variety of laws, regulations and programs that protect the consumer, enhance food safety and provide unique and creative marketing programs to assist New Mexico’s producers and processors . NMDA is under the New Mexico State University (NMSU) Board of Regents. Additionally, the Director of NMDA serves as the Secretary of Agriculture on the Governor’s Cabinet. The Director/Secretary is the agriculture industry’s official representative to state and federal government. This unique role as a Cabinet-level agency and member of the NMSU community allows NMDA to combine regulatory functions with research and extension initiatives with colleges across the university.</a:t>
            </a:r>
          </a:p>
          <a:p>
            <a:pPr>
              <a:spcBef>
                <a:spcPct val="0"/>
              </a:spcBef>
              <a:buFontTx/>
              <a:buNone/>
            </a:pPr>
            <a:endParaRPr lang="en-US" altLang="en-US" sz="14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r>
              <a:rPr lang="en-US" altLang="en-US" sz="1400" dirty="0">
                <a:solidFill>
                  <a:srgbClr val="002060"/>
                </a:solidFill>
                <a:latin typeface="Calibri"/>
                <a:ea typeface="Times New Roman" panose="02020603050405020304" pitchFamily="18" charset="0"/>
                <a:cs typeface="Calibri"/>
              </a:rPr>
              <a:t>Through approaches that use the latest science, technology and economic strategies, NMDA advocates and promotes New Mexico’s agricultural industries. NMDA collaborates with over fifty-five state and national boards, commissions, and organizations. This includes providing technical assistance, finalizing marketing and promotion assistance and providing regulatory oversight and service.</a:t>
            </a:r>
          </a:p>
          <a:p>
            <a:pPr>
              <a:spcBef>
                <a:spcPct val="0"/>
              </a:spcBef>
              <a:buFontTx/>
              <a:buNone/>
            </a:pPr>
            <a:endParaRPr lang="en-US" altLang="en-US" sz="14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r>
              <a:rPr lang="en-US" altLang="en-US" sz="1400" b="1" i="1" dirty="0">
                <a:solidFill>
                  <a:srgbClr val="002060"/>
                </a:solidFill>
                <a:latin typeface="Calibri"/>
                <a:ea typeface="Times New Roman" panose="02020603050405020304" pitchFamily="18" charset="0"/>
                <a:cs typeface="Calibri"/>
              </a:rPr>
              <a:t>Mission Statement</a:t>
            </a:r>
          </a:p>
          <a:p>
            <a:pPr>
              <a:spcBef>
                <a:spcPct val="0"/>
              </a:spcBef>
              <a:buFontTx/>
              <a:buNone/>
            </a:pPr>
            <a:r>
              <a:rPr lang="en-US" altLang="en-US" sz="1400" dirty="0">
                <a:solidFill>
                  <a:srgbClr val="002060"/>
                </a:solidFill>
                <a:latin typeface="Calibri"/>
                <a:ea typeface="Times New Roman" panose="02020603050405020304" pitchFamily="18" charset="0"/>
                <a:cs typeface="Calibri"/>
              </a:rPr>
              <a:t>NMDA benefits the public by promoting the viability and advancement of New Mexico agriculture and affiliated industries.</a:t>
            </a:r>
          </a:p>
          <a:p>
            <a:pPr>
              <a:spcBef>
                <a:spcPct val="0"/>
              </a:spcBef>
              <a:buFontTx/>
              <a:buNone/>
            </a:pPr>
            <a:endParaRPr lang="en-US" altLang="en-US" sz="14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r>
              <a:rPr lang="en-US" altLang="en-US" sz="1400" b="1" i="1" dirty="0">
                <a:solidFill>
                  <a:srgbClr val="002060"/>
                </a:solidFill>
                <a:latin typeface="Calibri"/>
                <a:ea typeface="Times New Roman" panose="02020603050405020304" pitchFamily="18" charset="0"/>
                <a:cs typeface="Calibri"/>
              </a:rPr>
              <a:t>Key Contacts</a:t>
            </a:r>
          </a:p>
          <a:p>
            <a:pPr>
              <a:spcBef>
                <a:spcPct val="0"/>
              </a:spcBef>
              <a:buNone/>
            </a:pPr>
            <a:r>
              <a:rPr lang="en-US" altLang="en-US" sz="1400" dirty="0">
                <a:solidFill>
                  <a:srgbClr val="002060"/>
                </a:solidFill>
                <a:latin typeface="Calibri"/>
                <a:ea typeface="Times New Roman" panose="02020603050405020304" pitchFamily="18" charset="0"/>
                <a:cs typeface="Calibri"/>
              </a:rPr>
              <a:t>Jeff M. Witte, Director / Secretary		575-646-3007</a:t>
            </a:r>
            <a:r>
              <a:rPr lang="en-US" altLang="en-US" sz="1400" dirty="0">
                <a:latin typeface="Calibri"/>
                <a:ea typeface="Times New Roman" panose="02020603050405020304" pitchFamily="18" charset="0"/>
                <a:cs typeface="Calibri"/>
              </a:rPr>
              <a:t>		</a:t>
            </a:r>
            <a:r>
              <a:rPr lang="en-US" altLang="en-US" sz="1400" dirty="0">
                <a:latin typeface="Calibri"/>
                <a:ea typeface="Times New Roman" panose="02020603050405020304" pitchFamily="18" charset="0"/>
                <a:cs typeface="Calibri"/>
                <a:hlinkClick r:id="rId3"/>
              </a:rPr>
              <a:t>nmagsec@nmda.nmsu.edu</a:t>
            </a:r>
            <a:r>
              <a:rPr lang="en-US" altLang="en-US" sz="1400" dirty="0">
                <a:latin typeface="Calibri"/>
                <a:ea typeface="Times New Roman" panose="02020603050405020304" pitchFamily="18" charset="0"/>
                <a:cs typeface="Calibri"/>
              </a:rPr>
              <a:t> </a:t>
            </a:r>
            <a:endParaRPr lang="en-US" altLang="en-US" sz="1400" dirty="0">
              <a:latin typeface="Calibri" panose="020F0502020204030204" pitchFamily="34" charset="0"/>
              <a:ea typeface="Times New Roman" panose="02020603050405020304" pitchFamily="18" charset="0"/>
              <a:cs typeface="Calibri" panose="020F0502020204030204" pitchFamily="34" charset="0"/>
            </a:endParaRPr>
          </a:p>
          <a:p>
            <a:pPr>
              <a:spcBef>
                <a:spcPct val="0"/>
              </a:spcBef>
              <a:buNone/>
            </a:pPr>
            <a:r>
              <a:rPr lang="en-US" altLang="en-US" sz="1400" dirty="0">
                <a:solidFill>
                  <a:srgbClr val="002060"/>
                </a:solidFill>
                <a:latin typeface="Calibri"/>
                <a:ea typeface="Times New Roman" panose="02020603050405020304" pitchFamily="18" charset="0"/>
                <a:cs typeface="Calibri"/>
              </a:rPr>
              <a:t>Anthony J. Parra Deputy Director / 		575-646-3702</a:t>
            </a:r>
            <a:r>
              <a:rPr lang="en-US" altLang="en-US" sz="1400" dirty="0">
                <a:latin typeface="Calibri"/>
                <a:ea typeface="Times New Roman" panose="02020603050405020304" pitchFamily="18" charset="0"/>
                <a:cs typeface="Calibri"/>
              </a:rPr>
              <a:t>		</a:t>
            </a:r>
            <a:r>
              <a:rPr lang="en-US" altLang="en-US" sz="1400" dirty="0">
                <a:latin typeface="Calibri"/>
                <a:ea typeface="Times New Roman" panose="02020603050405020304" pitchFamily="18" charset="0"/>
                <a:cs typeface="Calibri"/>
                <a:hlinkClick r:id="rId4"/>
              </a:rPr>
              <a:t>aparra@nmda.nmsu.edu</a:t>
            </a:r>
            <a:endParaRPr lang="en-US" altLang="en-US" sz="1400" dirty="0">
              <a:latin typeface="Calibri" panose="020F0502020204030204" pitchFamily="34" charset="0"/>
              <a:ea typeface="Times New Roman" panose="02020603050405020304" pitchFamily="18" charset="0"/>
              <a:cs typeface="Calibri" panose="020F0502020204030204" pitchFamily="34" charset="0"/>
            </a:endParaRPr>
          </a:p>
          <a:p>
            <a:pPr>
              <a:spcBef>
                <a:spcPct val="0"/>
              </a:spcBef>
              <a:buNone/>
            </a:pPr>
            <a:r>
              <a:rPr lang="en-US" altLang="en-US" sz="1400" dirty="0">
                <a:solidFill>
                  <a:srgbClr val="002060"/>
                </a:solidFill>
                <a:latin typeface="Calibri"/>
                <a:ea typeface="Times New Roman" panose="02020603050405020304" pitchFamily="18" charset="0"/>
                <a:cs typeface="Calibri"/>
              </a:rPr>
              <a:t>Secretary / </a:t>
            </a:r>
            <a:r>
              <a:rPr lang="en-US" sz="1400" dirty="0">
                <a:solidFill>
                  <a:srgbClr val="002060"/>
                </a:solidFill>
                <a:latin typeface="Calibri"/>
                <a:ea typeface="Times New Roman" panose="02020603050405020304" pitchFamily="18" charset="0"/>
                <a:cs typeface="Calibri"/>
              </a:rPr>
              <a:t>Tribal Liaison</a:t>
            </a:r>
            <a:r>
              <a:rPr lang="en-US" altLang="en-US" sz="1400" dirty="0">
                <a:solidFill>
                  <a:srgbClr val="002060"/>
                </a:solidFill>
                <a:latin typeface="Calibri"/>
                <a:ea typeface="Times New Roman" panose="02020603050405020304" pitchFamily="18" charset="0"/>
                <a:cs typeface="Calibri"/>
              </a:rPr>
              <a:t>  </a:t>
            </a:r>
            <a:r>
              <a:rPr lang="en-US" altLang="en-US" sz="1400" dirty="0">
                <a:latin typeface="Calibri"/>
                <a:ea typeface="Times New Roman" panose="02020603050405020304" pitchFamily="18" charset="0"/>
                <a:cs typeface="Calibri"/>
              </a:rPr>
              <a:t>	        </a:t>
            </a:r>
            <a:endParaRPr lang="en-US" dirty="0"/>
          </a:p>
        </p:txBody>
      </p:sp>
      <p:sp>
        <p:nvSpPr>
          <p:cNvPr id="3" name="TextBox 2">
            <a:extLst>
              <a:ext uri="{FF2B5EF4-FFF2-40B4-BE49-F238E27FC236}">
                <a16:creationId xmlns:a16="http://schemas.microsoft.com/office/drawing/2014/main" id="{FCC01EF7-7793-4BB0-A84A-62EFC7E8FF24}"/>
              </a:ext>
            </a:extLst>
          </p:cNvPr>
          <p:cNvSpPr txBox="1"/>
          <p:nvPr/>
        </p:nvSpPr>
        <p:spPr>
          <a:xfrm>
            <a:off x="152400" y="641464"/>
            <a:ext cx="8407728" cy="5847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200" b="1" dirty="0">
                <a:solidFill>
                  <a:srgbClr val="2F5496"/>
                </a:solidFill>
                <a:latin typeface="Calibri Light" panose="020F0302020204030204" pitchFamily="34" charset="0"/>
                <a:cs typeface="Times New Roman" panose="02020603050405020304" pitchFamily="18" charset="0"/>
              </a:rPr>
              <a:t>New Mexico Department of Agriculture</a:t>
            </a:r>
          </a:p>
        </p:txBody>
      </p:sp>
      <p:sp>
        <p:nvSpPr>
          <p:cNvPr id="4" name="Rectangle 3">
            <a:extLst>
              <a:ext uri="{FF2B5EF4-FFF2-40B4-BE49-F238E27FC236}">
                <a16:creationId xmlns:a16="http://schemas.microsoft.com/office/drawing/2014/main" id="{4D36BA3B-9C98-4B39-8263-8413AF3B887B}"/>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CA10B5B-8035-450F-B017-5CB9CBC59DC8}"/>
              </a:ext>
            </a:extLst>
          </p:cNvPr>
          <p:cNvGraphicFramePr>
            <a:graphicFrameLocks noGrp="1"/>
          </p:cNvGraphicFramePr>
          <p:nvPr>
            <p:extLst>
              <p:ext uri="{D42A27DB-BD31-4B8C-83A1-F6EECF244321}">
                <p14:modId xmlns:p14="http://schemas.microsoft.com/office/powerpoint/2010/main" val="4286528093"/>
              </p:ext>
            </p:extLst>
          </p:nvPr>
        </p:nvGraphicFramePr>
        <p:xfrm>
          <a:off x="184067" y="1027215"/>
          <a:ext cx="8941506" cy="5761136"/>
        </p:xfrm>
        <a:graphic>
          <a:graphicData uri="http://schemas.openxmlformats.org/drawingml/2006/table">
            <a:tbl>
              <a:tblPr/>
              <a:tblGrid>
                <a:gridCol w="4415559">
                  <a:extLst>
                    <a:ext uri="{9D8B030D-6E8A-4147-A177-3AD203B41FA5}">
                      <a16:colId xmlns:a16="http://schemas.microsoft.com/office/drawing/2014/main" val="20000"/>
                    </a:ext>
                  </a:extLst>
                </a:gridCol>
                <a:gridCol w="4525947">
                  <a:extLst>
                    <a:ext uri="{9D8B030D-6E8A-4147-A177-3AD203B41FA5}">
                      <a16:colId xmlns:a16="http://schemas.microsoft.com/office/drawing/2014/main" val="20001"/>
                    </a:ext>
                  </a:extLst>
                </a:gridCol>
              </a:tblGrid>
              <a:tr h="374072">
                <a:tc>
                  <a:txBody>
                    <a:bodyPr/>
                    <a:lstStyle/>
                    <a:p>
                      <a:r>
                        <a:rPr lang="en-US" sz="1200" b="1" i="1" dirty="0">
                          <a:solidFill>
                            <a:srgbClr val="002060"/>
                          </a:solidFill>
                          <a:effectLst/>
                          <a:latin typeface="Calibri"/>
                          <a:cs typeface="Calibri"/>
                        </a:rPr>
                        <a:t>DIVISION/PROGRAMS </a:t>
                      </a:r>
                    </a:p>
                  </a:txBody>
                  <a:tcPr marL="23111" marR="23111" marT="0" marB="0">
                    <a:lnL>
                      <a:noFill/>
                    </a:lnL>
                    <a:lnR>
                      <a:noFill/>
                    </a:lnR>
                    <a:lnT>
                      <a:noFill/>
                    </a:lnT>
                    <a:lnB>
                      <a:noFill/>
                    </a:lnB>
                  </a:tcPr>
                </a:tc>
                <a:tc>
                  <a:txBody>
                    <a:bodyPr/>
                    <a:lstStyle/>
                    <a:p>
                      <a:r>
                        <a:rPr lang="en-US" sz="1200" b="1" i="1" dirty="0">
                          <a:solidFill>
                            <a:srgbClr val="002060"/>
                          </a:solidFill>
                          <a:effectLst/>
                          <a:latin typeface="Calibri"/>
                          <a:cs typeface="Calibri"/>
                        </a:rPr>
                        <a:t>PRIMARY AREAS OF RESPONSIBILITIES </a:t>
                      </a:r>
                    </a:p>
                  </a:txBody>
                  <a:tcPr marL="23111" marR="23111" marT="0" marB="0">
                    <a:lnL>
                      <a:noFill/>
                    </a:lnL>
                    <a:lnR>
                      <a:noFill/>
                    </a:lnR>
                    <a:lnT>
                      <a:noFill/>
                    </a:lnT>
                    <a:lnB>
                      <a:noFill/>
                    </a:lnB>
                  </a:tcPr>
                </a:tc>
                <a:extLst>
                  <a:ext uri="{0D108BD9-81ED-4DB2-BD59-A6C34878D82A}">
                    <a16:rowId xmlns:a16="http://schemas.microsoft.com/office/drawing/2014/main" val="10000"/>
                  </a:ext>
                </a:extLst>
              </a:tr>
              <a:tr h="914434">
                <a:tc>
                  <a:txBody>
                    <a:bodyPr/>
                    <a:lstStyle/>
                    <a:p>
                      <a:r>
                        <a:rPr lang="en-US" sz="1200" dirty="0">
                          <a:solidFill>
                            <a:srgbClr val="002060"/>
                          </a:solidFill>
                          <a:effectLst/>
                          <a:latin typeface="Calibri"/>
                          <a:cs typeface="Calibri"/>
                        </a:rPr>
                        <a:t>Agricultural and Environmental Services (AES) Division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Inspections, permits and consumer protection services related to pesticides, exports of raw agricultural products and plant pests and administers licensing and inspections for the cultivation of hemp.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1"/>
                  </a:ext>
                </a:extLst>
              </a:tr>
              <a:tr h="548659">
                <a:tc>
                  <a:txBody>
                    <a:bodyPr/>
                    <a:lstStyle/>
                    <a:p>
                      <a:r>
                        <a:rPr lang="en-US" sz="1200" dirty="0">
                          <a:solidFill>
                            <a:srgbClr val="002060"/>
                          </a:solidFill>
                          <a:effectLst/>
                          <a:latin typeface="Calibri"/>
                          <a:cs typeface="Calibri"/>
                        </a:rPr>
                        <a:t>Agricultural Programs and Resources (APR) Division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Analytical services provided to stakeholders regarding state and federal environmental regulations and natural resource issues.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2"/>
                  </a:ext>
                </a:extLst>
              </a:tr>
              <a:tr h="731546">
                <a:tc>
                  <a:txBody>
                    <a:bodyPr/>
                    <a:lstStyle/>
                    <a:p>
                      <a:r>
                        <a:rPr lang="en-US" sz="1200" dirty="0">
                          <a:solidFill>
                            <a:srgbClr val="002060"/>
                          </a:solidFill>
                          <a:effectLst/>
                          <a:latin typeface="Calibri"/>
                          <a:cs typeface="Calibri"/>
                        </a:rPr>
                        <a:t>Agricultural and Production Services (APS) Division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Inspections, licenses and consumer protection services related to dairy; feed, seed, and fertilizer; and produce. Advise and administer programs related to agricultural biosecurity.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3"/>
                  </a:ext>
                </a:extLst>
              </a:tr>
              <a:tr h="548659">
                <a:tc>
                  <a:txBody>
                    <a:bodyPr/>
                    <a:lstStyle/>
                    <a:p>
                      <a:r>
                        <a:rPr lang="en-US" sz="1200" dirty="0">
                          <a:solidFill>
                            <a:srgbClr val="002060"/>
                          </a:solidFill>
                          <a:effectLst/>
                          <a:latin typeface="Calibri"/>
                          <a:cs typeface="Calibri"/>
                        </a:rPr>
                        <a:t>Laboratory Division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Analysis services related to petroleum; metrology; feed, seed, and fertilizer; and pesticides.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4"/>
                  </a:ext>
                </a:extLst>
              </a:tr>
              <a:tr h="731546">
                <a:tc>
                  <a:txBody>
                    <a:bodyPr/>
                    <a:lstStyle/>
                    <a:p>
                      <a:r>
                        <a:rPr lang="en-US" sz="1200" dirty="0">
                          <a:solidFill>
                            <a:srgbClr val="002060"/>
                          </a:solidFill>
                          <a:effectLst/>
                          <a:latin typeface="Calibri"/>
                          <a:cs typeface="Calibri"/>
                        </a:rPr>
                        <a:t>Marketing and Development (MD) Division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Development of national and international marketing programs for state agricultural businesses, organic certification program and fruit and vegetable inspections.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5"/>
                  </a:ext>
                </a:extLst>
              </a:tr>
              <a:tr h="548659">
                <a:tc>
                  <a:txBody>
                    <a:bodyPr/>
                    <a:lstStyle/>
                    <a:p>
                      <a:r>
                        <a:rPr lang="en-US" sz="1200" dirty="0">
                          <a:solidFill>
                            <a:srgbClr val="002060"/>
                          </a:solidFill>
                          <a:effectLst/>
                          <a:latin typeface="Calibri"/>
                          <a:cs typeface="Calibri"/>
                        </a:rPr>
                        <a:t>Standards and Consumer Services (SCS) Division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Inspections, permits and consumer protection services related to weights and measures, petroleum and other consumer items.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6"/>
                  </a:ext>
                </a:extLst>
              </a:tr>
              <a:tr h="548659">
                <a:tc>
                  <a:txBody>
                    <a:bodyPr/>
                    <a:lstStyle/>
                    <a:p>
                      <a:r>
                        <a:rPr lang="en-US" sz="1200" dirty="0">
                          <a:solidFill>
                            <a:srgbClr val="002060"/>
                          </a:solidFill>
                          <a:effectLst/>
                          <a:latin typeface="Calibri"/>
                          <a:cs typeface="Calibri"/>
                        </a:rPr>
                        <a:t>Veterinary Diagnostic Services (VDS) Division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Diagnostic services related to livestock, domestic animals and wildlife.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7"/>
                  </a:ext>
                </a:extLst>
              </a:tr>
              <a:tr h="548659">
                <a:tc>
                  <a:txBody>
                    <a:bodyPr/>
                    <a:lstStyle/>
                    <a:p>
                      <a:r>
                        <a:rPr lang="en-US" sz="1200" dirty="0">
                          <a:solidFill>
                            <a:srgbClr val="002060"/>
                          </a:solidFill>
                          <a:effectLst/>
                          <a:latin typeface="Calibri"/>
                          <a:cs typeface="Calibri"/>
                        </a:rPr>
                        <a:t>Industry and Agency Programs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Liaison services between agricultural industries and state agencies. </a:t>
                      </a:r>
                    </a:p>
                    <a:p>
                      <a:endParaRPr lang="en-US" sz="1200" dirty="0">
                        <a:solidFill>
                          <a:srgbClr val="002060"/>
                        </a:solidFill>
                        <a:effectLst/>
                        <a:latin typeface="Calibri"/>
                        <a:cs typeface="Calibri"/>
                      </a:endParaRPr>
                    </a:p>
                  </a:txBody>
                  <a:tcPr marL="23111" marR="23111" marT="0" marB="0">
                    <a:lnL>
                      <a:noFill/>
                    </a:lnL>
                    <a:lnR>
                      <a:noFill/>
                    </a:lnR>
                    <a:lnT>
                      <a:noFill/>
                    </a:lnT>
                    <a:lnB>
                      <a:noFill/>
                    </a:lnB>
                  </a:tcPr>
                </a:tc>
                <a:extLst>
                  <a:ext uri="{0D108BD9-81ED-4DB2-BD59-A6C34878D82A}">
                    <a16:rowId xmlns:a16="http://schemas.microsoft.com/office/drawing/2014/main" val="10008"/>
                  </a:ext>
                </a:extLst>
              </a:tr>
              <a:tr h="266243">
                <a:tc>
                  <a:txBody>
                    <a:bodyPr/>
                    <a:lstStyle/>
                    <a:p>
                      <a:r>
                        <a:rPr lang="en-US" sz="1200" dirty="0">
                          <a:solidFill>
                            <a:srgbClr val="002060"/>
                          </a:solidFill>
                          <a:effectLst/>
                          <a:latin typeface="Calibri"/>
                          <a:cs typeface="Calibri"/>
                        </a:rPr>
                        <a:t>Legislative and Governmental Affairs </a:t>
                      </a:r>
                    </a:p>
                  </a:txBody>
                  <a:tcPr marL="23111" marR="23111" marT="0" marB="0">
                    <a:lnL>
                      <a:noFill/>
                    </a:lnL>
                    <a:lnR>
                      <a:noFill/>
                    </a:lnR>
                    <a:lnT>
                      <a:noFill/>
                    </a:lnT>
                    <a:lnB>
                      <a:noFill/>
                    </a:lnB>
                  </a:tcPr>
                </a:tc>
                <a:tc>
                  <a:txBody>
                    <a:bodyPr/>
                    <a:lstStyle/>
                    <a:p>
                      <a:r>
                        <a:rPr lang="en-US" sz="1200" dirty="0">
                          <a:solidFill>
                            <a:srgbClr val="002060"/>
                          </a:solidFill>
                          <a:effectLst/>
                          <a:latin typeface="Calibri"/>
                          <a:cs typeface="Calibri"/>
                        </a:rPr>
                        <a:t>Provide support for agricultural-related legislation. </a:t>
                      </a:r>
                    </a:p>
                  </a:txBody>
                  <a:tcPr marL="23111" marR="23111" marT="0" marB="0">
                    <a:lnL>
                      <a:noFill/>
                    </a:lnL>
                    <a:lnR>
                      <a:noFill/>
                    </a:lnR>
                    <a:lnT>
                      <a:noFill/>
                    </a:lnT>
                    <a:lnB>
                      <a:noFill/>
                    </a:lnB>
                  </a:tcPr>
                </a:tc>
                <a:extLst>
                  <a:ext uri="{0D108BD9-81ED-4DB2-BD59-A6C34878D82A}">
                    <a16:rowId xmlns:a16="http://schemas.microsoft.com/office/drawing/2014/main" val="10009"/>
                  </a:ext>
                </a:extLst>
              </a:tr>
            </a:tbl>
          </a:graphicData>
        </a:graphic>
      </p:graphicFrame>
      <p:sp>
        <p:nvSpPr>
          <p:cNvPr id="16406" name="TextBox 5">
            <a:extLst>
              <a:ext uri="{FF2B5EF4-FFF2-40B4-BE49-F238E27FC236}">
                <a16:creationId xmlns:a16="http://schemas.microsoft.com/office/drawing/2014/main" id="{FD3724B9-FFC1-4043-8EA1-1DC63FE17381}"/>
              </a:ext>
            </a:extLst>
          </p:cNvPr>
          <p:cNvSpPr txBox="1">
            <a:spLocks noChangeArrowheads="1"/>
          </p:cNvSpPr>
          <p:nvPr/>
        </p:nvSpPr>
        <p:spPr bwMode="auto">
          <a:xfrm>
            <a:off x="6928" y="414770"/>
            <a:ext cx="912781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sz="2800" b="1" dirty="0">
                <a:solidFill>
                  <a:srgbClr val="2F5496"/>
                </a:solidFill>
                <a:latin typeface="Calibri Light" panose="020F0302020204030204" pitchFamily="34" charset="0"/>
                <a:cs typeface="Times New Roman" panose="02020603050405020304" pitchFamily="18" charset="0"/>
              </a:rPr>
              <a:t>NM Department of Agriculture Agency Overview</a:t>
            </a:r>
            <a:endParaRPr lang="en-US" sz="2800" b="1" dirty="0">
              <a:solidFill>
                <a:srgbClr val="2F5496"/>
              </a:solidFill>
              <a:latin typeface="Calibri Light" panose="020F03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9A514BD4-019B-496D-BF40-2FC42E729956}"/>
              </a:ext>
            </a:extLst>
          </p:cNvPr>
          <p:cNvSpPr/>
          <p:nvPr/>
        </p:nvSpPr>
        <p:spPr>
          <a:xfrm>
            <a:off x="-11875" y="70262"/>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Google Shape;254;p7">
            <a:extLst>
              <a:ext uri="{FF2B5EF4-FFF2-40B4-BE49-F238E27FC236}">
                <a16:creationId xmlns:a16="http://schemas.microsoft.com/office/drawing/2014/main" id="{A6F56CF6-6412-4909-ACF8-EBF0AB3F1A44}"/>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66A81E2C-AF25-4975-8607-BC21710B3EF0}"/>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17411" name="Rectangle 12">
            <a:extLst>
              <a:ext uri="{FF2B5EF4-FFF2-40B4-BE49-F238E27FC236}">
                <a16:creationId xmlns:a16="http://schemas.microsoft.com/office/drawing/2014/main" id="{F8E1C2F3-7CD0-4189-BB16-8DE1E762153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82" name="TextBox 18">
            <a:extLst>
              <a:ext uri="{FF2B5EF4-FFF2-40B4-BE49-F238E27FC236}">
                <a16:creationId xmlns:a16="http://schemas.microsoft.com/office/drawing/2014/main" id="{2790BB02-76A6-40C7-B4E2-D604D715D203}"/>
              </a:ext>
            </a:extLst>
          </p:cNvPr>
          <p:cNvSpPr txBox="1">
            <a:spLocks noChangeArrowheads="1"/>
          </p:cNvSpPr>
          <p:nvPr/>
        </p:nvSpPr>
        <p:spPr bwMode="auto">
          <a:xfrm>
            <a:off x="609600" y="685800"/>
            <a:ext cx="6840538" cy="2708434"/>
          </a:xfrm>
          <a:prstGeom prst="rect">
            <a:avLst/>
          </a:prstGeom>
          <a:noFill/>
          <a:ln>
            <a:noFill/>
          </a:ln>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b="1" dirty="0">
                <a:solidFill>
                  <a:srgbClr val="2F5496"/>
                </a:solidFill>
                <a:latin typeface="Calibri Light" panose="020F0302020204030204" pitchFamily="34" charset="0"/>
                <a:cs typeface="Times New Roman" panose="02020603050405020304" pitchFamily="18" charset="0"/>
              </a:rPr>
              <a:t>2021 Legislative Session Priorities</a:t>
            </a:r>
            <a:endParaRPr lang="en-US" b="1" dirty="0">
              <a:solidFill>
                <a:srgbClr val="2F5496"/>
              </a:solidFill>
              <a:latin typeface="Calibri Light" panose="020F0302020204030204" pitchFamily="34" charset="0"/>
              <a:cs typeface="Times New Roman" panose="02020603050405020304" pitchFamily="18" charset="0"/>
            </a:endParaRPr>
          </a:p>
          <a:p>
            <a:pPr>
              <a:spcBef>
                <a:spcPct val="0"/>
              </a:spcBef>
              <a:buFontTx/>
              <a:buNone/>
              <a:defRPr/>
            </a:pPr>
            <a:endParaRPr lang="en-US" altLang="en-US" sz="1400" dirty="0">
              <a:latin typeface="Calibri" panose="020F0502020204030204" pitchFamily="34" charset="0"/>
              <a:cs typeface="Calibri" panose="020F0502020204030204" pitchFamily="34" charset="0"/>
            </a:endParaRPr>
          </a:p>
          <a:p>
            <a:pPr marL="285750" indent="-285750">
              <a:spcBef>
                <a:spcPct val="0"/>
              </a:spcBef>
              <a:defRPr/>
            </a:pPr>
            <a:r>
              <a:rPr lang="en-US" altLang="en-US" sz="2400" dirty="0">
                <a:solidFill>
                  <a:srgbClr val="002060"/>
                </a:solidFill>
                <a:latin typeface="Calibri"/>
                <a:cs typeface="Calibri"/>
              </a:rPr>
              <a:t>Regulatory compliance and assistance (On-going)</a:t>
            </a:r>
          </a:p>
          <a:p>
            <a:pPr>
              <a:spcBef>
                <a:spcPct val="0"/>
              </a:spcBef>
              <a:buNone/>
              <a:defRPr/>
            </a:pPr>
            <a:endParaRPr lang="en-US" altLang="en-US" sz="2400" dirty="0">
              <a:solidFill>
                <a:srgbClr val="002060"/>
              </a:solidFill>
              <a:latin typeface="Calibri"/>
              <a:cs typeface="Calibri"/>
            </a:endParaRPr>
          </a:p>
          <a:p>
            <a:pPr marL="285750" indent="-285750">
              <a:spcBef>
                <a:spcPct val="0"/>
              </a:spcBef>
              <a:defRPr/>
            </a:pPr>
            <a:r>
              <a:rPr lang="en-US" altLang="en-US" sz="2400" dirty="0">
                <a:solidFill>
                  <a:srgbClr val="002060"/>
                </a:solidFill>
                <a:latin typeface="Calibri"/>
                <a:cs typeface="Calibri"/>
              </a:rPr>
              <a:t>NMDA has no new Legislative priorities for the 2021 session </a:t>
            </a:r>
            <a:endParaRPr lang="en-US" altLang="en-US" sz="2400" dirty="0">
              <a:solidFill>
                <a:srgbClr val="002060"/>
              </a:solidFill>
              <a:latin typeface="Calibri" panose="020F0502020204030204" pitchFamily="34" charset="0"/>
              <a:cs typeface="Calibri" panose="020F0502020204030204" pitchFamily="34" charset="0"/>
            </a:endParaRPr>
          </a:p>
          <a:p>
            <a:pPr marL="285750" indent="-285750">
              <a:spcBef>
                <a:spcPct val="0"/>
              </a:spcBef>
              <a:defRPr/>
            </a:pPr>
            <a:endParaRPr lang="en-US" altLang="en-US" sz="1400" dirty="0">
              <a:latin typeface="Calibri" panose="020F0502020204030204" pitchFamily="34" charset="0"/>
              <a:cs typeface="Calibri" panose="020F0502020204030204" pitchFamily="34" charset="0"/>
            </a:endParaRPr>
          </a:p>
          <a:p>
            <a:pPr>
              <a:spcBef>
                <a:spcPct val="0"/>
              </a:spcBef>
              <a:buFontTx/>
              <a:buNone/>
              <a:defRPr/>
            </a:pPr>
            <a:endParaRPr lang="en-US" altLang="en-US" sz="1400" b="1" i="1" dirty="0">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Google Shape;254;p7">
            <a:extLst>
              <a:ext uri="{FF2B5EF4-FFF2-40B4-BE49-F238E27FC236}">
                <a16:creationId xmlns:a16="http://schemas.microsoft.com/office/drawing/2014/main" id="{401230A7-4542-4169-AA6B-8A2920933B96}"/>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E898FBDD-580D-4E4D-AD3D-047F23D617F7}"/>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19459" name="Rectangle 12">
            <a:extLst>
              <a:ext uri="{FF2B5EF4-FFF2-40B4-BE49-F238E27FC236}">
                <a16:creationId xmlns:a16="http://schemas.microsoft.com/office/drawing/2014/main" id="{9793749E-69A8-4137-A869-1C03BE17F705}"/>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19460" name="TextBox 20">
            <a:extLst>
              <a:ext uri="{FF2B5EF4-FFF2-40B4-BE49-F238E27FC236}">
                <a16:creationId xmlns:a16="http://schemas.microsoft.com/office/drawing/2014/main" id="{0833D915-E0D6-46A4-961B-B66C3E7F04F5}"/>
              </a:ext>
            </a:extLst>
          </p:cNvPr>
          <p:cNvSpPr txBox="1">
            <a:spLocks noChangeArrowheads="1"/>
          </p:cNvSpPr>
          <p:nvPr/>
        </p:nvSpPr>
        <p:spPr bwMode="auto">
          <a:xfrm>
            <a:off x="381000" y="581025"/>
            <a:ext cx="8153400" cy="6340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dirty="0">
                <a:solidFill>
                  <a:srgbClr val="2F5496"/>
                </a:solidFill>
                <a:latin typeface="Calibri Light" panose="020F0302020204030204" pitchFamily="34" charset="0"/>
                <a:cs typeface="Times New Roman" panose="02020603050405020304" pitchFamily="18" charset="0"/>
              </a:rPr>
              <a:t>Policy Initiatives/Programs</a:t>
            </a:r>
            <a:endParaRPr lang="en-US" b="1" dirty="0">
              <a:solidFill>
                <a:srgbClr val="2F5496"/>
              </a:solidFill>
              <a:latin typeface="Calibri Light" panose="020F0302020204030204" pitchFamily="34" charset="0"/>
              <a:cs typeface="Times New Roman" panose="02020603050405020304" pitchFamily="18" charset="0"/>
            </a:endParaRPr>
          </a:p>
          <a:p>
            <a:pPr algn="ctr">
              <a:spcBef>
                <a:spcPct val="0"/>
              </a:spcBef>
              <a:buFontTx/>
              <a:buNone/>
            </a:pPr>
            <a:endParaRPr lang="en-US" altLang="en-US" sz="2800" dirty="0">
              <a:solidFill>
                <a:srgbClr val="015794"/>
              </a:solidFill>
              <a:latin typeface="Calibri light"/>
              <a:cs typeface="Calibri light"/>
            </a:endParaRPr>
          </a:p>
          <a:p>
            <a:pPr>
              <a:spcBef>
                <a:spcPct val="0"/>
              </a:spcBef>
              <a:buNone/>
            </a:pPr>
            <a:r>
              <a:rPr lang="en-US" altLang="en-US" sz="1400" i="1" dirty="0">
                <a:solidFill>
                  <a:srgbClr val="002060"/>
                </a:solidFill>
                <a:latin typeface="Calibri"/>
                <a:cs typeface="Calibri"/>
              </a:rPr>
              <a:t>The Healthy Soil Program:  </a:t>
            </a:r>
            <a:r>
              <a:rPr lang="en-US" altLang="en-US" sz="1400" dirty="0">
                <a:solidFill>
                  <a:srgbClr val="002060"/>
                </a:solidFill>
                <a:latin typeface="Calibri"/>
                <a:cs typeface="Calibri"/>
              </a:rPr>
              <a:t>The Healthy Soil Program (HSP) was created when the Healthy Soil Act was signed into law in 2019. The purpose of the HSP is “to promote and support farming and ranching systems and other forms of land management that increase soil organic matter, aggregate stability, microbiology and water retention to improve the health, yield and profitability of the soils of the state.” This purpose is achieved through grant-funded projects aimed at improving soil health.</a:t>
            </a:r>
          </a:p>
          <a:p>
            <a:pPr>
              <a:spcBef>
                <a:spcPct val="0"/>
              </a:spcBef>
              <a:buFontTx/>
              <a:buNone/>
            </a:pPr>
            <a:endParaRPr lang="en-US" altLang="en-US" sz="1400" dirty="0">
              <a:solidFill>
                <a:srgbClr val="002060"/>
              </a:solidFill>
              <a:latin typeface="Calibri" panose="020F0502020204030204" pitchFamily="34" charset="0"/>
              <a:cs typeface="Calibri" panose="020F0502020204030204" pitchFamily="34" charset="0"/>
            </a:endParaRPr>
          </a:p>
          <a:p>
            <a:pPr>
              <a:spcBef>
                <a:spcPct val="0"/>
              </a:spcBef>
              <a:buNone/>
            </a:pPr>
            <a:r>
              <a:rPr lang="en-US" altLang="en-US" sz="1400" i="1" dirty="0">
                <a:solidFill>
                  <a:srgbClr val="002060"/>
                </a:solidFill>
                <a:latin typeface="Calibri"/>
                <a:cs typeface="Calibri"/>
              </a:rPr>
              <a:t>Hemp Manufacturing Act: </a:t>
            </a:r>
            <a:r>
              <a:rPr lang="en-US" altLang="en-US" sz="1400" dirty="0">
                <a:solidFill>
                  <a:srgbClr val="002060"/>
                </a:solidFill>
                <a:latin typeface="Calibri"/>
                <a:cs typeface="Calibri"/>
              </a:rPr>
              <a:t>During the 2019 legislative session, House Bill 581 Hemp Manufacturing Act was passed and signed into law. The legislation grants NMDA and the New Mexico Environment Department (NMED) the regulatory authority over manufacturers, processors, labs, researchers and plant breeders.  The 2018 farm bill removed hemp from the federal controlled substances act and provided a framework for the growing of hemp. NMDA is currently licensing hemp producers.  As required by the 2018 Farm Bill, states, tribal entities, and territories that chose to self-regulate hemp production must operate under an USDA approved regulatory plan or allow USDA to provide the regulatory oversight.  New Mexico’s  Regulatory Hemp Plan was recently approved by USDA.  This plan may serves as a template for New Mexico tribes, pueblos, and nations that wish to grow hemp and develop their own regulatory plans.    </a:t>
            </a:r>
            <a:endParaRPr lang="en-US" altLang="en-US" sz="1400" dirty="0">
              <a:solidFill>
                <a:srgbClr val="002060"/>
              </a:solidFill>
              <a:latin typeface="Calibri" panose="020F0502020204030204" pitchFamily="34" charset="0"/>
              <a:cs typeface="Calibri" panose="020F0502020204030204" pitchFamily="34" charset="0"/>
            </a:endParaRPr>
          </a:p>
          <a:p>
            <a:pPr>
              <a:spcBef>
                <a:spcPct val="0"/>
              </a:spcBef>
              <a:buFontTx/>
              <a:buNone/>
            </a:pPr>
            <a:endParaRPr lang="en-US" altLang="en-US" sz="1400" dirty="0">
              <a:solidFill>
                <a:srgbClr val="002060"/>
              </a:solidFill>
              <a:latin typeface="Calibri" panose="020F0502020204030204" pitchFamily="34" charset="0"/>
              <a:cs typeface="Calibri" panose="020F0502020204030204" pitchFamily="34" charset="0"/>
            </a:endParaRPr>
          </a:p>
          <a:p>
            <a:pPr>
              <a:spcBef>
                <a:spcPct val="0"/>
              </a:spcBef>
              <a:buNone/>
            </a:pPr>
            <a:r>
              <a:rPr lang="en-US" altLang="en-US" sz="1400" i="1" dirty="0">
                <a:solidFill>
                  <a:srgbClr val="002060"/>
                </a:solidFill>
                <a:latin typeface="Calibri"/>
                <a:cs typeface="Calibri"/>
              </a:rPr>
              <a:t>New Mexico Departments of Agriculture and Tourism promote local businesses during Covid-19 Pandemic:  </a:t>
            </a:r>
            <a:r>
              <a:rPr lang="en-US" altLang="en-US" sz="1400" dirty="0">
                <a:solidFill>
                  <a:srgbClr val="002060"/>
                </a:solidFill>
                <a:latin typeface="Calibri"/>
                <a:cs typeface="Calibri"/>
              </a:rPr>
              <a:t>While the COVID-19 pandemic continues to impact the lives of residents across the state, NMDA and New Mexico Tourism Department (NMTD) are partnering to encourage support of homegrown and homemade products. NMDA and NMTD are encouraging New Mexico residents to support New Mexico agribusinesses, restaurants, artisans, merchants, processors and growers by ordering from local restaurants and shopping at stores, farmers’ markets and online for locally-sourced and produced products. NMDA has the New Mexico—Taste the Tradition® and New Mexico—Grown with Tradition® logo programs which allows New Mexico businesses with products made or grown in New Mexico the opportunity to share their brand.</a:t>
            </a:r>
          </a:p>
          <a:p>
            <a:pPr>
              <a:spcBef>
                <a:spcPct val="0"/>
              </a:spcBef>
              <a:buFontTx/>
              <a:buNone/>
            </a:pPr>
            <a:endParaRPr lang="en-US" altLang="en-US" sz="1400" dirty="0">
              <a:solidFill>
                <a:srgbClr val="002060"/>
              </a:solidFill>
              <a:latin typeface="Calibri" panose="020F0502020204030204" pitchFamily="34" charset="0"/>
              <a:cs typeface="Calibri" panose="020F050202020403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Google Shape;254;p7">
            <a:extLst>
              <a:ext uri="{FF2B5EF4-FFF2-40B4-BE49-F238E27FC236}">
                <a16:creationId xmlns:a16="http://schemas.microsoft.com/office/drawing/2014/main" id="{B8ED913E-0278-4093-A312-38A22489D1D3}"/>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68B1FC85-BBDD-4109-BC0E-6E82CF7BC1FE}"/>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21507" name="Rectangle 12">
            <a:extLst>
              <a:ext uri="{FF2B5EF4-FFF2-40B4-BE49-F238E27FC236}">
                <a16:creationId xmlns:a16="http://schemas.microsoft.com/office/drawing/2014/main" id="{3EF2D78D-BB9B-4F56-B86B-643167ABFF1A}"/>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800">
              <a:latin typeface="Calisto MT" panose="02040603050505030304" pitchFamily="18" charset="0"/>
            </a:endParaRPr>
          </a:p>
        </p:txBody>
      </p:sp>
      <p:sp>
        <p:nvSpPr>
          <p:cNvPr id="3084" name="TextBox 22">
            <a:extLst>
              <a:ext uri="{FF2B5EF4-FFF2-40B4-BE49-F238E27FC236}">
                <a16:creationId xmlns:a16="http://schemas.microsoft.com/office/drawing/2014/main" id="{5E213E57-810B-4A44-95B7-134AC20C1F45}"/>
              </a:ext>
            </a:extLst>
          </p:cNvPr>
          <p:cNvSpPr txBox="1">
            <a:spLocks noChangeArrowheads="1"/>
          </p:cNvSpPr>
          <p:nvPr/>
        </p:nvSpPr>
        <p:spPr bwMode="auto">
          <a:xfrm>
            <a:off x="152400" y="609600"/>
            <a:ext cx="8773885" cy="4739759"/>
          </a:xfrm>
          <a:prstGeom prst="rect">
            <a:avLst/>
          </a:prstGeom>
          <a:noFill/>
          <a:ln>
            <a:noFill/>
          </a:ln>
        </p:spPr>
        <p:txBody>
          <a:bodyPr wrap="square" lIns="91440" tIns="45720" rIns="91440" bIns="45720" anchor="t">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b="1" dirty="0">
                <a:solidFill>
                  <a:srgbClr val="2F5496"/>
                </a:solidFill>
                <a:latin typeface="Calibri Light" panose="020F0302020204030204" pitchFamily="34" charset="0"/>
                <a:cs typeface="Times New Roman" panose="02020603050405020304" pitchFamily="18" charset="0"/>
              </a:rPr>
              <a:t>Top Achievements accomplished on behalf of Tribes</a:t>
            </a:r>
            <a:endParaRPr lang="en-US" b="1" dirty="0">
              <a:solidFill>
                <a:srgbClr val="2F5496"/>
              </a:solidFill>
              <a:latin typeface="Calibri Light" panose="020F0302020204030204" pitchFamily="34" charset="0"/>
              <a:cs typeface="Times New Roman" panose="02020603050405020304" pitchFamily="18" charset="0"/>
            </a:endParaRPr>
          </a:p>
          <a:p>
            <a:pPr algn="ctr">
              <a:spcBef>
                <a:spcPct val="0"/>
              </a:spcBef>
              <a:buFontTx/>
              <a:buNone/>
              <a:defRPr/>
            </a:pPr>
            <a:endParaRPr lang="en-US" altLang="en-US" sz="2800" dirty="0">
              <a:solidFill>
                <a:srgbClr val="015794"/>
              </a:solidFill>
              <a:latin typeface="Calibri light"/>
              <a:cs typeface="Calibri light"/>
            </a:endParaRPr>
          </a:p>
          <a:p>
            <a:pPr marL="285750" indent="-285750">
              <a:spcBef>
                <a:spcPct val="0"/>
              </a:spcBef>
              <a:defRPr/>
            </a:pPr>
            <a:r>
              <a:rPr lang="en-US" altLang="en-US" sz="1800" i="1" dirty="0">
                <a:solidFill>
                  <a:srgbClr val="002060"/>
                </a:solidFill>
                <a:latin typeface="Calibri"/>
                <a:cs typeface="Calibri"/>
              </a:rPr>
              <a:t>Covid -19 Food Aid: </a:t>
            </a:r>
            <a:r>
              <a:rPr lang="en-US" altLang="en-US" sz="1800" dirty="0">
                <a:solidFill>
                  <a:srgbClr val="002060"/>
                </a:solidFill>
                <a:latin typeface="Calibri"/>
                <a:cs typeface="Calibri"/>
              </a:rPr>
              <a:t>Working with the State Emergency Operation Center (EOC) to provide emergency food relief, donated supplies and logistical support to New Mexico’s Pueblos, Tribes and Nations.</a:t>
            </a:r>
          </a:p>
          <a:p>
            <a:pPr>
              <a:spcBef>
                <a:spcPct val="0"/>
              </a:spcBef>
              <a:buNone/>
              <a:defRPr/>
            </a:pPr>
            <a:endParaRPr lang="en-US" altLang="en-US" sz="1800" dirty="0">
              <a:solidFill>
                <a:srgbClr val="002060"/>
              </a:solidFill>
              <a:latin typeface="Calibri"/>
              <a:cs typeface="Calibri"/>
            </a:endParaRPr>
          </a:p>
          <a:p>
            <a:pPr marL="285750" indent="-285750">
              <a:spcBef>
                <a:spcPct val="0"/>
              </a:spcBef>
              <a:defRPr/>
            </a:pPr>
            <a:r>
              <a:rPr lang="en-US" altLang="en-US" sz="1800" i="1" dirty="0">
                <a:solidFill>
                  <a:srgbClr val="002060"/>
                </a:solidFill>
                <a:latin typeface="Calibri"/>
                <a:cs typeface="Calibri"/>
              </a:rPr>
              <a:t>Healthy Soil Program (HSP):  </a:t>
            </a:r>
            <a:r>
              <a:rPr lang="en-US" altLang="en-US" sz="1800" dirty="0">
                <a:solidFill>
                  <a:srgbClr val="002060"/>
                </a:solidFill>
                <a:latin typeface="Calibri"/>
                <a:cs typeface="Calibri"/>
              </a:rPr>
              <a:t>Coordinated notification of the Health Soil Program with Indian Affairs Department of HSP funding opportunities to eligible entities (inclusive of tribes, pueblos, nations and other entities named in the Healthy Soil Act): including direct outreach to some tribes, pueblos and nations; building separate listserv to reach out to tribes, pueblos and nations natural resource department managers.</a:t>
            </a:r>
          </a:p>
          <a:p>
            <a:pPr>
              <a:spcBef>
                <a:spcPct val="0"/>
              </a:spcBef>
              <a:buNone/>
              <a:defRPr/>
            </a:pPr>
            <a:endParaRPr lang="en-US" altLang="en-US" sz="1800" dirty="0">
              <a:solidFill>
                <a:srgbClr val="002060"/>
              </a:solidFill>
              <a:latin typeface="Calibri"/>
              <a:cs typeface="Calibri"/>
            </a:endParaRPr>
          </a:p>
          <a:p>
            <a:pPr marL="285750" indent="-285750">
              <a:spcBef>
                <a:spcPct val="0"/>
              </a:spcBef>
              <a:defRPr/>
            </a:pPr>
            <a:r>
              <a:rPr lang="en-US" altLang="en-US" sz="1800" i="1" dirty="0">
                <a:solidFill>
                  <a:srgbClr val="002060"/>
                </a:solidFill>
                <a:latin typeface="Calibri"/>
                <a:cs typeface="Calibri"/>
              </a:rPr>
              <a:t>Regulatory Support</a:t>
            </a:r>
            <a:r>
              <a:rPr lang="en-US" altLang="en-US" sz="1800" dirty="0">
                <a:solidFill>
                  <a:srgbClr val="002060"/>
                </a:solidFill>
                <a:latin typeface="Calibri"/>
                <a:cs typeface="Calibri"/>
              </a:rPr>
              <a:t>:  Provided regulatory support to multiple Pueblos, Tribes and Nations by invitation in support of Petroleum, phytosanitary, hemp, fruit and vegetable and organic inspections.</a:t>
            </a:r>
          </a:p>
          <a:p>
            <a:pPr>
              <a:spcBef>
                <a:spcPct val="0"/>
              </a:spcBef>
              <a:buFontTx/>
              <a:buNone/>
              <a:defRPr/>
            </a:pPr>
            <a:endParaRPr lang="en-US" altLang="en-US" sz="800"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0CE95ABCCDF824688903FE290C52AA9" ma:contentTypeVersion="10" ma:contentTypeDescription="Create a new document." ma:contentTypeScope="" ma:versionID="068f959e87218f259104b0f94fac7c6b">
  <xsd:schema xmlns:xsd="http://www.w3.org/2001/XMLSchema" xmlns:xs="http://www.w3.org/2001/XMLSchema" xmlns:p="http://schemas.microsoft.com/office/2006/metadata/properties" xmlns:ns3="500fc99d-b194-414e-9bc2-944fb4fc9ef3" targetNamespace="http://schemas.microsoft.com/office/2006/metadata/properties" ma:root="true" ma:fieldsID="7f08b21b8650802273ad63d59f2a3150" ns3:_="">
    <xsd:import namespace="500fc99d-b194-414e-9bc2-944fb4fc9ef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0fc99d-b194-414e-9bc2-944fb4fc9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97EC668-D001-4F01-A777-A1C8260412A1}">
  <ds:schemaRefs>
    <ds:schemaRef ds:uri="http://schemas.microsoft.com/sharepoint/v3/contenttype/forms"/>
  </ds:schemaRefs>
</ds:datastoreItem>
</file>

<file path=customXml/itemProps2.xml><?xml version="1.0" encoding="utf-8"?>
<ds:datastoreItem xmlns:ds="http://schemas.openxmlformats.org/officeDocument/2006/customXml" ds:itemID="{0727CF24-EAAA-454E-B3DB-1C9E119D7B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0fc99d-b194-414e-9bc2-944fb4fc9e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2897</TotalTime>
  <Words>1114</Words>
  <Application>Microsoft Office PowerPoint</Application>
  <PresentationFormat>On-screen Show (4:3)</PresentationFormat>
  <Paragraphs>61</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Calibri Light</vt:lpstr>
      <vt:lpstr>Calisto MT</vt:lpstr>
      <vt:lpstr>Default Design</vt:lpstr>
      <vt:lpstr>PowerPoint Presentation</vt:lpstr>
      <vt:lpstr>PowerPoint Presentation</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NM COVID-19 Response Weekly Tribal Leaders Call   Indian Affairs Department Fridays, 11:00 am</dc:title>
  <dc:creator>Microsoft Office User</dc:creator>
  <cp:lastModifiedBy>Salazar, Kalee, IAD</cp:lastModifiedBy>
  <cp:revision>278</cp:revision>
  <cp:lastPrinted>2020-10-20T21:37:26Z</cp:lastPrinted>
  <dcterms:created xsi:type="dcterms:W3CDTF">2020-04-03T16:57:03Z</dcterms:created>
  <dcterms:modified xsi:type="dcterms:W3CDTF">2020-10-29T01:39:44Z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0x01010070CE95ABCCDF824688903FE290C52AA9</vt:lpwstr>
  </property>
</Properties>
</file>