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9"/>
  </p:notesMasterIdLst>
  <p:sldIdLst>
    <p:sldId id="409" r:id="rId5"/>
    <p:sldId id="411" r:id="rId6"/>
    <p:sldId id="413" r:id="rId7"/>
    <p:sldId id="412" r:id="rId8"/>
  </p:sldIdLst>
  <p:sldSz cx="9144000" cy="6858000" type="screen4x3"/>
  <p:notesSz cx="7023100" cy="9309100"/>
  <p:defaultTextStyle>
    <a:defPPr>
      <a:defRPr lang="en-US"/>
    </a:defPPr>
    <a:lvl1pPr algn="l" rtl="0" eaLnBrk="0" fontAlgn="base" hangingPunct="0">
      <a:spcBef>
        <a:spcPct val="0"/>
      </a:spcBef>
      <a:spcAft>
        <a:spcPct val="0"/>
      </a:spcAft>
      <a:defRPr kern="1200">
        <a:solidFill>
          <a:schemeClr val="tx1"/>
        </a:solidFill>
        <a:latin typeface="Calisto MT" panose="02040603050505030304" pitchFamily="18" charset="0"/>
        <a:ea typeface="+mn-ea"/>
        <a:cs typeface="+mn-cs"/>
      </a:defRPr>
    </a:lvl1pPr>
    <a:lvl2pPr marL="457200" algn="l" rtl="0" eaLnBrk="0" fontAlgn="base" hangingPunct="0">
      <a:spcBef>
        <a:spcPct val="0"/>
      </a:spcBef>
      <a:spcAft>
        <a:spcPct val="0"/>
      </a:spcAft>
      <a:defRPr kern="1200">
        <a:solidFill>
          <a:schemeClr val="tx1"/>
        </a:solidFill>
        <a:latin typeface="Calisto MT" panose="02040603050505030304" pitchFamily="18" charset="0"/>
        <a:ea typeface="+mn-ea"/>
        <a:cs typeface="+mn-cs"/>
      </a:defRPr>
    </a:lvl2pPr>
    <a:lvl3pPr marL="914400" algn="l" rtl="0" eaLnBrk="0" fontAlgn="base" hangingPunct="0">
      <a:spcBef>
        <a:spcPct val="0"/>
      </a:spcBef>
      <a:spcAft>
        <a:spcPct val="0"/>
      </a:spcAft>
      <a:defRPr kern="1200">
        <a:solidFill>
          <a:schemeClr val="tx1"/>
        </a:solidFill>
        <a:latin typeface="Calisto MT" panose="02040603050505030304" pitchFamily="18" charset="0"/>
        <a:ea typeface="+mn-ea"/>
        <a:cs typeface="+mn-cs"/>
      </a:defRPr>
    </a:lvl3pPr>
    <a:lvl4pPr marL="1371600" algn="l" rtl="0" eaLnBrk="0" fontAlgn="base" hangingPunct="0">
      <a:spcBef>
        <a:spcPct val="0"/>
      </a:spcBef>
      <a:spcAft>
        <a:spcPct val="0"/>
      </a:spcAft>
      <a:defRPr kern="1200">
        <a:solidFill>
          <a:schemeClr val="tx1"/>
        </a:solidFill>
        <a:latin typeface="Calisto MT" panose="02040603050505030304" pitchFamily="18" charset="0"/>
        <a:ea typeface="+mn-ea"/>
        <a:cs typeface="+mn-cs"/>
      </a:defRPr>
    </a:lvl4pPr>
    <a:lvl5pPr marL="1828800" algn="l" rtl="0" eaLnBrk="0" fontAlgn="base" hangingPunct="0">
      <a:spcBef>
        <a:spcPct val="0"/>
      </a:spcBef>
      <a:spcAft>
        <a:spcPct val="0"/>
      </a:spcAft>
      <a:defRPr kern="1200">
        <a:solidFill>
          <a:schemeClr val="tx1"/>
        </a:solidFill>
        <a:latin typeface="Calisto MT" panose="02040603050505030304" pitchFamily="18" charset="0"/>
        <a:ea typeface="+mn-ea"/>
        <a:cs typeface="+mn-cs"/>
      </a:defRPr>
    </a:lvl5pPr>
    <a:lvl6pPr marL="2286000" algn="l" defTabSz="914400" rtl="0" eaLnBrk="1" latinLnBrk="0" hangingPunct="1">
      <a:defRPr kern="1200">
        <a:solidFill>
          <a:schemeClr val="tx1"/>
        </a:solidFill>
        <a:latin typeface="Calisto MT" panose="02040603050505030304" pitchFamily="18" charset="0"/>
        <a:ea typeface="+mn-ea"/>
        <a:cs typeface="+mn-cs"/>
      </a:defRPr>
    </a:lvl6pPr>
    <a:lvl7pPr marL="2743200" algn="l" defTabSz="914400" rtl="0" eaLnBrk="1" latinLnBrk="0" hangingPunct="1">
      <a:defRPr kern="1200">
        <a:solidFill>
          <a:schemeClr val="tx1"/>
        </a:solidFill>
        <a:latin typeface="Calisto MT" panose="02040603050505030304" pitchFamily="18" charset="0"/>
        <a:ea typeface="+mn-ea"/>
        <a:cs typeface="+mn-cs"/>
      </a:defRPr>
    </a:lvl7pPr>
    <a:lvl8pPr marL="3200400" algn="l" defTabSz="914400" rtl="0" eaLnBrk="1" latinLnBrk="0" hangingPunct="1">
      <a:defRPr kern="1200">
        <a:solidFill>
          <a:schemeClr val="tx1"/>
        </a:solidFill>
        <a:latin typeface="Calisto MT" panose="02040603050505030304" pitchFamily="18" charset="0"/>
        <a:ea typeface="+mn-ea"/>
        <a:cs typeface="+mn-cs"/>
      </a:defRPr>
    </a:lvl8pPr>
    <a:lvl9pPr marL="3657600" algn="l" defTabSz="914400" rtl="0" eaLnBrk="1" latinLnBrk="0" hangingPunct="1">
      <a:defRPr kern="1200">
        <a:solidFill>
          <a:schemeClr val="tx1"/>
        </a:solidFill>
        <a:latin typeface="Calisto MT" panose="0204060305050503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4C1FA"/>
    <a:srgbClr val="CC3300"/>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2DC6B98-9BB1-47DF-9E84-4B5DADCA98A3}" v="1" dt="2020-10-29T01:42:09.752"/>
    <p1510:client id="{FC54EB84-B9C4-4DA8-A2B9-D6F7A53FFFD5}" v="1" dt="2020-10-29T01:41:33.5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p:cViewPr varScale="1">
        <p:scale>
          <a:sx n="150" d="100"/>
          <a:sy n="150" d="100"/>
        </p:scale>
        <p:origin x="201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5" d="100"/>
          <a:sy n="85" d="100"/>
        </p:scale>
        <p:origin x="384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88855F39-4DB8-4BAA-9D5F-E7FB0C6F3CE2}"/>
              </a:ext>
            </a:extLst>
          </p:cNvPr>
          <p:cNvSpPr>
            <a:spLocks noGrp="1" noChangeArrowheads="1"/>
          </p:cNvSpPr>
          <p:nvPr>
            <p:ph type="hdr" sz="quarter"/>
          </p:nvPr>
        </p:nvSpPr>
        <p:spPr bwMode="auto">
          <a:xfrm>
            <a:off x="0" y="0"/>
            <a:ext cx="3043238" cy="465138"/>
          </a:xfrm>
          <a:prstGeom prst="rect">
            <a:avLst/>
          </a:prstGeom>
          <a:noFill/>
          <a:ln>
            <a:noFill/>
          </a:ln>
          <a:effectLst/>
        </p:spPr>
        <p:txBody>
          <a:bodyPr vert="horz" wrap="square" lIns="93324" tIns="46662" rIns="93324" bIns="46662" numCol="1" anchor="t" anchorCtr="0" compatLnSpc="1">
            <a:prstTxWarp prst="textNoShape">
              <a:avLst/>
            </a:prstTxWarp>
          </a:bodyPr>
          <a:lstStyle>
            <a:lvl1pPr eaLnBrk="1" hangingPunct="1">
              <a:defRPr sz="1200">
                <a:latin typeface="Arial" panose="020B0604020202020204" pitchFamily="34" charset="0"/>
              </a:defRPr>
            </a:lvl1pPr>
          </a:lstStyle>
          <a:p>
            <a:pPr>
              <a:defRPr/>
            </a:pPr>
            <a:endParaRPr lang="en-US" altLang="en-US"/>
          </a:p>
        </p:txBody>
      </p:sp>
      <p:sp>
        <p:nvSpPr>
          <p:cNvPr id="25603" name="Rectangle 3">
            <a:extLst>
              <a:ext uri="{FF2B5EF4-FFF2-40B4-BE49-F238E27FC236}">
                <a16:creationId xmlns:a16="http://schemas.microsoft.com/office/drawing/2014/main" id="{CBB49B10-BEBC-4699-8715-4339F06F1CB8}"/>
              </a:ext>
            </a:extLst>
          </p:cNvPr>
          <p:cNvSpPr>
            <a:spLocks noGrp="1" noChangeArrowheads="1"/>
          </p:cNvSpPr>
          <p:nvPr>
            <p:ph type="dt" idx="1"/>
          </p:nvPr>
        </p:nvSpPr>
        <p:spPr bwMode="auto">
          <a:xfrm>
            <a:off x="3978275" y="0"/>
            <a:ext cx="3043238" cy="465138"/>
          </a:xfrm>
          <a:prstGeom prst="rect">
            <a:avLst/>
          </a:prstGeom>
          <a:noFill/>
          <a:ln>
            <a:noFill/>
          </a:ln>
          <a:effectLst/>
        </p:spPr>
        <p:txBody>
          <a:bodyPr vert="horz" wrap="square" lIns="93324" tIns="46662" rIns="93324" bIns="46662" numCol="1" anchor="t" anchorCtr="0" compatLnSpc="1">
            <a:prstTxWarp prst="textNoShape">
              <a:avLst/>
            </a:prstTxWarp>
          </a:bodyPr>
          <a:lstStyle>
            <a:lvl1pPr algn="r" eaLnBrk="1" hangingPunct="1">
              <a:defRPr sz="1200">
                <a:latin typeface="Arial" panose="020B0604020202020204" pitchFamily="34" charset="0"/>
              </a:defRPr>
            </a:lvl1pPr>
          </a:lstStyle>
          <a:p>
            <a:pPr>
              <a:defRPr/>
            </a:pPr>
            <a:endParaRPr lang="en-US" altLang="en-US"/>
          </a:p>
        </p:txBody>
      </p:sp>
      <p:sp>
        <p:nvSpPr>
          <p:cNvPr id="2052" name="Rectangle 4">
            <a:extLst>
              <a:ext uri="{FF2B5EF4-FFF2-40B4-BE49-F238E27FC236}">
                <a16:creationId xmlns:a16="http://schemas.microsoft.com/office/drawing/2014/main" id="{B7489F70-50DA-4510-8073-11594D40659E}"/>
              </a:ext>
            </a:extLst>
          </p:cNvPr>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5" name="Rectangle 5">
            <a:extLst>
              <a:ext uri="{FF2B5EF4-FFF2-40B4-BE49-F238E27FC236}">
                <a16:creationId xmlns:a16="http://schemas.microsoft.com/office/drawing/2014/main" id="{7EA66AFE-82EA-423B-8C52-488129C89EBD}"/>
              </a:ext>
            </a:extLst>
          </p:cNvPr>
          <p:cNvSpPr>
            <a:spLocks noGrp="1" noChangeArrowheads="1"/>
          </p:cNvSpPr>
          <p:nvPr>
            <p:ph type="body" sz="quarter" idx="3"/>
          </p:nvPr>
        </p:nvSpPr>
        <p:spPr bwMode="auto">
          <a:xfrm>
            <a:off x="701675" y="4421188"/>
            <a:ext cx="5619750" cy="4189412"/>
          </a:xfrm>
          <a:prstGeom prst="rect">
            <a:avLst/>
          </a:prstGeom>
          <a:noFill/>
          <a:ln>
            <a:noFill/>
          </a:ln>
          <a:effectLst/>
        </p:spPr>
        <p:txBody>
          <a:bodyPr vert="horz" wrap="square" lIns="93324" tIns="46662" rIns="93324" bIns="46662"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5606" name="Rectangle 6">
            <a:extLst>
              <a:ext uri="{FF2B5EF4-FFF2-40B4-BE49-F238E27FC236}">
                <a16:creationId xmlns:a16="http://schemas.microsoft.com/office/drawing/2014/main" id="{C7E340F6-C63D-4C12-9CE5-287083728E17}"/>
              </a:ext>
            </a:extLst>
          </p:cNvPr>
          <p:cNvSpPr>
            <a:spLocks noGrp="1" noChangeArrowheads="1"/>
          </p:cNvSpPr>
          <p:nvPr>
            <p:ph type="ftr" sz="quarter" idx="4"/>
          </p:nvPr>
        </p:nvSpPr>
        <p:spPr bwMode="auto">
          <a:xfrm>
            <a:off x="0" y="8842375"/>
            <a:ext cx="3043238" cy="465138"/>
          </a:xfrm>
          <a:prstGeom prst="rect">
            <a:avLst/>
          </a:prstGeom>
          <a:noFill/>
          <a:ln>
            <a:noFill/>
          </a:ln>
          <a:effectLst/>
        </p:spPr>
        <p:txBody>
          <a:bodyPr vert="horz" wrap="square" lIns="93324" tIns="46662" rIns="93324" bIns="46662" numCol="1" anchor="b" anchorCtr="0" compatLnSpc="1">
            <a:prstTxWarp prst="textNoShape">
              <a:avLst/>
            </a:prstTxWarp>
          </a:bodyPr>
          <a:lstStyle>
            <a:lvl1pPr eaLnBrk="1" hangingPunct="1">
              <a:defRPr sz="1200">
                <a:latin typeface="Arial" panose="020B0604020202020204" pitchFamily="34" charset="0"/>
              </a:defRPr>
            </a:lvl1pPr>
          </a:lstStyle>
          <a:p>
            <a:pPr>
              <a:defRPr/>
            </a:pPr>
            <a:endParaRPr lang="en-US" altLang="en-US"/>
          </a:p>
        </p:txBody>
      </p:sp>
      <p:sp>
        <p:nvSpPr>
          <p:cNvPr id="25607" name="Rectangle 7">
            <a:extLst>
              <a:ext uri="{FF2B5EF4-FFF2-40B4-BE49-F238E27FC236}">
                <a16:creationId xmlns:a16="http://schemas.microsoft.com/office/drawing/2014/main" id="{DF40C81D-9CDD-4E7C-8AE7-2ECBA4DB6748}"/>
              </a:ext>
            </a:extLst>
          </p:cNvPr>
          <p:cNvSpPr>
            <a:spLocks noGrp="1" noChangeArrowheads="1"/>
          </p:cNvSpPr>
          <p:nvPr>
            <p:ph type="sldNum" sz="quarter" idx="5"/>
          </p:nvPr>
        </p:nvSpPr>
        <p:spPr bwMode="auto">
          <a:xfrm>
            <a:off x="3978275" y="8842375"/>
            <a:ext cx="3043238" cy="465138"/>
          </a:xfrm>
          <a:prstGeom prst="rect">
            <a:avLst/>
          </a:prstGeom>
          <a:noFill/>
          <a:ln>
            <a:noFill/>
          </a:ln>
          <a:effectLst/>
        </p:spPr>
        <p:txBody>
          <a:bodyPr vert="horz" wrap="square" lIns="93324" tIns="46662" rIns="93324" bIns="46662"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ACECD781-A701-4155-8D1E-C8A23E65AD2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098" name="Google Shape;250;p7:notes">
            <a:extLst>
              <a:ext uri="{FF2B5EF4-FFF2-40B4-BE49-F238E27FC236}">
                <a16:creationId xmlns:a16="http://schemas.microsoft.com/office/drawing/2014/main" id="{48EEECFC-81E8-478C-BC75-F1CBA067845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00" tIns="46650" rIns="93300" bIns="46650"/>
          <a:lstStyle/>
          <a:p>
            <a:pPr>
              <a:spcBef>
                <a:spcPct val="0"/>
              </a:spcBef>
            </a:pPr>
            <a:endParaRPr lang="en-US" altLang="en-US" dirty="0"/>
          </a:p>
        </p:txBody>
      </p:sp>
      <p:sp>
        <p:nvSpPr>
          <p:cNvPr id="4099" name="Google Shape;251;p7:notes">
            <a:extLst>
              <a:ext uri="{FF2B5EF4-FFF2-40B4-BE49-F238E27FC236}">
                <a16:creationId xmlns:a16="http://schemas.microsoft.com/office/drawing/2014/main" id="{222A54F6-8478-4D9F-99D6-4AEBDA01E31C}"/>
              </a:ext>
            </a:extLst>
          </p:cNvPr>
          <p:cNvSpPr>
            <a:spLocks noGrp="1" noRot="1" noChangeAspect="1" noTextEdit="1"/>
          </p:cNvSpPr>
          <p:nvPr>
            <p:ph type="sldImg" idx="2"/>
          </p:nvPr>
        </p:nvSpPr>
        <p:spPr>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000" h="120000" extrusionOk="0">
                <a:moveTo>
                  <a:pt x="0" y="0"/>
                </a:moveTo>
                <a:lnTo>
                  <a:pt x="120000" y="0"/>
                </a:lnTo>
                <a:lnTo>
                  <a:pt x="120000" y="120000"/>
                </a:lnTo>
                <a:lnTo>
                  <a:pt x="0" y="120000"/>
                </a:lnTo>
                <a:lnTo>
                  <a:pt x="0" y="0"/>
                </a:lnTo>
                <a:close/>
              </a:path>
            </a:pathLst>
          </a:custGeom>
          <a:noFill/>
          <a:ln>
            <a:round/>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194" name="Google Shape;250;p7:notes">
            <a:extLst>
              <a:ext uri="{FF2B5EF4-FFF2-40B4-BE49-F238E27FC236}">
                <a16:creationId xmlns:a16="http://schemas.microsoft.com/office/drawing/2014/main" id="{008F811A-5B7C-45D4-9DA4-884E825870DB}"/>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00" tIns="46650" rIns="93300" bIns="46650"/>
          <a:lstStyle/>
          <a:p>
            <a:pPr>
              <a:spcBef>
                <a:spcPct val="0"/>
              </a:spcBef>
            </a:pPr>
            <a:endParaRPr lang="en-US" altLang="en-US"/>
          </a:p>
        </p:txBody>
      </p:sp>
      <p:sp>
        <p:nvSpPr>
          <p:cNvPr id="8195" name="Google Shape;251;p7:notes">
            <a:extLst>
              <a:ext uri="{FF2B5EF4-FFF2-40B4-BE49-F238E27FC236}">
                <a16:creationId xmlns:a16="http://schemas.microsoft.com/office/drawing/2014/main" id="{02A310EA-AEB2-4DB5-965B-197E8E0F1D98}"/>
              </a:ext>
            </a:extLst>
          </p:cNvPr>
          <p:cNvSpPr>
            <a:spLocks noGrp="1" noRot="1" noChangeAspect="1" noTextEdit="1"/>
          </p:cNvSpPr>
          <p:nvPr>
            <p:ph type="sldImg" idx="2"/>
          </p:nvPr>
        </p:nvSpPr>
        <p:spPr>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000" h="120000" extrusionOk="0">
                <a:moveTo>
                  <a:pt x="0" y="0"/>
                </a:moveTo>
                <a:lnTo>
                  <a:pt x="120000" y="0"/>
                </a:lnTo>
                <a:lnTo>
                  <a:pt x="120000" y="120000"/>
                </a:lnTo>
                <a:lnTo>
                  <a:pt x="0" y="120000"/>
                </a:lnTo>
                <a:lnTo>
                  <a:pt x="0" y="0"/>
                </a:lnTo>
                <a:close/>
              </a:path>
            </a:pathLst>
          </a:custGeom>
          <a:noFill/>
          <a:ln>
            <a:round/>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194" name="Google Shape;250;p7:notes">
            <a:extLst>
              <a:ext uri="{FF2B5EF4-FFF2-40B4-BE49-F238E27FC236}">
                <a16:creationId xmlns:a16="http://schemas.microsoft.com/office/drawing/2014/main" id="{008F811A-5B7C-45D4-9DA4-884E825870DB}"/>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00" tIns="46650" rIns="93300" bIns="46650"/>
          <a:lstStyle/>
          <a:p>
            <a:pPr>
              <a:spcBef>
                <a:spcPct val="0"/>
              </a:spcBef>
            </a:pPr>
            <a:endParaRPr lang="en-US" altLang="en-US" dirty="0"/>
          </a:p>
        </p:txBody>
      </p:sp>
      <p:sp>
        <p:nvSpPr>
          <p:cNvPr id="8195" name="Google Shape;251;p7:notes">
            <a:extLst>
              <a:ext uri="{FF2B5EF4-FFF2-40B4-BE49-F238E27FC236}">
                <a16:creationId xmlns:a16="http://schemas.microsoft.com/office/drawing/2014/main" id="{02A310EA-AEB2-4DB5-965B-197E8E0F1D98}"/>
              </a:ext>
            </a:extLst>
          </p:cNvPr>
          <p:cNvSpPr>
            <a:spLocks noGrp="1" noRot="1" noChangeAspect="1" noTextEdit="1"/>
          </p:cNvSpPr>
          <p:nvPr>
            <p:ph type="sldImg" idx="2"/>
          </p:nvPr>
        </p:nvSpPr>
        <p:spPr>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000" h="120000" extrusionOk="0">
                <a:moveTo>
                  <a:pt x="0" y="0"/>
                </a:moveTo>
                <a:lnTo>
                  <a:pt x="120000" y="0"/>
                </a:lnTo>
                <a:lnTo>
                  <a:pt x="120000" y="120000"/>
                </a:lnTo>
                <a:lnTo>
                  <a:pt x="0" y="120000"/>
                </a:lnTo>
                <a:lnTo>
                  <a:pt x="0" y="0"/>
                </a:lnTo>
                <a:close/>
              </a:path>
            </a:pathLst>
          </a:custGeom>
          <a:noFill/>
          <a:ln>
            <a:round/>
          </a:ln>
        </p:spPr>
      </p:sp>
    </p:spTree>
    <p:extLst>
      <p:ext uri="{BB962C8B-B14F-4D97-AF65-F5344CB8AC3E}">
        <p14:creationId xmlns:p14="http://schemas.microsoft.com/office/powerpoint/2010/main" val="31146743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242" name="Google Shape;250;p7:notes">
            <a:extLst>
              <a:ext uri="{FF2B5EF4-FFF2-40B4-BE49-F238E27FC236}">
                <a16:creationId xmlns:a16="http://schemas.microsoft.com/office/drawing/2014/main" id="{1398FA4E-704F-4201-AE2B-CCEED4AE45A9}"/>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00" tIns="46650" rIns="93300" bIns="46650"/>
          <a:lstStyle/>
          <a:p>
            <a:pPr>
              <a:spcBef>
                <a:spcPct val="0"/>
              </a:spcBef>
            </a:pPr>
            <a:endParaRPr lang="en-US" altLang="en-US" dirty="0"/>
          </a:p>
        </p:txBody>
      </p:sp>
      <p:sp>
        <p:nvSpPr>
          <p:cNvPr id="10243" name="Google Shape;251;p7:notes">
            <a:extLst>
              <a:ext uri="{FF2B5EF4-FFF2-40B4-BE49-F238E27FC236}">
                <a16:creationId xmlns:a16="http://schemas.microsoft.com/office/drawing/2014/main" id="{DB1D8C88-616A-4F9B-BCE9-AF7C58123917}"/>
              </a:ext>
            </a:extLst>
          </p:cNvPr>
          <p:cNvSpPr>
            <a:spLocks noGrp="1" noRot="1" noChangeAspect="1" noTextEdit="1"/>
          </p:cNvSpPr>
          <p:nvPr>
            <p:ph type="sldImg" idx="2"/>
          </p:nvPr>
        </p:nvSpPr>
        <p:spPr>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000" h="120000" extrusionOk="0">
                <a:moveTo>
                  <a:pt x="0" y="0"/>
                </a:moveTo>
                <a:lnTo>
                  <a:pt x="120000" y="0"/>
                </a:lnTo>
                <a:lnTo>
                  <a:pt x="120000" y="120000"/>
                </a:lnTo>
                <a:lnTo>
                  <a:pt x="0" y="120000"/>
                </a:lnTo>
                <a:lnTo>
                  <a:pt x="0" y="0"/>
                </a:lnTo>
                <a:close/>
              </a:path>
            </a:pathLst>
          </a:custGeom>
          <a:noFill/>
          <a:ln>
            <a:round/>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a:extLst>
              <a:ext uri="{FF2B5EF4-FFF2-40B4-BE49-F238E27FC236}">
                <a16:creationId xmlns:a16="http://schemas.microsoft.com/office/drawing/2014/main" id="{6D456397-3C15-43BD-8052-E764076D652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5D9C5C9C-B2CA-482B-B9A7-FCFFB7022C9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FF75AEE9-AFB0-4881-B496-585EA5DCE0C0}"/>
              </a:ext>
            </a:extLst>
          </p:cNvPr>
          <p:cNvSpPr>
            <a:spLocks noGrp="1" noChangeArrowheads="1"/>
          </p:cNvSpPr>
          <p:nvPr>
            <p:ph type="sldNum" sz="quarter" idx="12"/>
          </p:nvPr>
        </p:nvSpPr>
        <p:spPr>
          <a:ln/>
        </p:spPr>
        <p:txBody>
          <a:bodyPr/>
          <a:lstStyle>
            <a:lvl1pPr>
              <a:defRPr/>
            </a:lvl1pPr>
          </a:lstStyle>
          <a:p>
            <a:pPr>
              <a:defRPr/>
            </a:pPr>
            <a:fld id="{0C53829C-7695-48CF-A682-B484AEC09B58}" type="slidenum">
              <a:rPr lang="en-US" altLang="en-US"/>
              <a:pPr>
                <a:defRPr/>
              </a:pPr>
              <a:t>‹#›</a:t>
            </a:fld>
            <a:endParaRPr lang="en-US" altLang="en-US"/>
          </a:p>
        </p:txBody>
      </p:sp>
    </p:spTree>
    <p:extLst>
      <p:ext uri="{BB962C8B-B14F-4D97-AF65-F5344CB8AC3E}">
        <p14:creationId xmlns:p14="http://schemas.microsoft.com/office/powerpoint/2010/main" val="3208023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CD106BE2-5108-4C75-B04E-2283F875A87F}"/>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7166EF6A-8838-45E3-9E1A-620C825BE71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483F6549-5660-483F-8C5D-BC1785B125BA}"/>
              </a:ext>
            </a:extLst>
          </p:cNvPr>
          <p:cNvSpPr>
            <a:spLocks noGrp="1" noChangeArrowheads="1"/>
          </p:cNvSpPr>
          <p:nvPr>
            <p:ph type="sldNum" sz="quarter" idx="12"/>
          </p:nvPr>
        </p:nvSpPr>
        <p:spPr>
          <a:ln/>
        </p:spPr>
        <p:txBody>
          <a:bodyPr/>
          <a:lstStyle>
            <a:lvl1pPr>
              <a:defRPr/>
            </a:lvl1pPr>
          </a:lstStyle>
          <a:p>
            <a:pPr>
              <a:defRPr/>
            </a:pPr>
            <a:fld id="{9DB0D0E5-E34A-4C5D-B80E-0F437CDE2698}" type="slidenum">
              <a:rPr lang="en-US" altLang="en-US"/>
              <a:pPr>
                <a:defRPr/>
              </a:pPr>
              <a:t>‹#›</a:t>
            </a:fld>
            <a:endParaRPr lang="en-US" altLang="en-US"/>
          </a:p>
        </p:txBody>
      </p:sp>
    </p:spTree>
    <p:extLst>
      <p:ext uri="{BB962C8B-B14F-4D97-AF65-F5344CB8AC3E}">
        <p14:creationId xmlns:p14="http://schemas.microsoft.com/office/powerpoint/2010/main" val="1394130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E0A538F-F73F-477D-97FE-68CE136B51C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BB8BBB21-726F-4E7F-BB3B-E2F45EE12970}"/>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A59DCB29-9574-479A-85D1-0B2A7F96B49D}"/>
              </a:ext>
            </a:extLst>
          </p:cNvPr>
          <p:cNvSpPr>
            <a:spLocks noGrp="1" noChangeArrowheads="1"/>
          </p:cNvSpPr>
          <p:nvPr>
            <p:ph type="sldNum" sz="quarter" idx="12"/>
          </p:nvPr>
        </p:nvSpPr>
        <p:spPr>
          <a:ln/>
        </p:spPr>
        <p:txBody>
          <a:bodyPr/>
          <a:lstStyle>
            <a:lvl1pPr>
              <a:defRPr/>
            </a:lvl1pPr>
          </a:lstStyle>
          <a:p>
            <a:pPr>
              <a:defRPr/>
            </a:pPr>
            <a:fld id="{690273C4-B330-461E-82EA-C65DBDD9F8D6}" type="slidenum">
              <a:rPr lang="en-US" altLang="en-US"/>
              <a:pPr>
                <a:defRPr/>
              </a:pPr>
              <a:t>‹#›</a:t>
            </a:fld>
            <a:endParaRPr lang="en-US" altLang="en-US"/>
          </a:p>
        </p:txBody>
      </p:sp>
    </p:spTree>
    <p:extLst>
      <p:ext uri="{BB962C8B-B14F-4D97-AF65-F5344CB8AC3E}">
        <p14:creationId xmlns:p14="http://schemas.microsoft.com/office/powerpoint/2010/main" val="2828815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FF185A5-691F-440E-96C5-5296995D9A3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576AD731-26B2-498E-AB58-ED2DBC8CE5A6}"/>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E8E94198-B858-4DDF-A11C-907BD13D2D63}"/>
              </a:ext>
            </a:extLst>
          </p:cNvPr>
          <p:cNvSpPr>
            <a:spLocks noGrp="1" noChangeArrowheads="1"/>
          </p:cNvSpPr>
          <p:nvPr>
            <p:ph type="sldNum" sz="quarter" idx="12"/>
          </p:nvPr>
        </p:nvSpPr>
        <p:spPr>
          <a:ln/>
        </p:spPr>
        <p:txBody>
          <a:bodyPr/>
          <a:lstStyle>
            <a:lvl1pPr>
              <a:defRPr/>
            </a:lvl1pPr>
          </a:lstStyle>
          <a:p>
            <a:pPr>
              <a:defRPr/>
            </a:pPr>
            <a:fld id="{4C6AA817-1BAF-40E1-B707-F25FAE42EA8C}" type="slidenum">
              <a:rPr lang="en-US" altLang="en-US"/>
              <a:pPr>
                <a:defRPr/>
              </a:pPr>
              <a:t>‹#›</a:t>
            </a:fld>
            <a:endParaRPr lang="en-US" altLang="en-US"/>
          </a:p>
        </p:txBody>
      </p:sp>
    </p:spTree>
    <p:extLst>
      <p:ext uri="{BB962C8B-B14F-4D97-AF65-F5344CB8AC3E}">
        <p14:creationId xmlns:p14="http://schemas.microsoft.com/office/powerpoint/2010/main" val="3726855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C273CBAC-CD5D-4FD3-8E37-1B4B203466B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ECE546AA-C08B-4A87-9A37-7ED902206149}"/>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1432CC07-EFBB-43EC-A38C-8DB33CCC0181}"/>
              </a:ext>
            </a:extLst>
          </p:cNvPr>
          <p:cNvSpPr>
            <a:spLocks noGrp="1" noChangeArrowheads="1"/>
          </p:cNvSpPr>
          <p:nvPr>
            <p:ph type="sldNum" sz="quarter" idx="12"/>
          </p:nvPr>
        </p:nvSpPr>
        <p:spPr>
          <a:ln/>
        </p:spPr>
        <p:txBody>
          <a:bodyPr/>
          <a:lstStyle>
            <a:lvl1pPr>
              <a:defRPr/>
            </a:lvl1pPr>
          </a:lstStyle>
          <a:p>
            <a:pPr>
              <a:defRPr/>
            </a:pPr>
            <a:fld id="{C9086BDE-BC0D-4637-9CD0-CC23ECB485D5}" type="slidenum">
              <a:rPr lang="en-US" altLang="en-US"/>
              <a:pPr>
                <a:defRPr/>
              </a:pPr>
              <a:t>‹#›</a:t>
            </a:fld>
            <a:endParaRPr lang="en-US" altLang="en-US"/>
          </a:p>
        </p:txBody>
      </p:sp>
    </p:spTree>
    <p:extLst>
      <p:ext uri="{BB962C8B-B14F-4D97-AF65-F5344CB8AC3E}">
        <p14:creationId xmlns:p14="http://schemas.microsoft.com/office/powerpoint/2010/main" val="2628928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A702A89D-D024-4CFF-9BE5-CD0A2058C06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AC563CC9-E348-4521-89BF-788DEAF46A06}"/>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1193EE1E-7BD4-43AA-9CAA-F1F6F440A7B6}"/>
              </a:ext>
            </a:extLst>
          </p:cNvPr>
          <p:cNvSpPr>
            <a:spLocks noGrp="1" noChangeArrowheads="1"/>
          </p:cNvSpPr>
          <p:nvPr>
            <p:ph type="sldNum" sz="quarter" idx="12"/>
          </p:nvPr>
        </p:nvSpPr>
        <p:spPr>
          <a:ln/>
        </p:spPr>
        <p:txBody>
          <a:bodyPr/>
          <a:lstStyle>
            <a:lvl1pPr>
              <a:defRPr/>
            </a:lvl1pPr>
          </a:lstStyle>
          <a:p>
            <a:pPr>
              <a:defRPr/>
            </a:pPr>
            <a:fld id="{5309A060-047F-4BCA-974A-499F4033C78B}" type="slidenum">
              <a:rPr lang="en-US" altLang="en-US"/>
              <a:pPr>
                <a:defRPr/>
              </a:pPr>
              <a:t>‹#›</a:t>
            </a:fld>
            <a:endParaRPr lang="en-US" altLang="en-US"/>
          </a:p>
        </p:txBody>
      </p:sp>
    </p:spTree>
    <p:extLst>
      <p:ext uri="{BB962C8B-B14F-4D97-AF65-F5344CB8AC3E}">
        <p14:creationId xmlns:p14="http://schemas.microsoft.com/office/powerpoint/2010/main" val="2032402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39C2BA7C-A06F-41AB-91EB-6A0358D7C9C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1338338B-E3CD-4475-BE2E-4689005FD5C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a:extLst>
              <a:ext uri="{FF2B5EF4-FFF2-40B4-BE49-F238E27FC236}">
                <a16:creationId xmlns:a16="http://schemas.microsoft.com/office/drawing/2014/main" id="{4D6C329D-FE62-4650-BED3-70FAA388492C}"/>
              </a:ext>
            </a:extLst>
          </p:cNvPr>
          <p:cNvSpPr>
            <a:spLocks noGrp="1" noChangeArrowheads="1"/>
          </p:cNvSpPr>
          <p:nvPr>
            <p:ph type="sldNum" sz="quarter" idx="12"/>
          </p:nvPr>
        </p:nvSpPr>
        <p:spPr>
          <a:ln/>
        </p:spPr>
        <p:txBody>
          <a:bodyPr/>
          <a:lstStyle>
            <a:lvl1pPr>
              <a:defRPr/>
            </a:lvl1pPr>
          </a:lstStyle>
          <a:p>
            <a:pPr>
              <a:defRPr/>
            </a:pPr>
            <a:fld id="{45BC7A29-03BB-4725-9C37-DFEB1B69FE8E}" type="slidenum">
              <a:rPr lang="en-US" altLang="en-US"/>
              <a:pPr>
                <a:defRPr/>
              </a:pPr>
              <a:t>‹#›</a:t>
            </a:fld>
            <a:endParaRPr lang="en-US" altLang="en-US"/>
          </a:p>
        </p:txBody>
      </p:sp>
    </p:spTree>
    <p:extLst>
      <p:ext uri="{BB962C8B-B14F-4D97-AF65-F5344CB8AC3E}">
        <p14:creationId xmlns:p14="http://schemas.microsoft.com/office/powerpoint/2010/main" val="4216242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3AD0C085-FC5D-4AE7-A20C-362A4567B13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56CF74DF-51F7-4479-BD06-FCA94107B58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CB2B18F1-90DB-4361-9CE8-1AED2C94C927}"/>
              </a:ext>
            </a:extLst>
          </p:cNvPr>
          <p:cNvSpPr>
            <a:spLocks noGrp="1" noChangeArrowheads="1"/>
          </p:cNvSpPr>
          <p:nvPr>
            <p:ph type="sldNum" sz="quarter" idx="12"/>
          </p:nvPr>
        </p:nvSpPr>
        <p:spPr>
          <a:ln/>
        </p:spPr>
        <p:txBody>
          <a:bodyPr/>
          <a:lstStyle>
            <a:lvl1pPr>
              <a:defRPr/>
            </a:lvl1pPr>
          </a:lstStyle>
          <a:p>
            <a:pPr>
              <a:defRPr/>
            </a:pPr>
            <a:fld id="{B57849C3-8AA3-498C-B53B-EF9E4548601B}" type="slidenum">
              <a:rPr lang="en-US" altLang="en-US"/>
              <a:pPr>
                <a:defRPr/>
              </a:pPr>
              <a:t>‹#›</a:t>
            </a:fld>
            <a:endParaRPr lang="en-US" altLang="en-US"/>
          </a:p>
        </p:txBody>
      </p:sp>
    </p:spTree>
    <p:extLst>
      <p:ext uri="{BB962C8B-B14F-4D97-AF65-F5344CB8AC3E}">
        <p14:creationId xmlns:p14="http://schemas.microsoft.com/office/powerpoint/2010/main" val="1029951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E8FFC3B-E6BA-471C-85FD-231274BA961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AE54D120-07FD-4F01-997F-9D7F8C945DC1}"/>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6F75DABE-47F7-44CD-A85F-5E0E09802FE3}"/>
              </a:ext>
            </a:extLst>
          </p:cNvPr>
          <p:cNvSpPr>
            <a:spLocks noGrp="1" noChangeArrowheads="1"/>
          </p:cNvSpPr>
          <p:nvPr>
            <p:ph type="sldNum" sz="quarter" idx="12"/>
          </p:nvPr>
        </p:nvSpPr>
        <p:spPr>
          <a:ln/>
        </p:spPr>
        <p:txBody>
          <a:bodyPr/>
          <a:lstStyle>
            <a:lvl1pPr>
              <a:defRPr/>
            </a:lvl1pPr>
          </a:lstStyle>
          <a:p>
            <a:pPr>
              <a:defRPr/>
            </a:pPr>
            <a:fld id="{89A73F67-5EB1-435C-9165-C7A7981E702F}" type="slidenum">
              <a:rPr lang="en-US" altLang="en-US"/>
              <a:pPr>
                <a:defRPr/>
              </a:pPr>
              <a:t>‹#›</a:t>
            </a:fld>
            <a:endParaRPr lang="en-US" altLang="en-US"/>
          </a:p>
        </p:txBody>
      </p:sp>
    </p:spTree>
    <p:extLst>
      <p:ext uri="{BB962C8B-B14F-4D97-AF65-F5344CB8AC3E}">
        <p14:creationId xmlns:p14="http://schemas.microsoft.com/office/powerpoint/2010/main" val="13359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F2588ECD-8180-4048-AD8A-22ACC04976A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B59C88D4-4C58-4F6F-A5DC-7661AF37AEA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616FF127-17C3-4BE0-AD1C-10D492188F70}"/>
              </a:ext>
            </a:extLst>
          </p:cNvPr>
          <p:cNvSpPr>
            <a:spLocks noGrp="1" noChangeArrowheads="1"/>
          </p:cNvSpPr>
          <p:nvPr>
            <p:ph type="sldNum" sz="quarter" idx="12"/>
          </p:nvPr>
        </p:nvSpPr>
        <p:spPr>
          <a:ln/>
        </p:spPr>
        <p:txBody>
          <a:bodyPr/>
          <a:lstStyle>
            <a:lvl1pPr>
              <a:defRPr/>
            </a:lvl1pPr>
          </a:lstStyle>
          <a:p>
            <a:pPr>
              <a:defRPr/>
            </a:pPr>
            <a:fld id="{118C68C5-DC76-4166-A378-698A2ADAB0B1}" type="slidenum">
              <a:rPr lang="en-US" altLang="en-US"/>
              <a:pPr>
                <a:defRPr/>
              </a:pPr>
              <a:t>‹#›</a:t>
            </a:fld>
            <a:endParaRPr lang="en-US" altLang="en-US"/>
          </a:p>
        </p:txBody>
      </p:sp>
    </p:spTree>
    <p:extLst>
      <p:ext uri="{BB962C8B-B14F-4D97-AF65-F5344CB8AC3E}">
        <p14:creationId xmlns:p14="http://schemas.microsoft.com/office/powerpoint/2010/main" val="822315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243F78BC-379F-467A-AEC8-EB8EC0BF967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FED5166C-FD86-41E0-9392-1CAD11FF8BB4}"/>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ACAD9500-4309-4347-9D9E-69EE78F9100E}"/>
              </a:ext>
            </a:extLst>
          </p:cNvPr>
          <p:cNvSpPr>
            <a:spLocks noGrp="1" noChangeArrowheads="1"/>
          </p:cNvSpPr>
          <p:nvPr>
            <p:ph type="sldNum" sz="quarter" idx="12"/>
          </p:nvPr>
        </p:nvSpPr>
        <p:spPr>
          <a:ln/>
        </p:spPr>
        <p:txBody>
          <a:bodyPr/>
          <a:lstStyle>
            <a:lvl1pPr>
              <a:defRPr/>
            </a:lvl1pPr>
          </a:lstStyle>
          <a:p>
            <a:pPr>
              <a:defRPr/>
            </a:pPr>
            <a:fld id="{3191EEB5-E9A9-4413-8BD9-2348EF887C9E}" type="slidenum">
              <a:rPr lang="en-US" altLang="en-US"/>
              <a:pPr>
                <a:defRPr/>
              </a:pPr>
              <a:t>‹#›</a:t>
            </a:fld>
            <a:endParaRPr lang="en-US" altLang="en-US"/>
          </a:p>
        </p:txBody>
      </p:sp>
    </p:spTree>
    <p:extLst>
      <p:ext uri="{BB962C8B-B14F-4D97-AF65-F5344CB8AC3E}">
        <p14:creationId xmlns:p14="http://schemas.microsoft.com/office/powerpoint/2010/main" val="1307365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CAF04AF-5065-4D8E-B66A-E53952FCC44C}"/>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719A8ED5-5E8B-461B-A094-2070F302F5B1}"/>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B3243D98-B6A8-4781-9B6D-CBDA1582C87D}"/>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a:defRPr/>
            </a:pPr>
            <a:endParaRPr lang="en-US" altLang="en-US"/>
          </a:p>
        </p:txBody>
      </p:sp>
      <p:sp>
        <p:nvSpPr>
          <p:cNvPr id="1029" name="Rectangle 5">
            <a:extLst>
              <a:ext uri="{FF2B5EF4-FFF2-40B4-BE49-F238E27FC236}">
                <a16:creationId xmlns:a16="http://schemas.microsoft.com/office/drawing/2014/main" id="{9B0E57CC-5BB0-4E71-AF60-EB152F7EBB0C}"/>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a:defRPr/>
            </a:pPr>
            <a:endParaRPr lang="en-US" altLang="en-US"/>
          </a:p>
        </p:txBody>
      </p:sp>
      <p:sp>
        <p:nvSpPr>
          <p:cNvPr id="1030" name="Rectangle 6">
            <a:extLst>
              <a:ext uri="{FF2B5EF4-FFF2-40B4-BE49-F238E27FC236}">
                <a16:creationId xmlns:a16="http://schemas.microsoft.com/office/drawing/2014/main" id="{8D1A5CD4-4A43-4E15-BC95-182124DF97FB}"/>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atin typeface="Arial" panose="020B0604020202020204" pitchFamily="34" charset="0"/>
              </a:defRPr>
            </a:lvl1pPr>
          </a:lstStyle>
          <a:p>
            <a:pPr>
              <a:defRPr/>
            </a:pPr>
            <a:fld id="{076EA4D7-34A1-4D47-8802-C456CA3FA6D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eorge.clarke@state.nm.us"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632FE9F-4E16-4CBD-9EDB-2671DD6CA7B5}"/>
              </a:ext>
            </a:extLst>
          </p:cNvPr>
          <p:cNvSpPr/>
          <p:nvPr/>
        </p:nvSpPr>
        <p:spPr>
          <a:xfrm>
            <a:off x="0" y="76200"/>
            <a:ext cx="9144000" cy="38100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2020 STATE TRIBAL LEADERS SUMMIT</a:t>
            </a:r>
          </a:p>
        </p:txBody>
      </p:sp>
      <p:sp>
        <p:nvSpPr>
          <p:cNvPr id="3075" name="Rectangle 12">
            <a:extLst>
              <a:ext uri="{FF2B5EF4-FFF2-40B4-BE49-F238E27FC236}">
                <a16:creationId xmlns:a16="http://schemas.microsoft.com/office/drawing/2014/main" id="{2D3A3293-5881-4E76-AC0E-8767823ECB8C}"/>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152352" rIns="0" bIns="0"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en-US" altLang="en-US" sz="1800">
              <a:latin typeface="Calisto MT" panose="02040603050505030304" pitchFamily="18" charset="0"/>
            </a:endParaRPr>
          </a:p>
        </p:txBody>
      </p:sp>
      <p:sp>
        <p:nvSpPr>
          <p:cNvPr id="3076" name="Rectangle 13">
            <a:extLst>
              <a:ext uri="{FF2B5EF4-FFF2-40B4-BE49-F238E27FC236}">
                <a16:creationId xmlns:a16="http://schemas.microsoft.com/office/drawing/2014/main" id="{DC69FCE4-0DDB-4D9C-8B20-9614AA65CC47}"/>
              </a:ext>
            </a:extLst>
          </p:cNvPr>
          <p:cNvSpPr>
            <a:spLocks noChangeArrowheads="1"/>
          </p:cNvSpPr>
          <p:nvPr/>
        </p:nvSpPr>
        <p:spPr bwMode="auto">
          <a:xfrm>
            <a:off x="559481" y="521486"/>
            <a:ext cx="8475662" cy="584775"/>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b="1" dirty="0">
                <a:solidFill>
                  <a:srgbClr val="2F5496"/>
                </a:solidFill>
                <a:latin typeface="Calibri Light" panose="020F0302020204030204" pitchFamily="34" charset="0"/>
                <a:cs typeface="Times New Roman" panose="02020603050405020304" pitchFamily="18" charset="0"/>
              </a:rPr>
              <a:t>Department of Information Technology</a:t>
            </a:r>
            <a:endParaRPr lang="en-US" altLang="en-US" dirty="0">
              <a:solidFill>
                <a:srgbClr val="2F5496"/>
              </a:solidFill>
              <a:latin typeface="Calibri Light" panose="020F0302020204030204" pitchFamily="34" charset="0"/>
              <a:cs typeface="Times New Roman" panose="02020603050405020304" pitchFamily="18" charset="0"/>
            </a:endParaRPr>
          </a:p>
        </p:txBody>
      </p:sp>
      <p:sp>
        <p:nvSpPr>
          <p:cNvPr id="3080" name="Rectangle 14">
            <a:extLst>
              <a:ext uri="{FF2B5EF4-FFF2-40B4-BE49-F238E27FC236}">
                <a16:creationId xmlns:a16="http://schemas.microsoft.com/office/drawing/2014/main" id="{1E4507E8-34FC-4AF1-9ED5-C11948B914D2}"/>
              </a:ext>
            </a:extLst>
          </p:cNvPr>
          <p:cNvSpPr>
            <a:spLocks noChangeArrowheads="1"/>
          </p:cNvSpPr>
          <p:nvPr/>
        </p:nvSpPr>
        <p:spPr bwMode="auto">
          <a:xfrm>
            <a:off x="76200" y="2133600"/>
            <a:ext cx="8958943" cy="3505200"/>
          </a:xfrm>
          <a:prstGeom prst="rect">
            <a:avLst/>
          </a:prstGeom>
          <a:noFill/>
          <a:ln>
            <a:noFill/>
          </a:ln>
        </p:spPr>
        <p:txBody>
          <a:bodyPr lIns="0" tIns="152352" rIns="0" bIns="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buNone/>
            </a:pPr>
            <a:endParaRPr lang="en-US" sz="2400" dirty="0">
              <a:latin typeface="Calibri" panose="020F0502020204030204" pitchFamily="34" charset="0"/>
              <a:ea typeface="Roboto" panose="02000000000000000000" pitchFamily="2" charset="0"/>
              <a:cs typeface="Calibri" panose="020F0502020204030204" pitchFamily="34" charset="0"/>
            </a:endParaRPr>
          </a:p>
          <a:p>
            <a:pPr marL="342900" indent="-342900"/>
            <a:endParaRPr lang="en-US" sz="2000" dirty="0">
              <a:solidFill>
                <a:srgbClr val="002060"/>
              </a:solidFill>
              <a:latin typeface="Calibri" panose="020F0502020204030204" pitchFamily="34" charset="0"/>
              <a:ea typeface="Roboto" panose="02000000000000000000" pitchFamily="2" charset="0"/>
              <a:cs typeface="Calibri" panose="020F0502020204030204" pitchFamily="34" charset="0"/>
            </a:endParaRPr>
          </a:p>
          <a:p>
            <a:pPr marL="342900" indent="-342900"/>
            <a:r>
              <a:rPr lang="en-US" sz="2000" dirty="0">
                <a:solidFill>
                  <a:srgbClr val="002060"/>
                </a:solidFill>
                <a:latin typeface="Calibri" panose="020F0502020204030204" pitchFamily="34" charset="0"/>
                <a:ea typeface="Roboto" panose="02000000000000000000" pitchFamily="2" charset="0"/>
                <a:cs typeface="Calibri" panose="020F0502020204030204" pitchFamily="34" charset="0"/>
              </a:rPr>
              <a:t>Develops the State’s strategic direction for information technology (IT) </a:t>
            </a:r>
          </a:p>
          <a:p>
            <a:pPr marL="342900" indent="-342900"/>
            <a:r>
              <a:rPr lang="en-US" sz="2000" dirty="0">
                <a:solidFill>
                  <a:srgbClr val="002060"/>
                </a:solidFill>
                <a:latin typeface="Calibri" panose="020F0502020204030204" pitchFamily="34" charset="0"/>
                <a:ea typeface="Roboto" panose="02000000000000000000" pitchFamily="2" charset="0"/>
                <a:cs typeface="Calibri" panose="020F0502020204030204" pitchFamily="34" charset="0"/>
              </a:rPr>
              <a:t>Delivers enterprise IT services and telecommunications for the State’s executive agencies</a:t>
            </a:r>
          </a:p>
          <a:p>
            <a:pPr marL="342900" indent="-342900"/>
            <a:r>
              <a:rPr lang="en-US" sz="2000" dirty="0">
                <a:solidFill>
                  <a:srgbClr val="002060"/>
                </a:solidFill>
                <a:latin typeface="Calibri" panose="020F0502020204030204" pitchFamily="34" charset="0"/>
                <a:ea typeface="Roboto" panose="02000000000000000000" pitchFamily="2" charset="0"/>
                <a:cs typeface="Calibri" panose="020F0502020204030204" pitchFamily="34" charset="0"/>
              </a:rPr>
              <a:t>Performs oversight of IT projects and procurements </a:t>
            </a:r>
          </a:p>
          <a:p>
            <a:pPr>
              <a:buNone/>
            </a:pPr>
            <a:endParaRPr lang="en-US" sz="2000" dirty="0">
              <a:solidFill>
                <a:srgbClr val="002060"/>
              </a:solidFill>
              <a:latin typeface="Calibri" panose="020F0502020204030204" pitchFamily="34" charset="0"/>
              <a:ea typeface="Roboto" panose="02000000000000000000" pitchFamily="2" charset="0"/>
              <a:cs typeface="Calibri" panose="020F0502020204030204" pitchFamily="34" charset="0"/>
            </a:endParaRPr>
          </a:p>
          <a:p>
            <a:pPr>
              <a:buNone/>
            </a:pPr>
            <a:r>
              <a:rPr lang="en-US" sz="2000" dirty="0">
                <a:solidFill>
                  <a:srgbClr val="002060"/>
                </a:solidFill>
                <a:latin typeface="Calibri" panose="020F0502020204030204" pitchFamily="34" charset="0"/>
                <a:ea typeface="Roboto" panose="02000000000000000000" pitchFamily="2" charset="0"/>
                <a:cs typeface="Calibri" panose="020F0502020204030204" pitchFamily="34" charset="0"/>
              </a:rPr>
              <a:t>Department of Information Technology (DoIT) also provides guidance and support to local governments and tribal entities for broadband planning and geospatial technology.</a:t>
            </a:r>
          </a:p>
          <a:p>
            <a:pPr>
              <a:buNone/>
            </a:pPr>
            <a:endParaRPr lang="en-US" sz="2000" dirty="0">
              <a:solidFill>
                <a:srgbClr val="002060"/>
              </a:solidFill>
              <a:latin typeface="Calibri" panose="020F0502020204030204" pitchFamily="34" charset="0"/>
              <a:ea typeface="Roboto" panose="02000000000000000000" pitchFamily="2" charset="0"/>
              <a:cs typeface="Calibri" panose="020F0502020204030204" pitchFamily="34" charset="0"/>
            </a:endParaRPr>
          </a:p>
          <a:p>
            <a:pPr>
              <a:buNone/>
            </a:pPr>
            <a:r>
              <a:rPr lang="en-US" sz="2000" dirty="0">
                <a:solidFill>
                  <a:srgbClr val="002060"/>
                </a:solidFill>
                <a:latin typeface="Calibri" panose="020F0502020204030204" pitchFamily="34" charset="0"/>
                <a:ea typeface="Roboto" panose="02000000000000000000" pitchFamily="2" charset="0"/>
                <a:cs typeface="Calibri" panose="020F0502020204030204" pitchFamily="34" charset="0"/>
              </a:rPr>
              <a:t>Key Contacts: </a:t>
            </a:r>
            <a:br>
              <a:rPr lang="en-US" sz="2000" dirty="0">
                <a:solidFill>
                  <a:srgbClr val="002060"/>
                </a:solidFill>
                <a:latin typeface="Calibri" panose="020F0502020204030204" pitchFamily="34" charset="0"/>
                <a:ea typeface="Roboto" panose="02000000000000000000" pitchFamily="2" charset="0"/>
                <a:cs typeface="Calibri" panose="020F0502020204030204" pitchFamily="34" charset="0"/>
              </a:rPr>
            </a:br>
            <a:r>
              <a:rPr lang="en-US" sz="2000" b="1" i="1" dirty="0">
                <a:solidFill>
                  <a:srgbClr val="002060"/>
                </a:solidFill>
                <a:latin typeface="Calibri" panose="020F0502020204030204" pitchFamily="34" charset="0"/>
                <a:ea typeface="Roboto" panose="02000000000000000000" pitchFamily="2" charset="0"/>
                <a:cs typeface="Calibri" panose="020F0502020204030204" pitchFamily="34" charset="0"/>
              </a:rPr>
              <a:t>John Salazar</a:t>
            </a:r>
            <a:r>
              <a:rPr lang="en-US" sz="2000" i="1" dirty="0">
                <a:solidFill>
                  <a:srgbClr val="002060"/>
                </a:solidFill>
                <a:latin typeface="Calibri" panose="020F0502020204030204" pitchFamily="34" charset="0"/>
                <a:ea typeface="Roboto" panose="02000000000000000000" pitchFamily="2" charset="0"/>
                <a:cs typeface="Calibri" panose="020F0502020204030204" pitchFamily="34" charset="0"/>
              </a:rPr>
              <a:t>, DoIT Cabinet Secretary Designate </a:t>
            </a:r>
            <a:br>
              <a:rPr lang="en-US" sz="2000" i="1" dirty="0">
                <a:solidFill>
                  <a:srgbClr val="002060"/>
                </a:solidFill>
                <a:latin typeface="Calibri" panose="020F0502020204030204" pitchFamily="34" charset="0"/>
                <a:ea typeface="Roboto" panose="02000000000000000000" pitchFamily="2" charset="0"/>
                <a:cs typeface="Calibri" panose="020F0502020204030204" pitchFamily="34" charset="0"/>
              </a:rPr>
            </a:br>
            <a:r>
              <a:rPr lang="en-US" sz="2000" i="1" dirty="0">
                <a:solidFill>
                  <a:srgbClr val="002060"/>
                </a:solidFill>
                <a:latin typeface="Calibri" panose="020F0502020204030204" pitchFamily="34" charset="0"/>
                <a:ea typeface="Roboto" panose="02000000000000000000" pitchFamily="2" charset="0"/>
                <a:cs typeface="Calibri" panose="020F0502020204030204" pitchFamily="34" charset="0"/>
              </a:rPr>
              <a:t>and State Chief Information Office</a:t>
            </a:r>
          </a:p>
          <a:p>
            <a:pPr>
              <a:buNone/>
            </a:pPr>
            <a:endParaRPr lang="en-US" sz="2000" i="1" dirty="0">
              <a:solidFill>
                <a:srgbClr val="002060"/>
              </a:solidFill>
              <a:latin typeface="Calibri" panose="020F0502020204030204" pitchFamily="34" charset="0"/>
              <a:ea typeface="Roboto" panose="02000000000000000000" pitchFamily="2" charset="0"/>
              <a:cs typeface="Calibri" panose="020F0502020204030204" pitchFamily="34" charset="0"/>
            </a:endParaRPr>
          </a:p>
          <a:p>
            <a:pPr>
              <a:buNone/>
            </a:pPr>
            <a:r>
              <a:rPr lang="en-US" sz="2000" b="1" i="1" dirty="0">
                <a:solidFill>
                  <a:srgbClr val="002060"/>
                </a:solidFill>
                <a:latin typeface="Calibri" panose="020F0502020204030204" pitchFamily="34" charset="0"/>
                <a:ea typeface="Roboto" panose="02000000000000000000" pitchFamily="2" charset="0"/>
                <a:cs typeface="Calibri" panose="020F0502020204030204" pitchFamily="34" charset="0"/>
              </a:rPr>
              <a:t>Gar  Clarke</a:t>
            </a:r>
            <a:r>
              <a:rPr lang="en-US" sz="2000" i="1" dirty="0">
                <a:solidFill>
                  <a:srgbClr val="002060"/>
                </a:solidFill>
                <a:latin typeface="Calibri" panose="020F0502020204030204" pitchFamily="34" charset="0"/>
                <a:ea typeface="Roboto" panose="02000000000000000000" pitchFamily="2" charset="0"/>
                <a:cs typeface="Calibri" panose="020F0502020204030204" pitchFamily="34" charset="0"/>
              </a:rPr>
              <a:t>, DoIT Tribal Liaison</a:t>
            </a:r>
          </a:p>
          <a:p>
            <a:pPr>
              <a:buNone/>
            </a:pPr>
            <a:r>
              <a:rPr lang="en-US" altLang="en-US" sz="2000" dirty="0">
                <a:solidFill>
                  <a:srgbClr val="002060"/>
                </a:solidFill>
                <a:latin typeface="Calibri" panose="020F0502020204030204" pitchFamily="34" charset="0"/>
                <a:ea typeface="Times New Roman" panose="02020603050405020304" pitchFamily="18" charset="0"/>
                <a:cs typeface="Calibri" panose="020F0502020204030204" pitchFamily="34" charset="0"/>
              </a:rPr>
              <a:t>Phone: 505-690-1661</a:t>
            </a:r>
          </a:p>
          <a:p>
            <a:pPr>
              <a:buNone/>
            </a:pPr>
            <a:r>
              <a:rPr lang="en-US" altLang="en-US" sz="2000" dirty="0">
                <a:solidFill>
                  <a:srgbClr val="002060"/>
                </a:solidFill>
                <a:latin typeface="Calibri" panose="020F0502020204030204" pitchFamily="34" charset="0"/>
                <a:ea typeface="Times New Roman" panose="02020603050405020304" pitchFamily="18" charset="0"/>
                <a:cs typeface="Calibri" panose="020F0502020204030204" pitchFamily="34" charset="0"/>
                <a:hlinkClick r:id="rId3"/>
              </a:rPr>
              <a:t>george.clarke@state.nm.us</a:t>
            </a:r>
            <a:r>
              <a:rPr lang="en-US" altLang="en-US" sz="2000" dirty="0">
                <a:solidFill>
                  <a:srgbClr val="002060"/>
                </a:solidFill>
                <a:latin typeface="Calibri" panose="020F0502020204030204" pitchFamily="34" charset="0"/>
                <a:ea typeface="Times New Roman" panose="02020603050405020304" pitchFamily="18" charset="0"/>
                <a:cs typeface="Calibri" panose="020F0502020204030204" pitchFamily="34" charset="0"/>
              </a:rPr>
              <a:t> </a:t>
            </a:r>
          </a:p>
          <a:p>
            <a:pPr>
              <a:buNone/>
            </a:pPr>
            <a:endParaRPr lang="en-US" sz="2400" dirty="0">
              <a:solidFill>
                <a:srgbClr val="002060"/>
              </a:solidFill>
              <a:latin typeface="Calibri" panose="020F0502020204030204" pitchFamily="34" charset="0"/>
              <a:ea typeface="Roboto" panose="02000000000000000000" pitchFamily="2" charset="0"/>
              <a:cs typeface="Calibri" panose="020F0502020204030204" pitchFamily="34" charset="0"/>
            </a:endParaRPr>
          </a:p>
          <a:p>
            <a:pPr>
              <a:buNone/>
            </a:pPr>
            <a:endParaRPr lang="en-US" sz="1000" dirty="0">
              <a:latin typeface="Calibri" panose="020F0502020204030204" pitchFamily="34" charset="0"/>
              <a:ea typeface="Roboto" panose="02000000000000000000" pitchFamily="2" charset="0"/>
              <a:cs typeface="Calibri" panose="020F0502020204030204" pitchFamily="34" charset="0"/>
            </a:endParaRPr>
          </a:p>
        </p:txBody>
      </p:sp>
      <p:pic>
        <p:nvPicPr>
          <p:cNvPr id="3078" name="Picture 6" descr="Logo, company name&#10;&#10;Description automatically generated">
            <a:extLst>
              <a:ext uri="{FF2B5EF4-FFF2-40B4-BE49-F238E27FC236}">
                <a16:creationId xmlns:a16="http://schemas.microsoft.com/office/drawing/2014/main" id="{AFF582E2-D735-4328-B874-CFF9043E274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5000" y="4851400"/>
            <a:ext cx="3149600" cy="157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26E96C7-5372-45FC-9D66-27BF66FC7762}"/>
              </a:ext>
            </a:extLst>
          </p:cNvPr>
          <p:cNvSpPr/>
          <p:nvPr/>
        </p:nvSpPr>
        <p:spPr>
          <a:xfrm>
            <a:off x="0" y="76200"/>
            <a:ext cx="9144000" cy="38100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2020 STATE TRIBAL LEADERS SUMMIT</a:t>
            </a:r>
          </a:p>
        </p:txBody>
      </p:sp>
      <p:sp>
        <p:nvSpPr>
          <p:cNvPr id="7171" name="Rectangle 12">
            <a:extLst>
              <a:ext uri="{FF2B5EF4-FFF2-40B4-BE49-F238E27FC236}">
                <a16:creationId xmlns:a16="http://schemas.microsoft.com/office/drawing/2014/main" id="{C9E3FADB-FBCE-4529-9AD9-F1B00D4AF0E4}"/>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152352" rIns="0" bIns="0"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en-US" altLang="en-US" sz="1800">
              <a:latin typeface="Calisto MT" panose="02040603050505030304" pitchFamily="18" charset="0"/>
            </a:endParaRPr>
          </a:p>
        </p:txBody>
      </p:sp>
      <p:sp>
        <p:nvSpPr>
          <p:cNvPr id="7172" name="TextBox 20">
            <a:extLst>
              <a:ext uri="{FF2B5EF4-FFF2-40B4-BE49-F238E27FC236}">
                <a16:creationId xmlns:a16="http://schemas.microsoft.com/office/drawing/2014/main" id="{405DE926-7E8D-4DAB-8B55-2E2A94F2B02A}"/>
              </a:ext>
            </a:extLst>
          </p:cNvPr>
          <p:cNvSpPr txBox="1">
            <a:spLocks noChangeArrowheads="1"/>
          </p:cNvSpPr>
          <p:nvPr/>
        </p:nvSpPr>
        <p:spPr bwMode="auto">
          <a:xfrm>
            <a:off x="304800" y="1676401"/>
            <a:ext cx="87630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628650" indent="-1714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b="1" dirty="0">
                <a:solidFill>
                  <a:srgbClr val="2F5496"/>
                </a:solidFill>
                <a:latin typeface="Calibri" panose="020F0502020204030204" pitchFamily="34" charset="0"/>
                <a:cs typeface="Calibri" panose="020F0502020204030204" pitchFamily="34" charset="0"/>
              </a:rPr>
              <a:t>New Mexico Broadband Program: </a:t>
            </a:r>
          </a:p>
          <a:p>
            <a:pPr>
              <a:spcBef>
                <a:spcPct val="0"/>
              </a:spcBef>
              <a:buFontTx/>
              <a:buNone/>
            </a:pPr>
            <a:endParaRPr lang="en-US" altLang="en-US" sz="2000" b="1" dirty="0">
              <a:solidFill>
                <a:srgbClr val="2F5496"/>
              </a:solidFill>
              <a:latin typeface="Calibri" panose="020F0502020204030204" pitchFamily="34" charset="0"/>
              <a:cs typeface="Calibri" panose="020F0502020204030204" pitchFamily="34" charset="0"/>
            </a:endParaRPr>
          </a:p>
          <a:p>
            <a:pPr marL="342900" indent="-342900">
              <a:spcBef>
                <a:spcPct val="0"/>
              </a:spcBef>
            </a:pPr>
            <a:r>
              <a:rPr lang="en-US" altLang="en-US" sz="1600" dirty="0">
                <a:solidFill>
                  <a:srgbClr val="002060"/>
                </a:solidFill>
                <a:latin typeface="Calibri" panose="020F0502020204030204" pitchFamily="34" charset="0"/>
                <a:cs typeface="Calibri" panose="020F0502020204030204" pitchFamily="34" charset="0"/>
              </a:rPr>
              <a:t>Completed a rural broadband assessment and statewide strategic plan that provides a clearly defined strategic path for broadband investments in New Mexico</a:t>
            </a:r>
          </a:p>
          <a:p>
            <a:pPr marL="342900" indent="-342900">
              <a:spcBef>
                <a:spcPct val="0"/>
              </a:spcBef>
            </a:pPr>
            <a:r>
              <a:rPr lang="en-US" altLang="en-US" sz="1600" dirty="0">
                <a:solidFill>
                  <a:srgbClr val="002060"/>
                </a:solidFill>
                <a:latin typeface="Calibri" panose="020F0502020204030204" pitchFamily="34" charset="0"/>
                <a:cs typeface="Calibri" panose="020F0502020204030204" pitchFamily="34" charset="0"/>
              </a:rPr>
              <a:t>Executed an Intergovernmental Agreement (IGA) with the Navajo Nation for the $3M capital outlay appropriation to the Navajo Nation Broadband Project.  Project will provide services to 26 Tribal Schools and 41 Chapter Houses/Developing Libraries through the construction of over 380 miles of fiber.</a:t>
            </a:r>
          </a:p>
          <a:p>
            <a:pPr marL="342900" indent="-342900">
              <a:spcBef>
                <a:spcPct val="0"/>
              </a:spcBef>
            </a:pPr>
            <a:r>
              <a:rPr lang="en-US" sz="1600" dirty="0">
                <a:solidFill>
                  <a:srgbClr val="002060"/>
                </a:solidFill>
                <a:latin typeface="Calibri" panose="020F0502020204030204" pitchFamily="34" charset="0"/>
                <a:ea typeface="Roboto" panose="02000000000000000000" pitchFamily="2" charset="0"/>
                <a:cs typeface="Calibri" panose="020F0502020204030204" pitchFamily="34" charset="0"/>
              </a:rPr>
              <a:t>Awarded $2.9M through an IGA with the Pueblo of Cochiti to expand broadband access in the community.  Project will provide services to their residents and government facilities.</a:t>
            </a:r>
          </a:p>
          <a:p>
            <a:pPr marL="342900" indent="-342900">
              <a:spcBef>
                <a:spcPct val="0"/>
              </a:spcBef>
            </a:pPr>
            <a:r>
              <a:rPr lang="en-US" altLang="en-US" sz="1600" dirty="0">
                <a:solidFill>
                  <a:srgbClr val="002060"/>
                </a:solidFill>
                <a:latin typeface="Calibri" panose="020F0502020204030204" pitchFamily="34" charset="0"/>
                <a:cs typeface="Calibri" panose="020F0502020204030204" pitchFamily="34" charset="0"/>
              </a:rPr>
              <a:t>EDA awarded DoIT a $1.5M grant to support public agencies and tribal entities f</a:t>
            </a:r>
            <a:r>
              <a:rPr lang="en-US" sz="1600" dirty="0">
                <a:solidFill>
                  <a:srgbClr val="002060"/>
                </a:solidFill>
                <a:latin typeface="Calibri" panose="020F0502020204030204" pitchFamily="34" charset="0"/>
                <a:ea typeface="Roboto" panose="02000000000000000000" pitchFamily="2" charset="0"/>
                <a:cs typeface="Calibri" panose="020F0502020204030204" pitchFamily="34" charset="0"/>
              </a:rPr>
              <a:t>easibility and technical planning services for broadband infrastructure projects</a:t>
            </a:r>
          </a:p>
          <a:p>
            <a:pPr marL="342900" indent="-342900">
              <a:spcBef>
                <a:spcPct val="0"/>
              </a:spcBef>
            </a:pPr>
            <a:r>
              <a:rPr lang="en-US" altLang="en-US" sz="1600" dirty="0">
                <a:solidFill>
                  <a:srgbClr val="002060"/>
                </a:solidFill>
                <a:latin typeface="Calibri" panose="020F0502020204030204" pitchFamily="34" charset="0"/>
                <a:cs typeface="Calibri" panose="020F0502020204030204" pitchFamily="34" charset="0"/>
              </a:rPr>
              <a:t>Built and maintain Broadband Mapping to support data required  for planning broadband expansion into communities.</a:t>
            </a:r>
          </a:p>
          <a:p>
            <a:pPr marL="342900" indent="-342900">
              <a:spcBef>
                <a:spcPct val="0"/>
              </a:spcBef>
            </a:pPr>
            <a:r>
              <a:rPr lang="en-US" altLang="en-US" sz="1600" dirty="0">
                <a:solidFill>
                  <a:srgbClr val="002060"/>
                </a:solidFill>
                <a:latin typeface="Calibri" panose="020F0502020204030204" pitchFamily="34" charset="0"/>
                <a:cs typeface="Calibri" panose="020F0502020204030204" pitchFamily="34" charset="0"/>
              </a:rPr>
              <a:t>Project Pueblo Connect: Providing coordination activities and technical support to a National Science Foundation Grant for broadband access to three tribal communities. ($1.2M)</a:t>
            </a:r>
          </a:p>
          <a:p>
            <a:pPr marL="342900" indent="-342900">
              <a:spcBef>
                <a:spcPct val="0"/>
              </a:spcBef>
            </a:pPr>
            <a:r>
              <a:rPr lang="en-US" altLang="en-US" sz="1600" dirty="0">
                <a:solidFill>
                  <a:srgbClr val="002060"/>
                </a:solidFill>
                <a:latin typeface="Calibri" panose="020F0502020204030204" pitchFamily="34" charset="0"/>
                <a:cs typeface="Calibri" panose="020F0502020204030204" pitchFamily="34" charset="0"/>
              </a:rPr>
              <a:t>Project Television White Space for Pueblo Libraries: Providing coordination activities and technical support for a federal grant to provide broadband to three tribal communities. ($300K)</a:t>
            </a:r>
            <a:endParaRPr lang="en-US" altLang="en-US" sz="1000" dirty="0">
              <a:solidFill>
                <a:srgbClr val="002060"/>
              </a:solidFill>
              <a:latin typeface="Calibri" panose="020F0502020204030204" pitchFamily="34" charset="0"/>
              <a:cs typeface="Calibri" panose="020F0502020204030204" pitchFamily="34" charset="0"/>
            </a:endParaRPr>
          </a:p>
        </p:txBody>
      </p:sp>
      <p:sp>
        <p:nvSpPr>
          <p:cNvPr id="7" name="TextBox 18">
            <a:extLst>
              <a:ext uri="{FF2B5EF4-FFF2-40B4-BE49-F238E27FC236}">
                <a16:creationId xmlns:a16="http://schemas.microsoft.com/office/drawing/2014/main" id="{BB95B437-6F68-4828-96EE-D061A516CBF7}"/>
              </a:ext>
            </a:extLst>
          </p:cNvPr>
          <p:cNvSpPr txBox="1">
            <a:spLocks noChangeArrowheads="1"/>
          </p:cNvSpPr>
          <p:nvPr/>
        </p:nvSpPr>
        <p:spPr bwMode="auto">
          <a:xfrm>
            <a:off x="190500" y="685800"/>
            <a:ext cx="8763000" cy="584775"/>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defRPr/>
            </a:pPr>
            <a:r>
              <a:rPr lang="en-US" altLang="en-US" dirty="0">
                <a:solidFill>
                  <a:srgbClr val="2F5496"/>
                </a:solidFill>
                <a:latin typeface="Calibri" panose="020F0502020204030204" pitchFamily="34" charset="0"/>
                <a:cs typeface="Calibri" panose="020F0502020204030204" pitchFamily="34" charset="0"/>
              </a:rPr>
              <a:t>Programs  Department of Information Technology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26E96C7-5372-45FC-9D66-27BF66FC7762}"/>
              </a:ext>
            </a:extLst>
          </p:cNvPr>
          <p:cNvSpPr/>
          <p:nvPr/>
        </p:nvSpPr>
        <p:spPr>
          <a:xfrm>
            <a:off x="0" y="76200"/>
            <a:ext cx="9144000" cy="38100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2020 STATE TRIBAL LEADERS SUMMIT</a:t>
            </a:r>
          </a:p>
        </p:txBody>
      </p:sp>
      <p:sp>
        <p:nvSpPr>
          <p:cNvPr id="7171" name="Rectangle 12">
            <a:extLst>
              <a:ext uri="{FF2B5EF4-FFF2-40B4-BE49-F238E27FC236}">
                <a16:creationId xmlns:a16="http://schemas.microsoft.com/office/drawing/2014/main" id="{C9E3FADB-FBCE-4529-9AD9-F1B00D4AF0E4}"/>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152352" rIns="0" bIns="0"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en-US" altLang="en-US" sz="1800">
              <a:latin typeface="Calisto MT" panose="02040603050505030304" pitchFamily="18" charset="0"/>
            </a:endParaRPr>
          </a:p>
        </p:txBody>
      </p:sp>
      <p:sp>
        <p:nvSpPr>
          <p:cNvPr id="7172" name="TextBox 20">
            <a:extLst>
              <a:ext uri="{FF2B5EF4-FFF2-40B4-BE49-F238E27FC236}">
                <a16:creationId xmlns:a16="http://schemas.microsoft.com/office/drawing/2014/main" id="{405DE926-7E8D-4DAB-8B55-2E2A94F2B02A}"/>
              </a:ext>
            </a:extLst>
          </p:cNvPr>
          <p:cNvSpPr txBox="1">
            <a:spLocks noChangeArrowheads="1"/>
          </p:cNvSpPr>
          <p:nvPr/>
        </p:nvSpPr>
        <p:spPr bwMode="auto">
          <a:xfrm>
            <a:off x="76200" y="1538251"/>
            <a:ext cx="8991600" cy="49189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628650" indent="-1714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1">
              <a:spcBef>
                <a:spcPct val="0"/>
              </a:spcBef>
              <a:buFont typeface="Arial" panose="020B0604020202020204" pitchFamily="34" charset="0"/>
              <a:buChar char="•"/>
            </a:pPr>
            <a:endParaRPr lang="en-US" altLang="en-US" sz="1000" dirty="0">
              <a:latin typeface="Calibri" panose="020F0502020204030204" pitchFamily="34" charset="0"/>
              <a:cs typeface="Calibri" panose="020F0502020204030204" pitchFamily="34" charset="0"/>
            </a:endParaRPr>
          </a:p>
          <a:p>
            <a:pPr>
              <a:spcBef>
                <a:spcPct val="0"/>
              </a:spcBef>
              <a:buNone/>
            </a:pPr>
            <a:r>
              <a:rPr lang="en-US" altLang="en-US" sz="2000" b="1" dirty="0">
                <a:solidFill>
                  <a:srgbClr val="2F5496"/>
                </a:solidFill>
                <a:latin typeface="Calibri" panose="020F0502020204030204" pitchFamily="34" charset="0"/>
                <a:cs typeface="Calibri" panose="020F0502020204030204" pitchFamily="34" charset="0"/>
              </a:rPr>
              <a:t>       New Mexico Geospatial Technologies</a:t>
            </a:r>
            <a:r>
              <a:rPr lang="en-US" altLang="en-US" sz="2000" dirty="0">
                <a:solidFill>
                  <a:srgbClr val="2F5496"/>
                </a:solidFill>
                <a:latin typeface="Calibri" panose="020F0502020204030204" pitchFamily="34" charset="0"/>
                <a:cs typeface="Calibri" panose="020F0502020204030204" pitchFamily="34" charset="0"/>
              </a:rPr>
              <a:t>:</a:t>
            </a:r>
          </a:p>
          <a:p>
            <a:pPr>
              <a:spcBef>
                <a:spcPct val="0"/>
              </a:spcBef>
              <a:buNone/>
            </a:pPr>
            <a:endParaRPr lang="en-US" altLang="en-US" sz="2000" dirty="0">
              <a:solidFill>
                <a:srgbClr val="2F5496"/>
              </a:solidFill>
              <a:latin typeface="Calibri" panose="020F0502020204030204" pitchFamily="34" charset="0"/>
              <a:cs typeface="Calibri" panose="020F0502020204030204" pitchFamily="34" charset="0"/>
            </a:endParaRPr>
          </a:p>
          <a:p>
            <a:pPr lvl="1">
              <a:spcBef>
                <a:spcPct val="0"/>
              </a:spcBef>
              <a:buFont typeface="Arial" panose="020B0604020202020204" pitchFamily="34" charset="0"/>
              <a:buChar char="•"/>
            </a:pPr>
            <a:r>
              <a:rPr lang="en-US" altLang="en-US" sz="2000" dirty="0">
                <a:solidFill>
                  <a:srgbClr val="002060"/>
                </a:solidFill>
                <a:latin typeface="Calibri" panose="020F0502020204030204" pitchFamily="34" charset="0"/>
                <a:cs typeface="Calibri" panose="020F0502020204030204" pitchFamily="34" charset="0"/>
              </a:rPr>
              <a:t>NM Geospatial Advisory Committee (GAC):  Tribal representation on the GAC to provide statewide data acquisition coordination</a:t>
            </a:r>
          </a:p>
          <a:p>
            <a:pPr lvl="1">
              <a:spcBef>
                <a:spcPct val="0"/>
              </a:spcBef>
              <a:buFont typeface="Arial" panose="020B0604020202020204" pitchFamily="34" charset="0"/>
              <a:buChar char="•"/>
            </a:pPr>
            <a:r>
              <a:rPr lang="en-US" altLang="en-US" sz="2000" dirty="0">
                <a:solidFill>
                  <a:srgbClr val="002060"/>
                </a:solidFill>
                <a:latin typeface="Calibri" panose="020F0502020204030204" pitchFamily="34" charset="0"/>
                <a:cs typeface="Calibri" panose="020F0502020204030204" pitchFamily="34" charset="0"/>
              </a:rPr>
              <a:t>Coordinate the acquisition of services for the following: </a:t>
            </a:r>
          </a:p>
          <a:p>
            <a:pPr lvl="2">
              <a:spcBef>
                <a:spcPct val="0"/>
              </a:spcBef>
            </a:pPr>
            <a:r>
              <a:rPr lang="en-US" altLang="en-US" sz="1800" dirty="0">
                <a:solidFill>
                  <a:srgbClr val="002060"/>
                </a:solidFill>
                <a:latin typeface="Calibri" panose="020F0502020204030204" pitchFamily="34" charset="0"/>
                <a:cs typeface="Calibri" panose="020F0502020204030204" pitchFamily="34" charset="0"/>
              </a:rPr>
              <a:t>Elevation data that includes tribal communities to support engineering, flood control, wildfire mitigation, construction projects, etc.</a:t>
            </a:r>
          </a:p>
          <a:p>
            <a:pPr lvl="2">
              <a:spcBef>
                <a:spcPct val="0"/>
              </a:spcBef>
              <a:buFont typeface="Arial" panose="020B0604020202020204" pitchFamily="34" charset="0"/>
              <a:buChar char="•"/>
            </a:pPr>
            <a:r>
              <a:rPr lang="en-US" altLang="en-US" sz="1800" dirty="0">
                <a:solidFill>
                  <a:srgbClr val="002060"/>
                </a:solidFill>
                <a:latin typeface="Calibri" panose="020F0502020204030204" pitchFamily="34" charset="0"/>
                <a:cs typeface="Calibri" panose="020F0502020204030204" pitchFamily="34" charset="0"/>
              </a:rPr>
              <a:t>Address and road data supporting public safety for accurate dispatch of emergency services.</a:t>
            </a:r>
          </a:p>
          <a:p>
            <a:pPr lvl="2">
              <a:spcBef>
                <a:spcPct val="0"/>
              </a:spcBef>
            </a:pPr>
            <a:r>
              <a:rPr lang="en-US" altLang="en-US" sz="1800" dirty="0">
                <a:solidFill>
                  <a:srgbClr val="002060"/>
                </a:solidFill>
                <a:latin typeface="Calibri" panose="020F0502020204030204" pitchFamily="34" charset="0"/>
                <a:cs typeface="Calibri" panose="020F0502020204030204" pitchFamily="34" charset="0"/>
              </a:rPr>
              <a:t>Hydrology data of streams and waterbodies to support flood modeling, agriculture irrigation needs, statewide water transport, water rights, etc. </a:t>
            </a:r>
          </a:p>
          <a:p>
            <a:pPr lvl="2">
              <a:spcBef>
                <a:spcPct val="0"/>
              </a:spcBef>
            </a:pPr>
            <a:r>
              <a:rPr lang="en-US" altLang="en-US" sz="1800" dirty="0">
                <a:solidFill>
                  <a:srgbClr val="002060"/>
                </a:solidFill>
                <a:latin typeface="Calibri" panose="020F0502020204030204" pitchFamily="34" charset="0"/>
                <a:cs typeface="Calibri" panose="020F0502020204030204" pitchFamily="34" charset="0"/>
              </a:rPr>
              <a:t>Federal Aerial Imagery data acquisition and deployment to support land use analyses, forest health, soil assessment, general mapping of features, etc.</a:t>
            </a:r>
          </a:p>
          <a:p>
            <a:pPr lvl="2">
              <a:spcBef>
                <a:spcPct val="0"/>
              </a:spcBef>
              <a:buFont typeface="Arial" panose="020B0604020202020204" pitchFamily="34" charset="0"/>
              <a:buChar char="•"/>
            </a:pPr>
            <a:r>
              <a:rPr lang="en-US" altLang="en-US" sz="1800" dirty="0">
                <a:solidFill>
                  <a:srgbClr val="002060"/>
                </a:solidFill>
                <a:latin typeface="Calibri" panose="020F0502020204030204" pitchFamily="34" charset="0"/>
                <a:cs typeface="Calibri" panose="020F0502020204030204" pitchFamily="34" charset="0"/>
              </a:rPr>
              <a:t>Provided Statewide Price Agreements for Geospatial Services and Products to provide a legal procurement vehicle saving time and work resources from duplicating efforts</a:t>
            </a:r>
          </a:p>
          <a:p>
            <a:pPr>
              <a:spcBef>
                <a:spcPct val="0"/>
              </a:spcBef>
              <a:buFontTx/>
              <a:buNone/>
            </a:pPr>
            <a:endParaRPr lang="en-US" altLang="en-US" sz="1000" dirty="0">
              <a:latin typeface="Calibri" panose="020F0502020204030204" pitchFamily="34" charset="0"/>
              <a:cs typeface="Calibri" panose="020F0502020204030204" pitchFamily="34" charset="0"/>
            </a:endParaRPr>
          </a:p>
          <a:p>
            <a:pPr lvl="1">
              <a:spcBef>
                <a:spcPct val="0"/>
              </a:spcBef>
              <a:buFont typeface="Arial" panose="020B0604020202020204" pitchFamily="34" charset="0"/>
              <a:buChar char="•"/>
            </a:pPr>
            <a:endParaRPr lang="en-US" altLang="en-US" sz="1000" dirty="0">
              <a:latin typeface="Calibri" panose="020F0502020204030204" pitchFamily="34" charset="0"/>
              <a:cs typeface="Calibri" panose="020F0502020204030204" pitchFamily="34" charset="0"/>
            </a:endParaRPr>
          </a:p>
        </p:txBody>
      </p:sp>
      <p:sp>
        <p:nvSpPr>
          <p:cNvPr id="7" name="TextBox 18">
            <a:extLst>
              <a:ext uri="{FF2B5EF4-FFF2-40B4-BE49-F238E27FC236}">
                <a16:creationId xmlns:a16="http://schemas.microsoft.com/office/drawing/2014/main" id="{BB95B437-6F68-4828-96EE-D061A516CBF7}"/>
              </a:ext>
            </a:extLst>
          </p:cNvPr>
          <p:cNvSpPr txBox="1">
            <a:spLocks noChangeArrowheads="1"/>
          </p:cNvSpPr>
          <p:nvPr/>
        </p:nvSpPr>
        <p:spPr bwMode="auto">
          <a:xfrm>
            <a:off x="304800" y="685800"/>
            <a:ext cx="8763000" cy="584775"/>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defRPr/>
            </a:pPr>
            <a:r>
              <a:rPr lang="en-US" altLang="en-US" dirty="0">
                <a:solidFill>
                  <a:srgbClr val="2F5496"/>
                </a:solidFill>
                <a:latin typeface="Calibri" panose="020F0502020204030204" pitchFamily="34" charset="0"/>
                <a:cs typeface="Calibri" panose="020F0502020204030204" pitchFamily="34" charset="0"/>
              </a:rPr>
              <a:t>Programs Department of Information Technology</a:t>
            </a:r>
          </a:p>
        </p:txBody>
      </p:sp>
    </p:spTree>
    <p:extLst>
      <p:ext uri="{BB962C8B-B14F-4D97-AF65-F5344CB8AC3E}">
        <p14:creationId xmlns:p14="http://schemas.microsoft.com/office/powerpoint/2010/main" val="314547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DA11841-2AB7-4DF0-8C66-8551F19715A5}"/>
              </a:ext>
            </a:extLst>
          </p:cNvPr>
          <p:cNvSpPr/>
          <p:nvPr/>
        </p:nvSpPr>
        <p:spPr>
          <a:xfrm>
            <a:off x="0" y="76200"/>
            <a:ext cx="9144000" cy="38100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2020 STATE TRIBAL LEADERS SUMMIT</a:t>
            </a:r>
          </a:p>
        </p:txBody>
      </p:sp>
      <p:sp>
        <p:nvSpPr>
          <p:cNvPr id="9219" name="Rectangle 12">
            <a:extLst>
              <a:ext uri="{FF2B5EF4-FFF2-40B4-BE49-F238E27FC236}">
                <a16:creationId xmlns:a16="http://schemas.microsoft.com/office/drawing/2014/main" id="{910E6BFF-11D6-47E6-B364-ED9BA051FF71}"/>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152352" rIns="0" bIns="0"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en-US" altLang="en-US" sz="1800">
              <a:latin typeface="Calisto MT" panose="02040603050505030304" pitchFamily="18" charset="0"/>
            </a:endParaRPr>
          </a:p>
        </p:txBody>
      </p:sp>
      <p:sp>
        <p:nvSpPr>
          <p:cNvPr id="3084" name="TextBox 22">
            <a:extLst>
              <a:ext uri="{FF2B5EF4-FFF2-40B4-BE49-F238E27FC236}">
                <a16:creationId xmlns:a16="http://schemas.microsoft.com/office/drawing/2014/main" id="{3F6E636B-2EEF-4DEA-8EAF-6D60AEA07E06}"/>
              </a:ext>
            </a:extLst>
          </p:cNvPr>
          <p:cNvSpPr txBox="1">
            <a:spLocks noChangeArrowheads="1"/>
          </p:cNvSpPr>
          <p:nvPr/>
        </p:nvSpPr>
        <p:spPr bwMode="auto">
          <a:xfrm>
            <a:off x="533399" y="1516797"/>
            <a:ext cx="8140083" cy="4426803"/>
          </a:xfrm>
          <a:prstGeom prst="rect">
            <a:avLst/>
          </a:prstGeom>
          <a:noFill/>
          <a:ln>
            <a:noFill/>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defRPr/>
            </a:pPr>
            <a:r>
              <a:rPr lang="en-US" altLang="en-US" sz="1800" b="1" dirty="0">
                <a:solidFill>
                  <a:srgbClr val="2F5496"/>
                </a:solidFill>
                <a:latin typeface="Calibri" panose="020F0502020204030204" pitchFamily="34" charset="0"/>
                <a:cs typeface="Calibri" panose="020F0502020204030204" pitchFamily="34" charset="0"/>
              </a:rPr>
              <a:t> </a:t>
            </a:r>
            <a:r>
              <a:rPr lang="en-US" altLang="en-US" sz="2000" b="1" dirty="0">
                <a:solidFill>
                  <a:srgbClr val="2F5496"/>
                </a:solidFill>
                <a:latin typeface="Calibri" panose="020F0502020204030204" pitchFamily="34" charset="0"/>
                <a:cs typeface="Calibri" panose="020F0502020204030204" pitchFamily="34" charset="0"/>
              </a:rPr>
              <a:t>Three Achievements</a:t>
            </a:r>
            <a:r>
              <a:rPr lang="en-US" altLang="en-US" sz="2000" dirty="0">
                <a:solidFill>
                  <a:srgbClr val="2F5496"/>
                </a:solidFill>
                <a:latin typeface="Calibri" panose="020F0502020204030204" pitchFamily="34" charset="0"/>
                <a:cs typeface="Calibri" panose="020F0502020204030204" pitchFamily="34" charset="0"/>
              </a:rPr>
              <a:t>:</a:t>
            </a:r>
          </a:p>
          <a:p>
            <a:pPr>
              <a:spcBef>
                <a:spcPct val="0"/>
              </a:spcBef>
              <a:buFontTx/>
              <a:buNone/>
              <a:defRPr/>
            </a:pPr>
            <a:endParaRPr lang="en-US" altLang="en-US" sz="1400" dirty="0">
              <a:latin typeface="Calibri" panose="020F0502020204030204" pitchFamily="34" charset="0"/>
              <a:cs typeface="Calibri" panose="020F0502020204030204" pitchFamily="34" charset="0"/>
            </a:endParaRPr>
          </a:p>
          <a:p>
            <a:pPr marL="342900" indent="-342900">
              <a:spcBef>
                <a:spcPct val="0"/>
              </a:spcBef>
            </a:pPr>
            <a:r>
              <a:rPr lang="en-US" sz="2000" dirty="0">
                <a:solidFill>
                  <a:srgbClr val="002060"/>
                </a:solidFill>
                <a:latin typeface="Calibri" panose="020F0502020204030204" pitchFamily="34" charset="0"/>
                <a:cs typeface="Calibri" panose="020F0502020204030204" pitchFamily="34" charset="0"/>
              </a:rPr>
              <a:t>Convened the Homework Gap Team to collaborate on providing affordable and reliable internet access to students. The HGT includes Tribal Representation from the Indian Affairs Department, PED Indian Education Division, Navajo Nation, and Santa Fe Indian School</a:t>
            </a:r>
          </a:p>
          <a:p>
            <a:pPr>
              <a:spcBef>
                <a:spcPct val="0"/>
              </a:spcBef>
              <a:buNone/>
            </a:pPr>
            <a:endParaRPr lang="en-US" sz="2000" dirty="0">
              <a:solidFill>
                <a:srgbClr val="002060"/>
              </a:solidFill>
              <a:highlight>
                <a:srgbClr val="FFFF00"/>
              </a:highlight>
              <a:latin typeface="Calibri" panose="020F0502020204030204" pitchFamily="34" charset="0"/>
              <a:ea typeface="Roboto" panose="02000000000000000000" pitchFamily="2" charset="0"/>
              <a:cs typeface="Calibri" panose="020F0502020204030204" pitchFamily="34" charset="0"/>
            </a:endParaRPr>
          </a:p>
          <a:p>
            <a:pPr marL="342900" indent="-342900">
              <a:spcBef>
                <a:spcPct val="0"/>
              </a:spcBef>
            </a:pPr>
            <a:r>
              <a:rPr lang="en-US" altLang="en-US" sz="2000" dirty="0">
                <a:solidFill>
                  <a:srgbClr val="002060"/>
                </a:solidFill>
                <a:latin typeface="Calibri" panose="020F0502020204030204" pitchFamily="34" charset="0"/>
                <a:cs typeface="Calibri" panose="020F0502020204030204" pitchFamily="34" charset="0"/>
              </a:rPr>
              <a:t>Collaborated with PED to inventory and distribute over 6,000 Chromebooks to tribal entities</a:t>
            </a:r>
          </a:p>
          <a:p>
            <a:pPr>
              <a:spcBef>
                <a:spcPct val="0"/>
              </a:spcBef>
              <a:buNone/>
            </a:pPr>
            <a:endParaRPr lang="en-US" altLang="en-US" sz="2000" dirty="0">
              <a:solidFill>
                <a:srgbClr val="002060"/>
              </a:solidFill>
              <a:latin typeface="Calibri" panose="020F0502020204030204" pitchFamily="34" charset="0"/>
              <a:cs typeface="Calibri" panose="020F0502020204030204" pitchFamily="34" charset="0"/>
            </a:endParaRPr>
          </a:p>
          <a:p>
            <a:pPr marL="342900" indent="-342900">
              <a:spcBef>
                <a:spcPct val="0"/>
              </a:spcBef>
            </a:pPr>
            <a:r>
              <a:rPr lang="en-US" altLang="en-US" sz="2000" dirty="0">
                <a:solidFill>
                  <a:srgbClr val="002060"/>
                </a:solidFill>
                <a:latin typeface="Calibri" panose="020F0502020204030204" pitchFamily="34" charset="0"/>
                <a:cs typeface="Calibri" panose="020F0502020204030204" pitchFamily="34" charset="0"/>
              </a:rPr>
              <a:t>Facilitated </a:t>
            </a:r>
            <a:r>
              <a:rPr lang="en-US" altLang="en-US" sz="2000" dirty="0" err="1">
                <a:solidFill>
                  <a:srgbClr val="002060"/>
                </a:solidFill>
                <a:latin typeface="Calibri" panose="020F0502020204030204" pitchFamily="34" charset="0"/>
                <a:cs typeface="Calibri" panose="020F0502020204030204" pitchFamily="34" charset="0"/>
              </a:rPr>
              <a:t>WiFi</a:t>
            </a:r>
            <a:r>
              <a:rPr lang="en-US" altLang="en-US" sz="2000" dirty="0">
                <a:solidFill>
                  <a:srgbClr val="002060"/>
                </a:solidFill>
                <a:latin typeface="Calibri" panose="020F0502020204030204" pitchFamily="34" charset="0"/>
                <a:cs typeface="Calibri" panose="020F0502020204030204" pitchFamily="34" charset="0"/>
              </a:rPr>
              <a:t> Hotspot roll-out to tribal communities, providing critically needed internet access for students, and health and safety support</a:t>
            </a:r>
            <a:endParaRPr lang="en-US" altLang="en-US" sz="2000" dirty="0">
              <a:solidFill>
                <a:srgbClr val="002060"/>
              </a:solidFill>
              <a:highlight>
                <a:srgbClr val="FFFF00"/>
              </a:highlight>
              <a:latin typeface="Calibri" panose="020F0502020204030204" pitchFamily="34" charset="0"/>
              <a:cs typeface="Calibri" panose="020F0502020204030204" pitchFamily="34" charset="0"/>
            </a:endParaRPr>
          </a:p>
          <a:p>
            <a:pPr>
              <a:spcBef>
                <a:spcPct val="0"/>
              </a:spcBef>
              <a:buNone/>
              <a:defRPr/>
            </a:pPr>
            <a:endParaRPr lang="en-US" altLang="en-US" sz="1000" dirty="0">
              <a:latin typeface="Calibri" panose="020F0502020204030204" pitchFamily="34" charset="0"/>
              <a:cs typeface="Calibri" panose="020F0502020204030204" pitchFamily="34" charset="0"/>
            </a:endParaRPr>
          </a:p>
        </p:txBody>
      </p:sp>
      <p:sp>
        <p:nvSpPr>
          <p:cNvPr id="6" name="TextBox 18">
            <a:extLst>
              <a:ext uri="{FF2B5EF4-FFF2-40B4-BE49-F238E27FC236}">
                <a16:creationId xmlns:a16="http://schemas.microsoft.com/office/drawing/2014/main" id="{FA6F41CF-1448-42B1-8586-31DD5B0C63FE}"/>
              </a:ext>
            </a:extLst>
          </p:cNvPr>
          <p:cNvSpPr txBox="1">
            <a:spLocks noChangeArrowheads="1"/>
          </p:cNvSpPr>
          <p:nvPr/>
        </p:nvSpPr>
        <p:spPr bwMode="auto">
          <a:xfrm>
            <a:off x="-152400" y="694611"/>
            <a:ext cx="9448800" cy="584775"/>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defRPr/>
            </a:pPr>
            <a:r>
              <a:rPr lang="en-US" altLang="en-US" dirty="0">
                <a:solidFill>
                  <a:srgbClr val="2F5496"/>
                </a:solidFill>
                <a:latin typeface="Calibri" panose="020F0502020204030204" pitchFamily="34" charset="0"/>
                <a:cs typeface="Calibri" panose="020F0502020204030204" pitchFamily="34" charset="0"/>
              </a:rPr>
              <a:t>Achievements Department of Information Technology</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EA5E3910D782744B2181369FADF2B83" ma:contentTypeVersion="10" ma:contentTypeDescription="Create a new document." ma:contentTypeScope="" ma:versionID="c062260556871969d1f6d76cd906fbcd">
  <xsd:schema xmlns:xsd="http://www.w3.org/2001/XMLSchema" xmlns:xs="http://www.w3.org/2001/XMLSchema" xmlns:p="http://schemas.microsoft.com/office/2006/metadata/properties" xmlns:ns3="a0860cc5-1540-4383-946d-4f6befdc96bf" xmlns:ns4="d52979a8-a75f-449c-993a-4256cd1f9ae5" targetNamespace="http://schemas.microsoft.com/office/2006/metadata/properties" ma:root="true" ma:fieldsID="e073b5568da7499b3e0512121393951c" ns3:_="" ns4:_="">
    <xsd:import namespace="a0860cc5-1540-4383-946d-4f6befdc96bf"/>
    <xsd:import namespace="d52979a8-a75f-449c-993a-4256cd1f9ae5"/>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0860cc5-1540-4383-946d-4f6befdc96b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52979a8-a75f-449c-993a-4256cd1f9ae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3A7ED86-A6A7-4792-90CD-3D360653A565}">
  <ds:schemaRefs>
    <ds:schemaRef ds:uri="d52979a8-a75f-449c-993a-4256cd1f9ae5"/>
    <ds:schemaRef ds:uri="http://schemas.openxmlformats.org/package/2006/metadata/core-properties"/>
    <ds:schemaRef ds:uri="http://purl.org/dc/terms/"/>
    <ds:schemaRef ds:uri="http://schemas.microsoft.com/office/2006/documentManagement/types"/>
    <ds:schemaRef ds:uri="http://purl.org/dc/dcmitype/"/>
    <ds:schemaRef ds:uri="http://schemas.microsoft.com/office/2006/metadata/properties"/>
    <ds:schemaRef ds:uri="http://schemas.microsoft.com/office/infopath/2007/PartnerControls"/>
    <ds:schemaRef ds:uri="http://www.w3.org/XML/1998/namespace"/>
    <ds:schemaRef ds:uri="a0860cc5-1540-4383-946d-4f6befdc96bf"/>
    <ds:schemaRef ds:uri="http://purl.org/dc/elements/1.1/"/>
  </ds:schemaRefs>
</ds:datastoreItem>
</file>

<file path=customXml/itemProps2.xml><?xml version="1.0" encoding="utf-8"?>
<ds:datastoreItem xmlns:ds="http://schemas.openxmlformats.org/officeDocument/2006/customXml" ds:itemID="{797EC668-D001-4F01-A777-A1C8260412A1}">
  <ds:schemaRefs>
    <ds:schemaRef ds:uri="http://schemas.microsoft.com/sharepoint/v3/contenttype/forms"/>
  </ds:schemaRefs>
</ds:datastoreItem>
</file>

<file path=customXml/itemProps3.xml><?xml version="1.0" encoding="utf-8"?>
<ds:datastoreItem xmlns:ds="http://schemas.openxmlformats.org/officeDocument/2006/customXml" ds:itemID="{D37D1288-5B75-4BF5-ACC6-938889DA26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0860cc5-1540-4383-946d-4f6befdc96bf"/>
    <ds:schemaRef ds:uri="d52979a8-a75f-449c-993a-4256cd1f9ae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11605</TotalTime>
  <Words>550</Words>
  <Application>Microsoft Office PowerPoint</Application>
  <PresentationFormat>On-screen Show (4:3)</PresentationFormat>
  <Paragraphs>47</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Calisto MT</vt:lpstr>
      <vt:lpstr>Default Design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NM COVID-19 Response Weekly Tribal Leaders Call   Indian Affairs Department Fridays, 11:00 am</dc:title>
  <dc:creator>Microsoft Office User</dc:creator>
  <cp:lastModifiedBy>Salazar, Kalee, IAD</cp:lastModifiedBy>
  <cp:revision>211</cp:revision>
  <cp:lastPrinted>2019-07-30T16:41:59Z</cp:lastPrinted>
  <dcterms:created xsi:type="dcterms:W3CDTF">2020-04-03T16:57:03Z</dcterms:created>
  <dcterms:modified xsi:type="dcterms:W3CDTF">2020-10-29T01:52:31Z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0x010100FEA5E3910D782744B2181369FADF2B83</vt:lpwstr>
  </property>
</Properties>
</file>