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409" r:id="rId5"/>
    <p:sldId id="410" r:id="rId6"/>
    <p:sldId id="411" r:id="rId7"/>
    <p:sldId id="412" r:id="rId8"/>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1pPr>
    <a:lvl2pPr marL="4572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2pPr>
    <a:lvl3pPr marL="9144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3pPr>
    <a:lvl4pPr marL="13716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4pPr>
    <a:lvl5pPr marL="18288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5pPr>
    <a:lvl6pPr marL="2286000" algn="l" defTabSz="914400" rtl="0" eaLnBrk="1" latinLnBrk="0" hangingPunct="1">
      <a:defRPr kern="1200">
        <a:solidFill>
          <a:schemeClr val="tx1"/>
        </a:solidFill>
        <a:latin typeface="Calisto MT" panose="02040603050505030304" pitchFamily="18" charset="0"/>
        <a:ea typeface="+mn-ea"/>
        <a:cs typeface="+mn-cs"/>
      </a:defRPr>
    </a:lvl6pPr>
    <a:lvl7pPr marL="2743200" algn="l" defTabSz="914400" rtl="0" eaLnBrk="1" latinLnBrk="0" hangingPunct="1">
      <a:defRPr kern="1200">
        <a:solidFill>
          <a:schemeClr val="tx1"/>
        </a:solidFill>
        <a:latin typeface="Calisto MT" panose="02040603050505030304" pitchFamily="18" charset="0"/>
        <a:ea typeface="+mn-ea"/>
        <a:cs typeface="+mn-cs"/>
      </a:defRPr>
    </a:lvl7pPr>
    <a:lvl8pPr marL="3200400" algn="l" defTabSz="914400" rtl="0" eaLnBrk="1" latinLnBrk="0" hangingPunct="1">
      <a:defRPr kern="1200">
        <a:solidFill>
          <a:schemeClr val="tx1"/>
        </a:solidFill>
        <a:latin typeface="Calisto MT" panose="02040603050505030304" pitchFamily="18" charset="0"/>
        <a:ea typeface="+mn-ea"/>
        <a:cs typeface="+mn-cs"/>
      </a:defRPr>
    </a:lvl8pPr>
    <a:lvl9pPr marL="3657600" algn="l" defTabSz="914400" rtl="0" eaLnBrk="1" latinLnBrk="0" hangingPunct="1">
      <a:defRPr kern="1200">
        <a:solidFill>
          <a:schemeClr val="tx1"/>
        </a:solidFill>
        <a:latin typeface="Calisto MT" panose="0204060305050503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1FA"/>
    <a:srgbClr val="CC33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037207-0C77-4971-865B-2B29A004C979}" v="45" dt="2020-10-30T02:52:43.934"/>
    <p1510:client id="{E92C02EB-BF55-4797-BEC8-4EAF0352258F}" v="353" dt="2020-10-29T00:59:32.3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1"/>
  </p:normalViewPr>
  <p:slideViewPr>
    <p:cSldViewPr>
      <p:cViewPr varScale="1">
        <p:scale>
          <a:sx n="61" d="100"/>
          <a:sy n="61" d="100"/>
        </p:scale>
        <p:origin x="1430"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ee Salazar" userId="X0AKGoTt8Bt5UEVrZIjrBZ6DRBqo1wAV2HWZM2bGv/Q=" providerId="None" clId="Web-{E92C02EB-BF55-4797-BEC8-4EAF0352258F}"/>
    <pc:docChg chg="modSld">
      <pc:chgData name="Kalee Salazar" userId="X0AKGoTt8Bt5UEVrZIjrBZ6DRBqo1wAV2HWZM2bGv/Q=" providerId="None" clId="Web-{E92C02EB-BF55-4797-BEC8-4EAF0352258F}" dt="2020-10-29T00:59:32.319" v="349" actId="20577"/>
      <pc:docMkLst>
        <pc:docMk/>
      </pc:docMkLst>
      <pc:sldChg chg="addSp delSp modSp">
        <pc:chgData name="Kalee Salazar" userId="X0AKGoTt8Bt5UEVrZIjrBZ6DRBqo1wAV2HWZM2bGv/Q=" providerId="None" clId="Web-{E92C02EB-BF55-4797-BEC8-4EAF0352258F}" dt="2020-10-29T00:57:42.455" v="327" actId="20577"/>
        <pc:sldMkLst>
          <pc:docMk/>
          <pc:sldMk cId="0" sldId="409"/>
        </pc:sldMkLst>
        <pc:spChg chg="add del mod">
          <ac:chgData name="Kalee Salazar" userId="X0AKGoTt8Bt5UEVrZIjrBZ6DRBqo1wAV2HWZM2bGv/Q=" providerId="None" clId="Web-{E92C02EB-BF55-4797-BEC8-4EAF0352258F}" dt="2020-10-29T00:44:31.060" v="11"/>
          <ac:spMkLst>
            <pc:docMk/>
            <pc:sldMk cId="0" sldId="409"/>
            <ac:spMk id="3" creationId="{70A329E1-850D-47EE-98CC-FC6B25D152A1}"/>
          </ac:spMkLst>
        </pc:spChg>
        <pc:spChg chg="add mod">
          <ac:chgData name="Kalee Salazar" userId="X0AKGoTt8Bt5UEVrZIjrBZ6DRBqo1wAV2HWZM2bGv/Q=" providerId="None" clId="Web-{E92C02EB-BF55-4797-BEC8-4EAF0352258F}" dt="2020-10-29T00:56:05.983" v="295" actId="1076"/>
          <ac:spMkLst>
            <pc:docMk/>
            <pc:sldMk cId="0" sldId="409"/>
            <ac:spMk id="5" creationId="{82B77D0F-5BEB-4B18-B1DC-0E04E6ACE612}"/>
          </ac:spMkLst>
        </pc:spChg>
        <pc:spChg chg="add del">
          <ac:chgData name="Kalee Salazar" userId="X0AKGoTt8Bt5UEVrZIjrBZ6DRBqo1wAV2HWZM2bGv/Q=" providerId="None" clId="Web-{E92C02EB-BF55-4797-BEC8-4EAF0352258F}" dt="2020-10-29T00:47:05.097" v="56"/>
          <ac:spMkLst>
            <pc:docMk/>
            <pc:sldMk cId="0" sldId="409"/>
            <ac:spMk id="6" creationId="{E1509941-BFCC-4576-BA50-8A2B2EBE8867}"/>
          </ac:spMkLst>
        </pc:spChg>
        <pc:spChg chg="add mod">
          <ac:chgData name="Kalee Salazar" userId="X0AKGoTt8Bt5UEVrZIjrBZ6DRBqo1wAV2HWZM2bGv/Q=" providerId="None" clId="Web-{E92C02EB-BF55-4797-BEC8-4EAF0352258F}" dt="2020-10-29T00:51:24.498" v="125" actId="1076"/>
          <ac:spMkLst>
            <pc:docMk/>
            <pc:sldMk cId="0" sldId="409"/>
            <ac:spMk id="7" creationId="{D5F8CE3D-7199-4076-B407-95223025781C}"/>
          </ac:spMkLst>
        </pc:spChg>
        <pc:spChg chg="add mod">
          <ac:chgData name="Kalee Salazar" userId="X0AKGoTt8Bt5UEVrZIjrBZ6DRBqo1wAV2HWZM2bGv/Q=" providerId="None" clId="Web-{E92C02EB-BF55-4797-BEC8-4EAF0352258F}" dt="2020-10-29T00:56:17.202" v="296" actId="1076"/>
          <ac:spMkLst>
            <pc:docMk/>
            <pc:sldMk cId="0" sldId="409"/>
            <ac:spMk id="12" creationId="{6679E7DB-CA08-48F3-8EDE-5E6C75361055}"/>
          </ac:spMkLst>
        </pc:spChg>
        <pc:spChg chg="add mod">
          <ac:chgData name="Kalee Salazar" userId="X0AKGoTt8Bt5UEVrZIjrBZ6DRBqo1wAV2HWZM2bGv/Q=" providerId="None" clId="Web-{E92C02EB-BF55-4797-BEC8-4EAF0352258F}" dt="2020-10-29T00:55:40.232" v="292" actId="1076"/>
          <ac:spMkLst>
            <pc:docMk/>
            <pc:sldMk cId="0" sldId="409"/>
            <ac:spMk id="15" creationId="{D488F5E3-5A37-4C20-B0DA-05E96079F326}"/>
          </ac:spMkLst>
        </pc:spChg>
        <pc:spChg chg="mod">
          <ac:chgData name="Kalee Salazar" userId="X0AKGoTt8Bt5UEVrZIjrBZ6DRBqo1wAV2HWZM2bGv/Q=" providerId="None" clId="Web-{E92C02EB-BF55-4797-BEC8-4EAF0352258F}" dt="2020-10-29T00:57:42.455" v="327" actId="20577"/>
          <ac:spMkLst>
            <pc:docMk/>
            <pc:sldMk cId="0" sldId="409"/>
            <ac:spMk id="3077" creationId="{BDDE8AAA-622D-4A7C-80CA-FB660F4C4EB5}"/>
          </ac:spMkLst>
        </pc:spChg>
        <pc:spChg chg="mod">
          <ac:chgData name="Kalee Salazar" userId="X0AKGoTt8Bt5UEVrZIjrBZ6DRBqo1wAV2HWZM2bGv/Q=" providerId="None" clId="Web-{E92C02EB-BF55-4797-BEC8-4EAF0352258F}" dt="2020-10-29T00:56:24.390" v="297" actId="1076"/>
          <ac:spMkLst>
            <pc:docMk/>
            <pc:sldMk cId="0" sldId="409"/>
            <ac:spMk id="3078" creationId="{09711473-C9D3-4358-8D77-678F160EDB01}"/>
          </ac:spMkLst>
        </pc:spChg>
        <pc:graphicFrameChg chg="add del mod modGraphic">
          <ac:chgData name="Kalee Salazar" userId="X0AKGoTt8Bt5UEVrZIjrBZ6DRBqo1wAV2HWZM2bGv/Q=" providerId="None" clId="Web-{E92C02EB-BF55-4797-BEC8-4EAF0352258F}" dt="2020-10-29T00:52:03.750" v="130"/>
          <ac:graphicFrameMkLst>
            <pc:docMk/>
            <pc:sldMk cId="0" sldId="409"/>
            <ac:graphicFrameMk id="9" creationId="{C2D3B6F5-629C-4444-B7B1-EB3A90460A6D}"/>
          </ac:graphicFrameMkLst>
        </pc:graphicFrameChg>
        <pc:graphicFrameChg chg="add del mod">
          <ac:chgData name="Kalee Salazar" userId="X0AKGoTt8Bt5UEVrZIjrBZ6DRBqo1wAV2HWZM2bGv/Q=" providerId="None" clId="Web-{E92C02EB-BF55-4797-BEC8-4EAF0352258F}" dt="2020-10-29T00:51:26.858" v="126"/>
          <ac:graphicFrameMkLst>
            <pc:docMk/>
            <pc:sldMk cId="0" sldId="409"/>
            <ac:graphicFrameMk id="11" creationId="{B9E2E4D4-8D9E-461A-9965-5C8D31F6BCD2}"/>
          </ac:graphicFrameMkLst>
        </pc:graphicFrameChg>
        <pc:graphicFrameChg chg="add del mod">
          <ac:chgData name="Kalee Salazar" userId="X0AKGoTt8Bt5UEVrZIjrBZ6DRBqo1wAV2HWZM2bGv/Q=" providerId="None" clId="Web-{E92C02EB-BF55-4797-BEC8-4EAF0352258F}" dt="2020-10-29T00:53:16.378" v="176"/>
          <ac:graphicFrameMkLst>
            <pc:docMk/>
            <pc:sldMk cId="0" sldId="409"/>
            <ac:graphicFrameMk id="14" creationId="{63F3EF06-CDBA-4070-ABEE-E4B137427D58}"/>
          </ac:graphicFrameMkLst>
        </pc:graphicFrameChg>
        <pc:picChg chg="add del mod">
          <ac:chgData name="Kalee Salazar" userId="X0AKGoTt8Bt5UEVrZIjrBZ6DRBqo1wAV2HWZM2bGv/Q=" providerId="None" clId="Web-{E92C02EB-BF55-4797-BEC8-4EAF0352258F}" dt="2020-10-29T00:45:21.640" v="18"/>
          <ac:picMkLst>
            <pc:docMk/>
            <pc:sldMk cId="0" sldId="409"/>
            <ac:picMk id="4" creationId="{CF0B59CF-06E0-400B-9EED-828289F7A94D}"/>
          </ac:picMkLst>
        </pc:picChg>
        <pc:picChg chg="mod">
          <ac:chgData name="Kalee Salazar" userId="X0AKGoTt8Bt5UEVrZIjrBZ6DRBqo1wAV2HWZM2bGv/Q=" providerId="None" clId="Web-{E92C02EB-BF55-4797-BEC8-4EAF0352258F}" dt="2020-10-29T00:46:47.815" v="53" actId="1076"/>
          <ac:picMkLst>
            <pc:docMk/>
            <pc:sldMk cId="0" sldId="409"/>
            <ac:picMk id="3075" creationId="{88BDB557-31E2-4F3F-AA89-6123239D31F4}"/>
          </ac:picMkLst>
        </pc:picChg>
      </pc:sldChg>
      <pc:sldChg chg="modSp">
        <pc:chgData name="Kalee Salazar" userId="X0AKGoTt8Bt5UEVrZIjrBZ6DRBqo1wAV2HWZM2bGv/Q=" providerId="None" clId="Web-{E92C02EB-BF55-4797-BEC8-4EAF0352258F}" dt="2020-10-29T00:57:51.768" v="330" actId="20577"/>
        <pc:sldMkLst>
          <pc:docMk/>
          <pc:sldMk cId="0" sldId="410"/>
        </pc:sldMkLst>
        <pc:spChg chg="mod">
          <ac:chgData name="Kalee Salazar" userId="X0AKGoTt8Bt5UEVrZIjrBZ6DRBqo1wAV2HWZM2bGv/Q=" providerId="None" clId="Web-{E92C02EB-BF55-4797-BEC8-4EAF0352258F}" dt="2020-10-29T00:57:51.768" v="330" actId="20577"/>
          <ac:spMkLst>
            <pc:docMk/>
            <pc:sldMk cId="0" sldId="410"/>
            <ac:spMk id="3082" creationId="{4AD8F7B1-D802-4C5A-8975-D57DE2E1ED06}"/>
          </ac:spMkLst>
        </pc:spChg>
      </pc:sldChg>
      <pc:sldChg chg="modSp">
        <pc:chgData name="Kalee Salazar" userId="X0AKGoTt8Bt5UEVrZIjrBZ6DRBqo1wAV2HWZM2bGv/Q=" providerId="None" clId="Web-{E92C02EB-BF55-4797-BEC8-4EAF0352258F}" dt="2020-10-29T00:57:22.533" v="321" actId="20577"/>
        <pc:sldMkLst>
          <pc:docMk/>
          <pc:sldMk cId="0" sldId="411"/>
        </pc:sldMkLst>
        <pc:spChg chg="mod">
          <ac:chgData name="Kalee Salazar" userId="X0AKGoTt8Bt5UEVrZIjrBZ6DRBqo1wAV2HWZM2bGv/Q=" providerId="None" clId="Web-{E92C02EB-BF55-4797-BEC8-4EAF0352258F}" dt="2020-10-29T00:57:22.533" v="321" actId="20577"/>
          <ac:spMkLst>
            <pc:docMk/>
            <pc:sldMk cId="0" sldId="411"/>
            <ac:spMk id="21" creationId="{167B9BBC-238F-4E4F-A335-0B5F50FFBD72}"/>
          </ac:spMkLst>
        </pc:spChg>
      </pc:sldChg>
      <pc:sldChg chg="modSp">
        <pc:chgData name="Kalee Salazar" userId="X0AKGoTt8Bt5UEVrZIjrBZ6DRBqo1wAV2HWZM2bGv/Q=" providerId="None" clId="Web-{E92C02EB-BF55-4797-BEC8-4EAF0352258F}" dt="2020-10-29T00:59:31.335" v="347" actId="20577"/>
        <pc:sldMkLst>
          <pc:docMk/>
          <pc:sldMk cId="0" sldId="412"/>
        </pc:sldMkLst>
        <pc:spChg chg="mod">
          <ac:chgData name="Kalee Salazar" userId="X0AKGoTt8Bt5UEVrZIjrBZ6DRBqo1wAV2HWZM2bGv/Q=" providerId="None" clId="Web-{E92C02EB-BF55-4797-BEC8-4EAF0352258F}" dt="2020-10-29T00:59:31.335" v="347" actId="20577"/>
          <ac:spMkLst>
            <pc:docMk/>
            <pc:sldMk cId="0" sldId="412"/>
            <ac:spMk id="3084" creationId="{6295D764-5633-49A1-AAED-2A536CB28E4E}"/>
          </ac:spMkLst>
        </pc:spChg>
      </pc:sldChg>
    </pc:docChg>
  </pc:docChgLst>
  <pc:docChgLst>
    <pc:chgData name="Kalee Salazar" userId="X0AKGoTt8Bt5UEVrZIjrBZ6DRBqo1wAV2HWZM2bGv/Q=" providerId="None" clId="Web-{5D037207-0C77-4971-865B-2B29A004C979}"/>
    <pc:docChg chg="modSld">
      <pc:chgData name="Kalee Salazar" userId="X0AKGoTt8Bt5UEVrZIjrBZ6DRBqo1wAV2HWZM2bGv/Q=" providerId="None" clId="Web-{5D037207-0C77-4971-865B-2B29A004C979}" dt="2020-10-30T02:52:43.934" v="44" actId="20577"/>
      <pc:docMkLst>
        <pc:docMk/>
      </pc:docMkLst>
      <pc:sldChg chg="addSp delSp modSp">
        <pc:chgData name="Kalee Salazar" userId="X0AKGoTt8Bt5UEVrZIjrBZ6DRBqo1wAV2HWZM2bGv/Q=" providerId="None" clId="Web-{5D037207-0C77-4971-865B-2B29A004C979}" dt="2020-10-30T02:51:57.465" v="23" actId="20577"/>
        <pc:sldMkLst>
          <pc:docMk/>
          <pc:sldMk cId="0" sldId="409"/>
        </pc:sldMkLst>
        <pc:spChg chg="mod">
          <ac:chgData name="Kalee Salazar" userId="X0AKGoTt8Bt5UEVrZIjrBZ6DRBqo1wAV2HWZM2bGv/Q=" providerId="None" clId="Web-{5D037207-0C77-4971-865B-2B29A004C979}" dt="2020-10-30T02:51:40.419" v="15" actId="20577"/>
          <ac:spMkLst>
            <pc:docMk/>
            <pc:sldMk cId="0" sldId="409"/>
            <ac:spMk id="5" creationId="{82B77D0F-5BEB-4B18-B1DC-0E04E6ACE612}"/>
          </ac:spMkLst>
        </pc:spChg>
        <pc:spChg chg="mod">
          <ac:chgData name="Kalee Salazar" userId="X0AKGoTt8Bt5UEVrZIjrBZ6DRBqo1wAV2HWZM2bGv/Q=" providerId="None" clId="Web-{5D037207-0C77-4971-865B-2B29A004C979}" dt="2020-10-30T02:51:31.481" v="10" actId="20577"/>
          <ac:spMkLst>
            <pc:docMk/>
            <pc:sldMk cId="0" sldId="409"/>
            <ac:spMk id="12" creationId="{6679E7DB-CA08-48F3-8EDE-5E6C75361055}"/>
          </ac:spMkLst>
        </pc:spChg>
        <pc:spChg chg="add del mod">
          <ac:chgData name="Kalee Salazar" userId="X0AKGoTt8Bt5UEVrZIjrBZ6DRBqo1wAV2HWZM2bGv/Q=" providerId="None" clId="Web-{5D037207-0C77-4971-865B-2B29A004C979}" dt="2020-10-30T02:51:57.465" v="23" actId="20577"/>
          <ac:spMkLst>
            <pc:docMk/>
            <pc:sldMk cId="0" sldId="409"/>
            <ac:spMk id="15" creationId="{D488F5E3-5A37-4C20-B0DA-05E96079F326}"/>
          </ac:spMkLst>
        </pc:spChg>
        <pc:spChg chg="mod">
          <ac:chgData name="Kalee Salazar" userId="X0AKGoTt8Bt5UEVrZIjrBZ6DRBqo1wAV2HWZM2bGv/Q=" providerId="None" clId="Web-{5D037207-0C77-4971-865B-2B29A004C979}" dt="2020-10-30T02:51:04.759" v="0" actId="20577"/>
          <ac:spMkLst>
            <pc:docMk/>
            <pc:sldMk cId="0" sldId="409"/>
            <ac:spMk id="3077" creationId="{BDDE8AAA-622D-4A7C-80CA-FB660F4C4EB5}"/>
          </ac:spMkLst>
        </pc:spChg>
        <pc:spChg chg="mod">
          <ac:chgData name="Kalee Salazar" userId="X0AKGoTt8Bt5UEVrZIjrBZ6DRBqo1wAV2HWZM2bGv/Q=" providerId="None" clId="Web-{5D037207-0C77-4971-865B-2B29A004C979}" dt="2020-10-30T02:51:19.215" v="5" actId="20577"/>
          <ac:spMkLst>
            <pc:docMk/>
            <pc:sldMk cId="0" sldId="409"/>
            <ac:spMk id="3078" creationId="{09711473-C9D3-4358-8D77-678F160EDB01}"/>
          </ac:spMkLst>
        </pc:spChg>
      </pc:sldChg>
      <pc:sldChg chg="modSp">
        <pc:chgData name="Kalee Salazar" userId="X0AKGoTt8Bt5UEVrZIjrBZ6DRBqo1wAV2HWZM2bGv/Q=" providerId="None" clId="Web-{5D037207-0C77-4971-865B-2B29A004C979}" dt="2020-10-30T02:52:06.153" v="26" actId="20577"/>
        <pc:sldMkLst>
          <pc:docMk/>
          <pc:sldMk cId="0" sldId="410"/>
        </pc:sldMkLst>
        <pc:spChg chg="mod">
          <ac:chgData name="Kalee Salazar" userId="X0AKGoTt8Bt5UEVrZIjrBZ6DRBqo1wAV2HWZM2bGv/Q=" providerId="None" clId="Web-{5D037207-0C77-4971-865B-2B29A004C979}" dt="2020-10-30T02:52:06.153" v="26" actId="20577"/>
          <ac:spMkLst>
            <pc:docMk/>
            <pc:sldMk cId="0" sldId="410"/>
            <ac:spMk id="3082" creationId="{4AD8F7B1-D802-4C5A-8975-D57DE2E1ED06}"/>
          </ac:spMkLst>
        </pc:spChg>
      </pc:sldChg>
      <pc:sldChg chg="modSp">
        <pc:chgData name="Kalee Salazar" userId="X0AKGoTt8Bt5UEVrZIjrBZ6DRBqo1wAV2HWZM2bGv/Q=" providerId="None" clId="Web-{5D037207-0C77-4971-865B-2B29A004C979}" dt="2020-10-30T02:52:10.669" v="29" actId="20577"/>
        <pc:sldMkLst>
          <pc:docMk/>
          <pc:sldMk cId="0" sldId="411"/>
        </pc:sldMkLst>
        <pc:spChg chg="mod">
          <ac:chgData name="Kalee Salazar" userId="X0AKGoTt8Bt5UEVrZIjrBZ6DRBqo1wAV2HWZM2bGv/Q=" providerId="None" clId="Web-{5D037207-0C77-4971-865B-2B29A004C979}" dt="2020-10-30T02:52:10.669" v="29" actId="20577"/>
          <ac:spMkLst>
            <pc:docMk/>
            <pc:sldMk cId="0" sldId="411"/>
            <ac:spMk id="21" creationId="{167B9BBC-238F-4E4F-A335-0B5F50FFBD72}"/>
          </ac:spMkLst>
        </pc:spChg>
      </pc:sldChg>
      <pc:sldChg chg="modSp">
        <pc:chgData name="Kalee Salazar" userId="X0AKGoTt8Bt5UEVrZIjrBZ6DRBqo1wAV2HWZM2bGv/Q=" providerId="None" clId="Web-{5D037207-0C77-4971-865B-2B29A004C979}" dt="2020-10-30T02:52:43.934" v="44" actId="20577"/>
        <pc:sldMkLst>
          <pc:docMk/>
          <pc:sldMk cId="0" sldId="412"/>
        </pc:sldMkLst>
        <pc:spChg chg="mod">
          <ac:chgData name="Kalee Salazar" userId="X0AKGoTt8Bt5UEVrZIjrBZ6DRBqo1wAV2HWZM2bGv/Q=" providerId="None" clId="Web-{5D037207-0C77-4971-865B-2B29A004C979}" dt="2020-10-30T02:52:43.934" v="44" actId="20577"/>
          <ac:spMkLst>
            <pc:docMk/>
            <pc:sldMk cId="0" sldId="412"/>
            <ac:spMk id="3084" creationId="{6295D764-5633-49A1-AAED-2A536CB28E4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3CF5F69-5A93-4C27-92F7-C2AEF806C0D2}"/>
              </a:ext>
            </a:extLst>
          </p:cNvPr>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3" name="Rectangle 3">
            <a:extLst>
              <a:ext uri="{FF2B5EF4-FFF2-40B4-BE49-F238E27FC236}">
                <a16:creationId xmlns:a16="http://schemas.microsoft.com/office/drawing/2014/main" id="{E6E21A6F-581D-4D25-9E7E-83A26E0335CF}"/>
              </a:ext>
            </a:extLst>
          </p:cNvPr>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2052" name="Rectangle 4">
            <a:extLst>
              <a:ext uri="{FF2B5EF4-FFF2-40B4-BE49-F238E27FC236}">
                <a16:creationId xmlns:a16="http://schemas.microsoft.com/office/drawing/2014/main" id="{8AEE0DDE-0C28-4328-AFAA-DCEFEBBE2A0E}"/>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ED27515E-CC4C-41BA-BF9D-62C0DA65D4BB}"/>
              </a:ext>
            </a:extLst>
          </p:cNvPr>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5606" name="Rectangle 6">
            <a:extLst>
              <a:ext uri="{FF2B5EF4-FFF2-40B4-BE49-F238E27FC236}">
                <a16:creationId xmlns:a16="http://schemas.microsoft.com/office/drawing/2014/main" id="{65002D69-F2D6-4E12-B642-FC613756B581}"/>
              </a:ext>
            </a:extLst>
          </p:cNvPr>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7" name="Rectangle 7">
            <a:extLst>
              <a:ext uri="{FF2B5EF4-FFF2-40B4-BE49-F238E27FC236}">
                <a16:creationId xmlns:a16="http://schemas.microsoft.com/office/drawing/2014/main" id="{3C36CA0B-22D3-40A2-B571-4A1C71379754}"/>
              </a:ext>
            </a:extLst>
          </p:cNvPr>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eaLnBrk="1" hangingPunct="1">
              <a:defRPr sz="1200">
                <a:latin typeface="Arial" panose="020B0604020202020204" pitchFamily="34" charset="0"/>
              </a:defRPr>
            </a:lvl1pPr>
          </a:lstStyle>
          <a:p>
            <a:fld id="{C1CBAE63-8EFF-47E8-BE63-8F8980778C8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250;p7:notes">
            <a:extLst>
              <a:ext uri="{FF2B5EF4-FFF2-40B4-BE49-F238E27FC236}">
                <a16:creationId xmlns:a16="http://schemas.microsoft.com/office/drawing/2014/main" id="{DBAC03FD-39C7-43BE-99EE-9BC093B2CFA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4099" name="Google Shape;251;p7:notes">
            <a:extLst>
              <a:ext uri="{FF2B5EF4-FFF2-40B4-BE49-F238E27FC236}">
                <a16:creationId xmlns:a16="http://schemas.microsoft.com/office/drawing/2014/main" id="{CD2DD51F-EFAE-4116-8E03-DA242CFEF5EC}"/>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Google Shape;250;p7:notes">
            <a:extLst>
              <a:ext uri="{FF2B5EF4-FFF2-40B4-BE49-F238E27FC236}">
                <a16:creationId xmlns:a16="http://schemas.microsoft.com/office/drawing/2014/main" id="{55E0B299-B039-4AC8-B55F-1CA738EC861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6147" name="Google Shape;251;p7:notes">
            <a:extLst>
              <a:ext uri="{FF2B5EF4-FFF2-40B4-BE49-F238E27FC236}">
                <a16:creationId xmlns:a16="http://schemas.microsoft.com/office/drawing/2014/main" id="{D638E6FE-FA80-4045-823B-49811F68311D}"/>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250;p7:notes">
            <a:extLst>
              <a:ext uri="{FF2B5EF4-FFF2-40B4-BE49-F238E27FC236}">
                <a16:creationId xmlns:a16="http://schemas.microsoft.com/office/drawing/2014/main" id="{B37BC572-2B39-495D-863D-354D555481A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8195" name="Google Shape;251;p7:notes">
            <a:extLst>
              <a:ext uri="{FF2B5EF4-FFF2-40B4-BE49-F238E27FC236}">
                <a16:creationId xmlns:a16="http://schemas.microsoft.com/office/drawing/2014/main" id="{5C2B8DD1-7D9B-4AAF-8E3D-AAFC1A8237DE}"/>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Google Shape;250;p7:notes">
            <a:extLst>
              <a:ext uri="{FF2B5EF4-FFF2-40B4-BE49-F238E27FC236}">
                <a16:creationId xmlns:a16="http://schemas.microsoft.com/office/drawing/2014/main" id="{21B09D11-3A48-4C58-8695-39027B8CDB8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0243" name="Google Shape;251;p7:notes">
            <a:extLst>
              <a:ext uri="{FF2B5EF4-FFF2-40B4-BE49-F238E27FC236}">
                <a16:creationId xmlns:a16="http://schemas.microsoft.com/office/drawing/2014/main" id="{83D4EE59-BA79-4697-A0F6-E9DD0BBC8229}"/>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A9FC43A6-A2D5-40A3-87A1-4AA00D1131E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54D38B8-B18E-401B-A426-CE9342BD6DB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7B30AC7-E0C9-4B7B-AD0A-67D914162919}"/>
              </a:ext>
            </a:extLst>
          </p:cNvPr>
          <p:cNvSpPr>
            <a:spLocks noGrp="1" noChangeArrowheads="1"/>
          </p:cNvSpPr>
          <p:nvPr>
            <p:ph type="sldNum" sz="quarter" idx="12"/>
          </p:nvPr>
        </p:nvSpPr>
        <p:spPr>
          <a:ln/>
        </p:spPr>
        <p:txBody>
          <a:bodyPr/>
          <a:lstStyle>
            <a:lvl1pPr>
              <a:defRPr/>
            </a:lvl1pPr>
          </a:lstStyle>
          <a:p>
            <a:fld id="{06B01A0D-F0F3-4B92-934E-043C1BBBED29}" type="slidenum">
              <a:rPr lang="en-US" altLang="en-US"/>
              <a:pPr/>
              <a:t>‹#›</a:t>
            </a:fld>
            <a:endParaRPr lang="en-US" altLang="en-US"/>
          </a:p>
        </p:txBody>
      </p:sp>
    </p:spTree>
    <p:extLst>
      <p:ext uri="{BB962C8B-B14F-4D97-AF65-F5344CB8AC3E}">
        <p14:creationId xmlns:p14="http://schemas.microsoft.com/office/powerpoint/2010/main" val="1346144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DE3167B-5D01-46EE-B24D-12094BC6C52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7F5D323-E57A-4A36-8095-D4391AD24D9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41DD149-3F1B-4648-8949-CF8DE7814057}"/>
              </a:ext>
            </a:extLst>
          </p:cNvPr>
          <p:cNvSpPr>
            <a:spLocks noGrp="1" noChangeArrowheads="1"/>
          </p:cNvSpPr>
          <p:nvPr>
            <p:ph type="sldNum" sz="quarter" idx="12"/>
          </p:nvPr>
        </p:nvSpPr>
        <p:spPr>
          <a:ln/>
        </p:spPr>
        <p:txBody>
          <a:bodyPr/>
          <a:lstStyle>
            <a:lvl1pPr>
              <a:defRPr/>
            </a:lvl1pPr>
          </a:lstStyle>
          <a:p>
            <a:fld id="{7F5AE3E1-6644-4D00-A025-56C5662900CB}" type="slidenum">
              <a:rPr lang="en-US" altLang="en-US"/>
              <a:pPr/>
              <a:t>‹#›</a:t>
            </a:fld>
            <a:endParaRPr lang="en-US" altLang="en-US"/>
          </a:p>
        </p:txBody>
      </p:sp>
    </p:spTree>
    <p:extLst>
      <p:ext uri="{BB962C8B-B14F-4D97-AF65-F5344CB8AC3E}">
        <p14:creationId xmlns:p14="http://schemas.microsoft.com/office/powerpoint/2010/main" val="2849166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16961D7-9C0E-4BAC-AF15-CF64D132415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070BE40-536E-4DA2-80B6-BE40DB7FB74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62A49EA-1223-438F-955E-481DCDD46422}"/>
              </a:ext>
            </a:extLst>
          </p:cNvPr>
          <p:cNvSpPr>
            <a:spLocks noGrp="1" noChangeArrowheads="1"/>
          </p:cNvSpPr>
          <p:nvPr>
            <p:ph type="sldNum" sz="quarter" idx="12"/>
          </p:nvPr>
        </p:nvSpPr>
        <p:spPr>
          <a:ln/>
        </p:spPr>
        <p:txBody>
          <a:bodyPr/>
          <a:lstStyle>
            <a:lvl1pPr>
              <a:defRPr/>
            </a:lvl1pPr>
          </a:lstStyle>
          <a:p>
            <a:fld id="{9B516371-C531-430B-AF83-1D6A69AC28FB}" type="slidenum">
              <a:rPr lang="en-US" altLang="en-US"/>
              <a:pPr/>
              <a:t>‹#›</a:t>
            </a:fld>
            <a:endParaRPr lang="en-US" altLang="en-US"/>
          </a:p>
        </p:txBody>
      </p:sp>
    </p:spTree>
    <p:extLst>
      <p:ext uri="{BB962C8B-B14F-4D97-AF65-F5344CB8AC3E}">
        <p14:creationId xmlns:p14="http://schemas.microsoft.com/office/powerpoint/2010/main" val="2781530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4580665-A6EB-4A6F-8D3D-E08E56EB444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96E34F9-C705-4931-ADFA-B99D03721D0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8FF4486-FEA8-447F-8F4E-B13C56958A0C}"/>
              </a:ext>
            </a:extLst>
          </p:cNvPr>
          <p:cNvSpPr>
            <a:spLocks noGrp="1" noChangeArrowheads="1"/>
          </p:cNvSpPr>
          <p:nvPr>
            <p:ph type="sldNum" sz="quarter" idx="12"/>
          </p:nvPr>
        </p:nvSpPr>
        <p:spPr>
          <a:ln/>
        </p:spPr>
        <p:txBody>
          <a:bodyPr/>
          <a:lstStyle>
            <a:lvl1pPr>
              <a:defRPr/>
            </a:lvl1pPr>
          </a:lstStyle>
          <a:p>
            <a:fld id="{29C67B3F-9504-452F-A284-3BB9E1576387}" type="slidenum">
              <a:rPr lang="en-US" altLang="en-US"/>
              <a:pPr/>
              <a:t>‹#›</a:t>
            </a:fld>
            <a:endParaRPr lang="en-US" altLang="en-US"/>
          </a:p>
        </p:txBody>
      </p:sp>
    </p:spTree>
    <p:extLst>
      <p:ext uri="{BB962C8B-B14F-4D97-AF65-F5344CB8AC3E}">
        <p14:creationId xmlns:p14="http://schemas.microsoft.com/office/powerpoint/2010/main" val="2680767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F4C1C63C-E228-4860-A319-6E3D8E61961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FD045AA-FBCB-4256-A080-A8DCA8D5A59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20E9C66-F6E2-4384-AEDA-0A36C9B451E4}"/>
              </a:ext>
            </a:extLst>
          </p:cNvPr>
          <p:cNvSpPr>
            <a:spLocks noGrp="1" noChangeArrowheads="1"/>
          </p:cNvSpPr>
          <p:nvPr>
            <p:ph type="sldNum" sz="quarter" idx="12"/>
          </p:nvPr>
        </p:nvSpPr>
        <p:spPr>
          <a:ln/>
        </p:spPr>
        <p:txBody>
          <a:bodyPr/>
          <a:lstStyle>
            <a:lvl1pPr>
              <a:defRPr/>
            </a:lvl1pPr>
          </a:lstStyle>
          <a:p>
            <a:fld id="{14485B1B-A5E1-433E-8B5F-9C9AF68E81A9}" type="slidenum">
              <a:rPr lang="en-US" altLang="en-US"/>
              <a:pPr/>
              <a:t>‹#›</a:t>
            </a:fld>
            <a:endParaRPr lang="en-US" altLang="en-US"/>
          </a:p>
        </p:txBody>
      </p:sp>
    </p:spTree>
    <p:extLst>
      <p:ext uri="{BB962C8B-B14F-4D97-AF65-F5344CB8AC3E}">
        <p14:creationId xmlns:p14="http://schemas.microsoft.com/office/powerpoint/2010/main" val="333153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176BC08-A7CC-440F-BEFE-91EFCE95F4B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123584F-0977-4BC1-906F-4A89E41E7BD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0AB3E657-5455-4ACA-B6EE-E10FB25503EA}"/>
              </a:ext>
            </a:extLst>
          </p:cNvPr>
          <p:cNvSpPr>
            <a:spLocks noGrp="1" noChangeArrowheads="1"/>
          </p:cNvSpPr>
          <p:nvPr>
            <p:ph type="sldNum" sz="quarter" idx="12"/>
          </p:nvPr>
        </p:nvSpPr>
        <p:spPr>
          <a:ln/>
        </p:spPr>
        <p:txBody>
          <a:bodyPr/>
          <a:lstStyle>
            <a:lvl1pPr>
              <a:defRPr/>
            </a:lvl1pPr>
          </a:lstStyle>
          <a:p>
            <a:fld id="{C6FA3AC9-5785-4588-BF8D-164D8F332C3F}" type="slidenum">
              <a:rPr lang="en-US" altLang="en-US"/>
              <a:pPr/>
              <a:t>‹#›</a:t>
            </a:fld>
            <a:endParaRPr lang="en-US" altLang="en-US"/>
          </a:p>
        </p:txBody>
      </p:sp>
    </p:spTree>
    <p:extLst>
      <p:ext uri="{BB962C8B-B14F-4D97-AF65-F5344CB8AC3E}">
        <p14:creationId xmlns:p14="http://schemas.microsoft.com/office/powerpoint/2010/main" val="30032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A57B371-3391-4BD7-B538-BD31BACE958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DEA602CF-E444-4E8B-A161-FE96F097E98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31C9580B-D16F-4DFD-BEFA-CE0BC42D8AC9}"/>
              </a:ext>
            </a:extLst>
          </p:cNvPr>
          <p:cNvSpPr>
            <a:spLocks noGrp="1" noChangeArrowheads="1"/>
          </p:cNvSpPr>
          <p:nvPr>
            <p:ph type="sldNum" sz="quarter" idx="12"/>
          </p:nvPr>
        </p:nvSpPr>
        <p:spPr>
          <a:ln/>
        </p:spPr>
        <p:txBody>
          <a:bodyPr/>
          <a:lstStyle>
            <a:lvl1pPr>
              <a:defRPr/>
            </a:lvl1pPr>
          </a:lstStyle>
          <a:p>
            <a:fld id="{B338468F-BEBF-4830-BCFE-8C38F12BEA10}" type="slidenum">
              <a:rPr lang="en-US" altLang="en-US"/>
              <a:pPr/>
              <a:t>‹#›</a:t>
            </a:fld>
            <a:endParaRPr lang="en-US" altLang="en-US"/>
          </a:p>
        </p:txBody>
      </p:sp>
    </p:spTree>
    <p:extLst>
      <p:ext uri="{BB962C8B-B14F-4D97-AF65-F5344CB8AC3E}">
        <p14:creationId xmlns:p14="http://schemas.microsoft.com/office/powerpoint/2010/main" val="3897173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990A831-F6D7-4838-ABCE-EA701BF9A30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F2FE6884-3E73-4247-8BDC-F53B3572002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1EE99322-B629-48F8-9A04-310BEE836AAD}"/>
              </a:ext>
            </a:extLst>
          </p:cNvPr>
          <p:cNvSpPr>
            <a:spLocks noGrp="1" noChangeArrowheads="1"/>
          </p:cNvSpPr>
          <p:nvPr>
            <p:ph type="sldNum" sz="quarter" idx="12"/>
          </p:nvPr>
        </p:nvSpPr>
        <p:spPr>
          <a:ln/>
        </p:spPr>
        <p:txBody>
          <a:bodyPr/>
          <a:lstStyle>
            <a:lvl1pPr>
              <a:defRPr/>
            </a:lvl1pPr>
          </a:lstStyle>
          <a:p>
            <a:fld id="{35F1381F-8123-40E5-9283-E06C32F12807}" type="slidenum">
              <a:rPr lang="en-US" altLang="en-US"/>
              <a:pPr/>
              <a:t>‹#›</a:t>
            </a:fld>
            <a:endParaRPr lang="en-US" altLang="en-US"/>
          </a:p>
        </p:txBody>
      </p:sp>
    </p:spTree>
    <p:extLst>
      <p:ext uri="{BB962C8B-B14F-4D97-AF65-F5344CB8AC3E}">
        <p14:creationId xmlns:p14="http://schemas.microsoft.com/office/powerpoint/2010/main" val="2812808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688276D-F08D-4023-94B3-403288E096D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E1825F9D-64AC-4BFB-B103-C512FF3718E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7D6703B4-ECB3-4A34-8CC3-917D9CCD2403}"/>
              </a:ext>
            </a:extLst>
          </p:cNvPr>
          <p:cNvSpPr>
            <a:spLocks noGrp="1" noChangeArrowheads="1"/>
          </p:cNvSpPr>
          <p:nvPr>
            <p:ph type="sldNum" sz="quarter" idx="12"/>
          </p:nvPr>
        </p:nvSpPr>
        <p:spPr>
          <a:ln/>
        </p:spPr>
        <p:txBody>
          <a:bodyPr/>
          <a:lstStyle>
            <a:lvl1pPr>
              <a:defRPr/>
            </a:lvl1pPr>
          </a:lstStyle>
          <a:p>
            <a:fld id="{5E54B9BF-B08A-45E5-9CB3-DB3C6B2C9A91}" type="slidenum">
              <a:rPr lang="en-US" altLang="en-US"/>
              <a:pPr/>
              <a:t>‹#›</a:t>
            </a:fld>
            <a:endParaRPr lang="en-US" altLang="en-US"/>
          </a:p>
        </p:txBody>
      </p:sp>
    </p:spTree>
    <p:extLst>
      <p:ext uri="{BB962C8B-B14F-4D97-AF65-F5344CB8AC3E}">
        <p14:creationId xmlns:p14="http://schemas.microsoft.com/office/powerpoint/2010/main" val="1494008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F86C34C7-DC85-4383-A8FC-0B0A95A1B3A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F23F81A-C3A9-4AE0-9BE9-F2EDCD9D538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95398DA0-00A8-4BB1-B068-190A3AB54ED1}"/>
              </a:ext>
            </a:extLst>
          </p:cNvPr>
          <p:cNvSpPr>
            <a:spLocks noGrp="1" noChangeArrowheads="1"/>
          </p:cNvSpPr>
          <p:nvPr>
            <p:ph type="sldNum" sz="quarter" idx="12"/>
          </p:nvPr>
        </p:nvSpPr>
        <p:spPr>
          <a:ln/>
        </p:spPr>
        <p:txBody>
          <a:bodyPr/>
          <a:lstStyle>
            <a:lvl1pPr>
              <a:defRPr/>
            </a:lvl1pPr>
          </a:lstStyle>
          <a:p>
            <a:fld id="{E5E42F95-751C-49D8-A8AA-1BA76B9F03E0}" type="slidenum">
              <a:rPr lang="en-US" altLang="en-US"/>
              <a:pPr/>
              <a:t>‹#›</a:t>
            </a:fld>
            <a:endParaRPr lang="en-US" altLang="en-US"/>
          </a:p>
        </p:txBody>
      </p:sp>
    </p:spTree>
    <p:extLst>
      <p:ext uri="{BB962C8B-B14F-4D97-AF65-F5344CB8AC3E}">
        <p14:creationId xmlns:p14="http://schemas.microsoft.com/office/powerpoint/2010/main" val="1952920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2568914D-97FC-4B48-A92F-35E42AE09E4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636A43F6-8ADC-4008-8522-995408D20B5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0A0F92D-C668-4766-9033-A921C0055CE4}"/>
              </a:ext>
            </a:extLst>
          </p:cNvPr>
          <p:cNvSpPr>
            <a:spLocks noGrp="1" noChangeArrowheads="1"/>
          </p:cNvSpPr>
          <p:nvPr>
            <p:ph type="sldNum" sz="quarter" idx="12"/>
          </p:nvPr>
        </p:nvSpPr>
        <p:spPr>
          <a:ln/>
        </p:spPr>
        <p:txBody>
          <a:bodyPr/>
          <a:lstStyle>
            <a:lvl1pPr>
              <a:defRPr/>
            </a:lvl1pPr>
          </a:lstStyle>
          <a:p>
            <a:fld id="{006130DA-87B3-48A5-B14D-9F9383B8A5B1}" type="slidenum">
              <a:rPr lang="en-US" altLang="en-US"/>
              <a:pPr/>
              <a:t>‹#›</a:t>
            </a:fld>
            <a:endParaRPr lang="en-US" altLang="en-US"/>
          </a:p>
        </p:txBody>
      </p:sp>
    </p:spTree>
    <p:extLst>
      <p:ext uri="{BB962C8B-B14F-4D97-AF65-F5344CB8AC3E}">
        <p14:creationId xmlns:p14="http://schemas.microsoft.com/office/powerpoint/2010/main" val="920267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B3A61BA-584A-4FAC-9039-FE1FA83499DD}"/>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80B4F99-5A3C-46AE-BDB5-B7A99D7FC72B}"/>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67F8687-9006-449E-AF78-0C86C49F1160}"/>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029F0799-61D0-4AF3-827F-9F1A6BF83108}"/>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en-US"/>
          </a:p>
        </p:txBody>
      </p:sp>
      <p:sp>
        <p:nvSpPr>
          <p:cNvPr id="1030" name="Rectangle 6">
            <a:extLst>
              <a:ext uri="{FF2B5EF4-FFF2-40B4-BE49-F238E27FC236}">
                <a16:creationId xmlns:a16="http://schemas.microsoft.com/office/drawing/2014/main" id="{35D709E5-7892-408A-8949-2E81DDFAFDA6}"/>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fld id="{132D4554-2A72-4ED0-A652-CC8AA64907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hed.state.nm.us/contact/directory" TargetMode="External"/><Relationship Id="rId5" Type="http://schemas.openxmlformats.org/officeDocument/2006/relationships/hyperlink" Target="mailto:Stephanie.Rodriguez3@state.nm.us" TargetMode="External"/><Relationship Id="rId4" Type="http://schemas.openxmlformats.org/officeDocument/2006/relationships/hyperlink" Target="mailto:Nathan.Moquino@state.nm.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A1E4777-6DB1-47AD-A4FE-ABE9FB0D158A}"/>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pic>
        <p:nvPicPr>
          <p:cNvPr id="3075" name="Picture 1">
            <a:extLst>
              <a:ext uri="{FF2B5EF4-FFF2-40B4-BE49-F238E27FC236}">
                <a16:creationId xmlns:a16="http://schemas.microsoft.com/office/drawing/2014/main" id="{88BDB557-31E2-4F3F-AA89-6123239D31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0758" y="1496291"/>
            <a:ext cx="1382485" cy="1382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12">
            <a:extLst>
              <a:ext uri="{FF2B5EF4-FFF2-40B4-BE49-F238E27FC236}">
                <a16:creationId xmlns:a16="http://schemas.microsoft.com/office/drawing/2014/main" id="{96AD3637-5FA7-4FA7-82B8-2E5988B7660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77" name="Rectangle 13">
            <a:extLst>
              <a:ext uri="{FF2B5EF4-FFF2-40B4-BE49-F238E27FC236}">
                <a16:creationId xmlns:a16="http://schemas.microsoft.com/office/drawing/2014/main" id="{BDDE8AAA-622D-4A7C-80CA-FB660F4C4EB5}"/>
              </a:ext>
            </a:extLst>
          </p:cNvPr>
          <p:cNvSpPr>
            <a:spLocks noChangeArrowheads="1"/>
          </p:cNvSpPr>
          <p:nvPr/>
        </p:nvSpPr>
        <p:spPr bwMode="auto">
          <a:xfrm>
            <a:off x="363538" y="628363"/>
            <a:ext cx="8475662" cy="584775"/>
          </a:xfrm>
          <a:prstGeom prst="rect">
            <a:avLst/>
          </a:prstGeom>
          <a:noFill/>
          <a:ln>
            <a:noFill/>
          </a:ln>
          <a:effectLst/>
        </p:spPr>
        <p:txBody>
          <a:bodyPr lIns="91440" tIns="45720" rIns="91440" bIns="4572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dirty="0">
                <a:solidFill>
                  <a:srgbClr val="2F5496"/>
                </a:solidFill>
                <a:latin typeface="Calibri"/>
                <a:cs typeface="Times New Roman"/>
              </a:rPr>
              <a:t>New Mexico Higher Education Department</a:t>
            </a:r>
            <a:endParaRPr lang="en-US" altLang="en-US">
              <a:solidFill>
                <a:srgbClr val="2F5496"/>
              </a:solidFill>
              <a:latin typeface="Calibri"/>
              <a:cs typeface="Times New Roman"/>
            </a:endParaRPr>
          </a:p>
        </p:txBody>
      </p:sp>
      <p:sp>
        <p:nvSpPr>
          <p:cNvPr id="3078" name="Rectangle 14">
            <a:extLst>
              <a:ext uri="{FF2B5EF4-FFF2-40B4-BE49-F238E27FC236}">
                <a16:creationId xmlns:a16="http://schemas.microsoft.com/office/drawing/2014/main" id="{09711473-C9D3-4358-8D77-678F160EDB01}"/>
              </a:ext>
            </a:extLst>
          </p:cNvPr>
          <p:cNvSpPr>
            <a:spLocks noChangeArrowheads="1"/>
          </p:cNvSpPr>
          <p:nvPr/>
        </p:nvSpPr>
        <p:spPr bwMode="auto">
          <a:xfrm>
            <a:off x="282039" y="2685536"/>
            <a:ext cx="8526482" cy="258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solidFill>
                  <a:srgbClr val="2F5496"/>
                </a:solidFill>
                <a:latin typeface="Calibri"/>
                <a:ea typeface="Times New Roman" panose="02020603050405020304" pitchFamily="18" charset="0"/>
                <a:cs typeface="Calibri"/>
              </a:rPr>
              <a:t>Mission</a:t>
            </a:r>
            <a:endParaRPr lang="en-US" altLang="en-US" sz="2000">
              <a:solidFill>
                <a:srgbClr val="2F5496"/>
              </a:solidFill>
              <a:latin typeface="Calibri"/>
              <a:ea typeface="Times New Roman" panose="02020603050405020304" pitchFamily="18" charset="0"/>
              <a:cs typeface="Calibri"/>
            </a:endParaRPr>
          </a:p>
          <a:p>
            <a:pPr>
              <a:spcBef>
                <a:spcPct val="0"/>
              </a:spcBef>
              <a:buFontTx/>
              <a:buNone/>
            </a:pPr>
            <a:r>
              <a:rPr lang="en-US" altLang="en-US" sz="1200" dirty="0">
                <a:solidFill>
                  <a:srgbClr val="002060"/>
                </a:solidFill>
                <a:latin typeface="Calibri"/>
                <a:ea typeface="Times New Roman" panose="02020603050405020304" pitchFamily="18" charset="0"/>
                <a:cs typeface="Calibri"/>
              </a:rPr>
              <a:t>To provide financial, academic and policy oversight and support to the New Mexico public higher education institutions and our formal community partners for the purpose of promoting efficiency, accountability and student success</a:t>
            </a:r>
          </a:p>
          <a:p>
            <a:pPr>
              <a:spcBef>
                <a:spcPct val="0"/>
              </a:spcBef>
              <a:buFontTx/>
              <a:buNone/>
            </a:pPr>
            <a:endParaRPr lang="en-US" altLang="en-US" sz="2000" dirty="0">
              <a:solidFill>
                <a:srgbClr val="002060"/>
              </a:solidFill>
              <a:latin typeface="Calibri"/>
              <a:ea typeface="Times New Roman" panose="02020603050405020304" pitchFamily="18" charset="0"/>
              <a:cs typeface="Calibri" panose="020F0502020204030204" pitchFamily="34" charset="0"/>
            </a:endParaRPr>
          </a:p>
          <a:p>
            <a:pPr>
              <a:spcBef>
                <a:spcPct val="0"/>
              </a:spcBef>
              <a:buFontTx/>
              <a:buNone/>
            </a:pPr>
            <a:r>
              <a:rPr lang="en-US" altLang="en-US" sz="2000" dirty="0">
                <a:solidFill>
                  <a:srgbClr val="2F5496"/>
                </a:solidFill>
                <a:latin typeface="Calibri"/>
                <a:ea typeface="Times New Roman" panose="02020603050405020304" pitchFamily="18" charset="0"/>
                <a:cs typeface="Calibri"/>
              </a:rPr>
              <a:t>Agency goals</a:t>
            </a:r>
            <a:endParaRPr lang="en-US" altLang="en-US" sz="1400">
              <a:latin typeface="Calibri"/>
              <a:ea typeface="Times New Roman" panose="02020603050405020304" pitchFamily="18" charset="0"/>
              <a:cs typeface="Calibri"/>
            </a:endParaRPr>
          </a:p>
          <a:p>
            <a:pPr>
              <a:spcBef>
                <a:spcPct val="0"/>
              </a:spcBef>
              <a:buNone/>
            </a:pPr>
            <a:r>
              <a:rPr lang="en-US" altLang="en-US" sz="1200" dirty="0">
                <a:solidFill>
                  <a:srgbClr val="002060"/>
                </a:solidFill>
                <a:latin typeface="Calibri"/>
                <a:ea typeface="Times New Roman" panose="02020603050405020304" pitchFamily="18" charset="0"/>
                <a:cs typeface="Calibri"/>
              </a:rPr>
              <a:t>To foster and guide a system of higher education that best meets the needs of people in New Mexico. The Department does so by providing financing to, oversight of, and support for all of the state’s public universities, colleges , and state-sponsored adult education programs; regulating the state’s private, for-profit institutions of higher education, and by offering programs in which both public and private institutions may participate. </a:t>
            </a:r>
          </a:p>
          <a:p>
            <a:pPr>
              <a:spcBef>
                <a:spcPct val="0"/>
              </a:spcBef>
              <a:buNone/>
            </a:pPr>
            <a:endParaRPr lang="en-US" altLang="en-US" sz="1200" dirty="0">
              <a:solidFill>
                <a:srgbClr val="2F5496"/>
              </a:solidFill>
              <a:latin typeface="Calibri"/>
              <a:ea typeface="Times New Roman" panose="02020603050405020304" pitchFamily="18" charset="0"/>
              <a:cs typeface="Calibri" panose="020F0502020204030204" pitchFamily="34" charset="0"/>
            </a:endParaRPr>
          </a:p>
          <a:p>
            <a:pPr>
              <a:spcBef>
                <a:spcPct val="0"/>
              </a:spcBef>
              <a:buNone/>
            </a:pPr>
            <a:endParaRPr lang="en-US" altLang="en-US" sz="1400" dirty="0">
              <a:solidFill>
                <a:srgbClr val="2F5496"/>
              </a:solidFill>
              <a:latin typeface="Calibri"/>
              <a:ea typeface="Times New Roman" panose="02020603050405020304" pitchFamily="18" charset="0"/>
              <a:cs typeface="Calibri" panose="020F0502020204030204" pitchFamily="34" charset="0"/>
            </a:endParaRPr>
          </a:p>
        </p:txBody>
      </p:sp>
      <p:sp>
        <p:nvSpPr>
          <p:cNvPr id="5" name="TextBox 4">
            <a:extLst>
              <a:ext uri="{FF2B5EF4-FFF2-40B4-BE49-F238E27FC236}">
                <a16:creationId xmlns:a16="http://schemas.microsoft.com/office/drawing/2014/main" id="{82B77D0F-5BEB-4B18-B1DC-0E04E6ACE612}"/>
              </a:ext>
            </a:extLst>
          </p:cNvPr>
          <p:cNvSpPr txBox="1"/>
          <p:nvPr/>
        </p:nvSpPr>
        <p:spPr>
          <a:xfrm>
            <a:off x="4370121" y="4916386"/>
            <a:ext cx="4952010"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600" dirty="0">
              <a:solidFill>
                <a:srgbClr val="2F5496"/>
              </a:solidFill>
              <a:latin typeface="Calibri"/>
              <a:cs typeface="Calibri"/>
            </a:endParaRPr>
          </a:p>
          <a:p>
            <a:r>
              <a:rPr lang="en-US" sz="1600" b="1" dirty="0">
                <a:solidFill>
                  <a:srgbClr val="002060"/>
                </a:solidFill>
                <a:latin typeface="Calibri"/>
                <a:cs typeface="Calibri"/>
              </a:rPr>
              <a:t>Nathan Moquino</a:t>
            </a:r>
            <a:br>
              <a:rPr lang="en-US" sz="1600" dirty="0">
                <a:solidFill>
                  <a:srgbClr val="002060"/>
                </a:solidFill>
                <a:latin typeface="Calibri"/>
                <a:cs typeface="Calibri"/>
              </a:rPr>
            </a:br>
            <a:r>
              <a:rPr lang="en-US" sz="1600" dirty="0">
                <a:solidFill>
                  <a:srgbClr val="002060"/>
                </a:solidFill>
                <a:latin typeface="Calibri"/>
                <a:cs typeface="Calibri"/>
              </a:rPr>
              <a:t>Tribal Liaison &amp; Director of the Indian Education Division</a:t>
            </a:r>
            <a:endParaRPr lang="en-US" sz="1600">
              <a:solidFill>
                <a:srgbClr val="002060"/>
              </a:solidFill>
              <a:latin typeface="Calisto MT"/>
            </a:endParaRPr>
          </a:p>
          <a:p>
            <a:r>
              <a:rPr lang="en-US" sz="1600" dirty="0">
                <a:solidFill>
                  <a:srgbClr val="002060"/>
                </a:solidFill>
                <a:latin typeface="Calibri"/>
                <a:cs typeface="Calibri"/>
              </a:rPr>
              <a:t>Email: </a:t>
            </a:r>
            <a:r>
              <a:rPr lang="en-US" sz="1600" dirty="0">
                <a:solidFill>
                  <a:srgbClr val="2F5496"/>
                </a:solidFill>
                <a:latin typeface="Calibri"/>
                <a:cs typeface="Calibri"/>
                <a:hlinkClick r:id="rId4"/>
              </a:rPr>
              <a:t>Nathan.Moquino@state.nm.us</a:t>
            </a:r>
            <a:r>
              <a:rPr lang="en-US" sz="1600" dirty="0">
                <a:solidFill>
                  <a:srgbClr val="2F5496"/>
                </a:solidFill>
                <a:latin typeface="Calibri"/>
                <a:cs typeface="Calibri"/>
              </a:rPr>
              <a:t> </a:t>
            </a:r>
            <a:endParaRPr lang="en-US" sz="1600" dirty="0">
              <a:latin typeface="Calisto MT"/>
            </a:endParaRPr>
          </a:p>
          <a:p>
            <a:r>
              <a:rPr lang="en-US" sz="1600" dirty="0">
                <a:solidFill>
                  <a:srgbClr val="002060"/>
                </a:solidFill>
                <a:latin typeface="Calibri"/>
                <a:cs typeface="Calibri"/>
              </a:rPr>
              <a:t>Telephone: 505-670-8450</a:t>
            </a:r>
            <a:endParaRPr lang="en-US" sz="1600">
              <a:solidFill>
                <a:srgbClr val="002060"/>
              </a:solidFill>
              <a:latin typeface="Calisto MT"/>
            </a:endParaRPr>
          </a:p>
          <a:p>
            <a:endParaRPr lang="en-US" sz="1600" dirty="0">
              <a:solidFill>
                <a:srgbClr val="002060"/>
              </a:solidFill>
            </a:endParaRPr>
          </a:p>
        </p:txBody>
      </p:sp>
      <p:sp>
        <p:nvSpPr>
          <p:cNvPr id="7" name="TextBox 6">
            <a:extLst>
              <a:ext uri="{FF2B5EF4-FFF2-40B4-BE49-F238E27FC236}">
                <a16:creationId xmlns:a16="http://schemas.microsoft.com/office/drawing/2014/main" id="{D5F8CE3D-7199-4076-B407-95223025781C}"/>
              </a:ext>
            </a:extLst>
          </p:cNvPr>
          <p:cNvSpPr txBox="1"/>
          <p:nvPr/>
        </p:nvSpPr>
        <p:spPr>
          <a:xfrm>
            <a:off x="279812" y="551683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sp>
        <p:nvSpPr>
          <p:cNvPr id="12" name="TextBox 11">
            <a:extLst>
              <a:ext uri="{FF2B5EF4-FFF2-40B4-BE49-F238E27FC236}">
                <a16:creationId xmlns:a16="http://schemas.microsoft.com/office/drawing/2014/main" id="{6679E7DB-CA08-48F3-8EDE-5E6C75361055}"/>
              </a:ext>
            </a:extLst>
          </p:cNvPr>
          <p:cNvSpPr txBox="1"/>
          <p:nvPr/>
        </p:nvSpPr>
        <p:spPr>
          <a:xfrm>
            <a:off x="232682" y="5113440"/>
            <a:ext cx="3972296" cy="1354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2060"/>
                </a:solidFill>
                <a:latin typeface="Calibri"/>
                <a:cs typeface="Calibri"/>
              </a:rPr>
              <a:t>Stephanie Rodriguez</a:t>
            </a:r>
            <a:br>
              <a:rPr lang="en-US" dirty="0">
                <a:solidFill>
                  <a:srgbClr val="002060"/>
                </a:solidFill>
                <a:latin typeface="Calisto MT"/>
              </a:rPr>
            </a:br>
            <a:r>
              <a:rPr lang="en-US" sz="1600" dirty="0">
                <a:solidFill>
                  <a:srgbClr val="002060"/>
                </a:solidFill>
                <a:latin typeface="Calibri"/>
                <a:cs typeface="Calibri"/>
              </a:rPr>
              <a:t>Acting Secretary</a:t>
            </a:r>
          </a:p>
          <a:p>
            <a:r>
              <a:rPr lang="en-US" sz="1600" dirty="0">
                <a:latin typeface="Calibri"/>
                <a:cs typeface="Calibri"/>
                <a:hlinkClick r:id="rId5"/>
              </a:rPr>
              <a:t>Stephanie.Rodriguez3@state.nm.us</a:t>
            </a:r>
            <a:endParaRPr lang="en-US" sz="1600" dirty="0">
              <a:latin typeface="Calibri"/>
              <a:cs typeface="Calibri"/>
            </a:endParaRPr>
          </a:p>
          <a:p>
            <a:r>
              <a:rPr lang="en-US" sz="1600" dirty="0">
                <a:solidFill>
                  <a:srgbClr val="002060"/>
                </a:solidFill>
                <a:latin typeface="Calibri"/>
                <a:cs typeface="Calibri"/>
              </a:rPr>
              <a:t>Telephone: 505-476-8400</a:t>
            </a:r>
            <a:br>
              <a:rPr lang="en-US" dirty="0">
                <a:solidFill>
                  <a:srgbClr val="002060"/>
                </a:solidFill>
                <a:latin typeface="Calibri"/>
                <a:cs typeface="Calibri"/>
              </a:rPr>
            </a:br>
            <a:endParaRPr lang="en-US" dirty="0"/>
          </a:p>
        </p:txBody>
      </p:sp>
      <p:sp>
        <p:nvSpPr>
          <p:cNvPr id="15" name="TextBox 14">
            <a:extLst>
              <a:ext uri="{FF2B5EF4-FFF2-40B4-BE49-F238E27FC236}">
                <a16:creationId xmlns:a16="http://schemas.microsoft.com/office/drawing/2014/main" id="{D488F5E3-5A37-4C20-B0DA-05E96079F326}"/>
              </a:ext>
            </a:extLst>
          </p:cNvPr>
          <p:cNvSpPr txBox="1"/>
          <p:nvPr/>
        </p:nvSpPr>
        <p:spPr>
          <a:xfrm>
            <a:off x="1972789" y="6331032"/>
            <a:ext cx="513607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002060"/>
                </a:solidFill>
                <a:latin typeface="Calibri"/>
                <a:cs typeface="Calibri"/>
              </a:rPr>
              <a:t>Website:</a:t>
            </a:r>
            <a:r>
              <a:rPr lang="en-US" dirty="0">
                <a:latin typeface="Calibri"/>
                <a:cs typeface="Calibri"/>
              </a:rPr>
              <a:t> </a:t>
            </a:r>
            <a:r>
              <a:rPr lang="en-US" dirty="0">
                <a:solidFill>
                  <a:srgbClr val="009999"/>
                </a:solidFill>
                <a:latin typeface="Calibri"/>
                <a:cs typeface="Calibri"/>
                <a:hlinkClick r:id="rId6"/>
              </a:rPr>
              <a:t>https://hed.state.nm.us/contact/directory</a:t>
            </a:r>
            <a:r>
              <a:rPr lang="en-US" dirty="0">
                <a:latin typeface="Calisto MT"/>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Google Shape;254;p7">
            <a:extLst>
              <a:ext uri="{FF2B5EF4-FFF2-40B4-BE49-F238E27FC236}">
                <a16:creationId xmlns:a16="http://schemas.microsoft.com/office/drawing/2014/main" id="{7F0CF0D5-F357-4B66-8A0C-22248CED29F6}"/>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1D97F78B-4F19-47E4-B808-1A7969678FDF}"/>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5124" name="Rectangle 12">
            <a:extLst>
              <a:ext uri="{FF2B5EF4-FFF2-40B4-BE49-F238E27FC236}">
                <a16:creationId xmlns:a16="http://schemas.microsoft.com/office/drawing/2014/main" id="{118E6810-5EAC-456C-8B95-27009A9E60BD}"/>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82" name="TextBox 18">
            <a:extLst>
              <a:ext uri="{FF2B5EF4-FFF2-40B4-BE49-F238E27FC236}">
                <a16:creationId xmlns:a16="http://schemas.microsoft.com/office/drawing/2014/main" id="{4AD8F7B1-D802-4C5A-8975-D57DE2E1ED06}"/>
              </a:ext>
            </a:extLst>
          </p:cNvPr>
          <p:cNvSpPr txBox="1">
            <a:spLocks noChangeArrowheads="1"/>
          </p:cNvSpPr>
          <p:nvPr/>
        </p:nvSpPr>
        <p:spPr bwMode="auto">
          <a:xfrm>
            <a:off x="93663" y="628650"/>
            <a:ext cx="8897937" cy="2123658"/>
          </a:xfrm>
          <a:prstGeom prst="rect">
            <a:avLst/>
          </a:prstGeom>
          <a:noFill/>
          <a:ln>
            <a:noFill/>
          </a:ln>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dirty="0">
                <a:solidFill>
                  <a:srgbClr val="2F5496"/>
                </a:solidFill>
                <a:latin typeface="Calibri"/>
                <a:cs typeface="Calibri"/>
              </a:rPr>
              <a:t>2021 Legislative Session Priorities</a:t>
            </a:r>
            <a:endParaRPr lang="en-US">
              <a:latin typeface="Calibri"/>
              <a:cs typeface="Calibri light"/>
            </a:endParaRPr>
          </a:p>
          <a:p>
            <a:pPr>
              <a:spcBef>
                <a:spcPct val="0"/>
              </a:spcBef>
              <a:buFontTx/>
              <a:buNone/>
              <a:defRPr/>
            </a:pPr>
            <a:endParaRPr lang="en-US" altLang="en-US" sz="2000" dirty="0">
              <a:solidFill>
                <a:srgbClr val="2F5496"/>
              </a:solidFill>
              <a:latin typeface="Calibri"/>
              <a:cs typeface="Calibri" panose="020F0502020204030204" pitchFamily="34" charset="0"/>
            </a:endParaRPr>
          </a:p>
          <a:p>
            <a:pPr marL="171450" indent="-171450">
              <a:spcBef>
                <a:spcPct val="0"/>
              </a:spcBef>
              <a:defRPr/>
            </a:pPr>
            <a:r>
              <a:rPr lang="en-US" altLang="en-US" sz="2000" dirty="0">
                <a:solidFill>
                  <a:srgbClr val="002060"/>
                </a:solidFill>
                <a:latin typeface="Calibri"/>
                <a:ea typeface="Calibri" panose="020F0502020204030204" pitchFamily="34" charset="0"/>
                <a:cs typeface="Calibri"/>
              </a:rPr>
              <a:t>Holding the State Financial Aid funding harmless from any budget cuts</a:t>
            </a:r>
          </a:p>
          <a:p>
            <a:pPr>
              <a:spcBef>
                <a:spcPct val="0"/>
              </a:spcBef>
              <a:buNone/>
              <a:defRPr/>
            </a:pPr>
            <a:endParaRPr lang="en-US" altLang="en-US" sz="2000" dirty="0">
              <a:solidFill>
                <a:srgbClr val="002060"/>
              </a:solidFill>
              <a:latin typeface="Calibri" panose="020F0502020204030204" pitchFamily="34" charset="0"/>
              <a:ea typeface="Calibri" panose="020F0502020204030204" pitchFamily="34" charset="0"/>
              <a:cs typeface="Calibri"/>
            </a:endParaRPr>
          </a:p>
          <a:p>
            <a:pPr marL="171450" indent="-171450">
              <a:spcBef>
                <a:spcPct val="0"/>
              </a:spcBef>
              <a:defRPr/>
            </a:pPr>
            <a:r>
              <a:rPr lang="en-US" altLang="en-US" sz="2000" dirty="0">
                <a:solidFill>
                  <a:srgbClr val="002060"/>
                </a:solidFill>
                <a:latin typeface="Calibri"/>
                <a:ea typeface="Calibri" panose="020F0502020204030204" pitchFamily="34" charset="0"/>
                <a:cs typeface="Calibri"/>
              </a:rPr>
              <a:t>The Department has recommended $2,460,536 in funding for Tribal institutions for the upcoming legislative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Google Shape;254;p7">
            <a:extLst>
              <a:ext uri="{FF2B5EF4-FFF2-40B4-BE49-F238E27FC236}">
                <a16:creationId xmlns:a16="http://schemas.microsoft.com/office/drawing/2014/main" id="{45AA1333-196A-4548-A40F-7F1773A73A8A}"/>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7B86EA55-AE04-4470-B4CC-2B47F856ED24}"/>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7172" name="Rectangle 12">
            <a:extLst>
              <a:ext uri="{FF2B5EF4-FFF2-40B4-BE49-F238E27FC236}">
                <a16:creationId xmlns:a16="http://schemas.microsoft.com/office/drawing/2014/main" id="{A3191B58-6D78-4405-BBA1-B93B53EDA7A2}"/>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21" name="TextBox 20">
            <a:extLst>
              <a:ext uri="{FF2B5EF4-FFF2-40B4-BE49-F238E27FC236}">
                <a16:creationId xmlns:a16="http://schemas.microsoft.com/office/drawing/2014/main" id="{167B9BBC-238F-4E4F-A335-0B5F50FFBD72}"/>
              </a:ext>
            </a:extLst>
          </p:cNvPr>
          <p:cNvSpPr txBox="1"/>
          <p:nvPr/>
        </p:nvSpPr>
        <p:spPr>
          <a:xfrm>
            <a:off x="152400" y="609600"/>
            <a:ext cx="8763000" cy="6093976"/>
          </a:xfrm>
          <a:prstGeom prst="rect">
            <a:avLst/>
          </a:prstGeom>
          <a:noFill/>
        </p:spPr>
        <p:txBody>
          <a:bodyPr lIns="91440" tIns="45720" rIns="91440" bIns="45720" anchor="t">
            <a:spAutoFit/>
          </a:bodyPr>
          <a:lstStyle/>
          <a:p>
            <a:pPr algn="ctr">
              <a:defRPr/>
            </a:pPr>
            <a:r>
              <a:rPr lang="en-US" sz="3200" dirty="0">
                <a:solidFill>
                  <a:srgbClr val="2F5496"/>
                </a:solidFill>
                <a:latin typeface="Calibri"/>
                <a:cs typeface="Calibri"/>
              </a:rPr>
              <a:t>Policy Initiatives/Programs</a:t>
            </a:r>
            <a:endParaRPr lang="en-US">
              <a:latin typeface="Calibri"/>
              <a:cs typeface="Calibri"/>
            </a:endParaRPr>
          </a:p>
          <a:p>
            <a:pPr>
              <a:defRPr/>
            </a:pPr>
            <a:endParaRPr lang="en-US" sz="1600" dirty="0">
              <a:solidFill>
                <a:srgbClr val="2F5496"/>
              </a:solidFill>
              <a:latin typeface="+mj-lt"/>
              <a:cs typeface="Calibri" panose="020F0502020204030204" pitchFamily="34" charset="0"/>
            </a:endParaRPr>
          </a:p>
          <a:p>
            <a:pPr marL="171450" indent="-171450">
              <a:buFont typeface="Arial" panose="020B0604020202020204" pitchFamily="34" charset="0"/>
              <a:buChar char="•"/>
              <a:defRPr/>
            </a:pPr>
            <a:r>
              <a:rPr lang="en-US" altLang="en-US" sz="1400" b="1" dirty="0">
                <a:solidFill>
                  <a:srgbClr val="002060"/>
                </a:solidFill>
                <a:latin typeface="Calibri"/>
                <a:cs typeface="Calibri"/>
              </a:rPr>
              <a:t>Capital Outlay</a:t>
            </a:r>
            <a:r>
              <a:rPr lang="en-US" altLang="en-US" sz="1400" dirty="0">
                <a:solidFill>
                  <a:srgbClr val="002060"/>
                </a:solidFill>
                <a:latin typeface="Calibri"/>
                <a:cs typeface="Calibri"/>
              </a:rPr>
              <a:t>: </a:t>
            </a:r>
            <a:r>
              <a:rPr lang="en-US" sz="1400" spc="-5" dirty="0">
                <a:solidFill>
                  <a:srgbClr val="002060"/>
                </a:solidFill>
                <a:latin typeface="Calibri"/>
                <a:ea typeface="Calibri" panose="020F0502020204030204" pitchFamily="34" charset="0"/>
                <a:cs typeface="Calibri"/>
              </a:rPr>
              <a:t>Since 2015, Tribal colleges and universities have been appropriated $20.725 million in funding through the New Mexico Higher Education Department (NMHED). The Department understands the importance of maintaining and supporting the campus infrastructure of all publicly-funded higher education institutions (HEIs) in New Mexico. This includes the campuses of the Tribal colleges and universities located within the state. The</a:t>
            </a:r>
            <a:r>
              <a:rPr lang="en-US" altLang="en-US" sz="1400" dirty="0">
                <a:solidFill>
                  <a:srgbClr val="002060"/>
                </a:solidFill>
                <a:latin typeface="Calibri"/>
                <a:cs typeface="Calibri"/>
              </a:rPr>
              <a:t> </a:t>
            </a:r>
            <a:r>
              <a:rPr lang="en-US" sz="1400" dirty="0">
                <a:solidFill>
                  <a:srgbClr val="002060"/>
                </a:solidFill>
                <a:latin typeface="Calibri"/>
                <a:cs typeface="Calibri"/>
              </a:rPr>
              <a:t>NMHED remains committed to providing support to Tribal colleges and universities in their mission of providing safe, state-of-the-art learning facilities for their students. </a:t>
            </a:r>
          </a:p>
          <a:p>
            <a:pPr marL="171450" indent="-171450">
              <a:buFont typeface="Arial" panose="020B0604020202020204" pitchFamily="34" charset="0"/>
              <a:buChar char="•"/>
              <a:defRPr/>
            </a:pPr>
            <a:r>
              <a:rPr lang="en-US" altLang="en-US" sz="1400" b="1" dirty="0">
                <a:solidFill>
                  <a:srgbClr val="002060"/>
                </a:solidFill>
                <a:latin typeface="Calibri"/>
                <a:cs typeface="Calibri"/>
              </a:rPr>
              <a:t>Tribal Community Profile Project: </a:t>
            </a:r>
            <a:r>
              <a:rPr lang="en-US" altLang="en-US" sz="1400" dirty="0">
                <a:solidFill>
                  <a:srgbClr val="002060"/>
                </a:solidFill>
                <a:latin typeface="Calibri"/>
                <a:cs typeface="Calibri"/>
              </a:rPr>
              <a:t>College and career readiness remains a need amongst Tribal communities. NMHED is looking to implement “Tribal Community Profiles” while working directly with Tribal communities and partners. This initiative will assist in highlighting career opportunities within Tribal communities so that students are aware of these key occupations and career paths. This initiative is heavily dependent on partnerships with Tribes and Tribal leadership. </a:t>
            </a:r>
            <a:endParaRPr lang="en-US" altLang="en-US" sz="1400" b="1">
              <a:solidFill>
                <a:srgbClr val="002060"/>
              </a:solidFill>
              <a:latin typeface="Calibri"/>
              <a:cs typeface="Calibri" panose="020F0502020204030204" pitchFamily="34" charset="0"/>
            </a:endParaRPr>
          </a:p>
          <a:p>
            <a:pPr marL="171450" indent="-171450">
              <a:buFont typeface="Arial" panose="020B0604020202020204" pitchFamily="34" charset="0"/>
              <a:buChar char="•"/>
              <a:defRPr/>
            </a:pPr>
            <a:r>
              <a:rPr lang="en-US" altLang="en-US" sz="1400" b="1" dirty="0">
                <a:solidFill>
                  <a:srgbClr val="002060"/>
                </a:solidFill>
                <a:latin typeface="Calibri"/>
                <a:cs typeface="Calibri"/>
              </a:rPr>
              <a:t>Private Post-Secondary School Transparency: </a:t>
            </a:r>
            <a:r>
              <a:rPr lang="en-US" altLang="en-US" sz="1400" dirty="0">
                <a:solidFill>
                  <a:srgbClr val="002060"/>
                </a:solidFill>
                <a:latin typeface="Calibri"/>
                <a:cs typeface="Calibri"/>
              </a:rPr>
              <a:t>Beginning January  2021, disclosure requirements for private colleges and  require that they disclose to students, prior to enrollment, detailed information about total costs of attendance, program time, credit requirements and potential earnings data. It also mandates how the information disclosure is transmitted to student. It requires the information be publicly available for at least five years. Disclosing detailed information about the total cost of attendance in various scenarios as well as potential earning data is an important tool for students. It will assist students in making the most cost-efficient enrollment decision in deciding to attend a private post-secondary institution. By having this in place, Native American students enrolling in New Mexico State authorized private post-secondary educational institutions can be assured that misrepresentation and fraudulent activities are kept at bay. </a:t>
            </a:r>
            <a:endParaRPr lang="en-US" altLang="en-US" sz="1400">
              <a:solidFill>
                <a:srgbClr val="002060"/>
              </a:solidFill>
              <a:latin typeface="Calibri"/>
              <a:cs typeface="Calibri" panose="020F0502020204030204" pitchFamily="34" charset="0"/>
            </a:endParaRPr>
          </a:p>
          <a:p>
            <a:pPr marL="171450" indent="-171450">
              <a:buFont typeface="Arial" panose="020B0604020202020204" pitchFamily="34" charset="0"/>
              <a:buChar char="•"/>
              <a:defRPr/>
            </a:pPr>
            <a:r>
              <a:rPr lang="en-US" altLang="en-US" sz="1400" b="1" dirty="0">
                <a:solidFill>
                  <a:srgbClr val="002060"/>
                </a:solidFill>
                <a:latin typeface="Calibri"/>
                <a:cs typeface="Calibri"/>
              </a:rPr>
              <a:t>Navajo Technical University Nurse Expansion Research and Public Service Projects (RPSP):</a:t>
            </a:r>
            <a:r>
              <a:rPr lang="en-US" altLang="en-US" sz="1400" dirty="0">
                <a:solidFill>
                  <a:srgbClr val="002060"/>
                </a:solidFill>
                <a:latin typeface="Calibri"/>
                <a:cs typeface="Calibri"/>
              </a:rPr>
              <a:t> Flow-through funding to support the development of a two-year program in nursing at Navajo Technical University. This nursing program aims to enroll 24 students each year to provide a career pathway and serve the</a:t>
            </a:r>
            <a:r>
              <a:rPr lang="en-US" altLang="en-US" sz="1400" dirty="0">
                <a:latin typeface="Calibri"/>
                <a:cs typeface="Calibri"/>
              </a:rPr>
              <a:t> healthcare needs of Northwestern New Mexico. </a:t>
            </a:r>
            <a:endParaRPr lang="en-US" sz="800">
              <a:solidFill>
                <a:srgbClr val="2F5496"/>
              </a:solidFill>
              <a:latin typeface="Calibri"/>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Google Shape;254;p7">
            <a:extLst>
              <a:ext uri="{FF2B5EF4-FFF2-40B4-BE49-F238E27FC236}">
                <a16:creationId xmlns:a16="http://schemas.microsoft.com/office/drawing/2014/main" id="{01B335B0-A91F-4898-9C7A-AA0AE34614C4}"/>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0FF645F1-0116-4340-8513-642F27630475}"/>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9220" name="Rectangle 12">
            <a:extLst>
              <a:ext uri="{FF2B5EF4-FFF2-40B4-BE49-F238E27FC236}">
                <a16:creationId xmlns:a16="http://schemas.microsoft.com/office/drawing/2014/main" id="{B8EA024C-8B99-44FA-B02E-0A245888830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84" name="TextBox 22">
            <a:extLst>
              <a:ext uri="{FF2B5EF4-FFF2-40B4-BE49-F238E27FC236}">
                <a16:creationId xmlns:a16="http://schemas.microsoft.com/office/drawing/2014/main" id="{6295D764-5633-49A1-AAED-2A536CB28E4E}"/>
              </a:ext>
            </a:extLst>
          </p:cNvPr>
          <p:cNvSpPr txBox="1">
            <a:spLocks noChangeArrowheads="1"/>
          </p:cNvSpPr>
          <p:nvPr/>
        </p:nvSpPr>
        <p:spPr bwMode="auto">
          <a:xfrm>
            <a:off x="152400" y="609600"/>
            <a:ext cx="8839200" cy="6432530"/>
          </a:xfrm>
          <a:prstGeom prst="rect">
            <a:avLst/>
          </a:prstGeom>
          <a:noFill/>
          <a:ln>
            <a:noFill/>
          </a:ln>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sz="2800" dirty="0">
                <a:solidFill>
                  <a:srgbClr val="2F5496"/>
                </a:solidFill>
                <a:latin typeface="Calibri"/>
                <a:cs typeface="Calibri"/>
              </a:rPr>
              <a:t>Top Three Achievements Accomplished on behalf of Tribes</a:t>
            </a:r>
            <a:endParaRPr lang="en-US" sz="2800">
              <a:latin typeface="Calibri"/>
              <a:cs typeface="Calibri"/>
            </a:endParaRPr>
          </a:p>
          <a:p>
            <a:pPr>
              <a:spcBef>
                <a:spcPct val="0"/>
              </a:spcBef>
              <a:buFontTx/>
              <a:buNone/>
              <a:defRPr/>
            </a:pPr>
            <a:endParaRPr lang="en-US" altLang="en-US" sz="1600" dirty="0">
              <a:latin typeface="+mj-lt"/>
              <a:cs typeface="Calibri" panose="020F0502020204030204" pitchFamily="34" charset="0"/>
            </a:endParaRPr>
          </a:p>
          <a:p>
            <a:pPr>
              <a:spcBef>
                <a:spcPct val="0"/>
              </a:spcBef>
              <a:buNone/>
              <a:defRPr/>
            </a:pPr>
            <a:endParaRPr lang="en-US" altLang="en-US" sz="1600" dirty="0">
              <a:solidFill>
                <a:srgbClr val="000000"/>
              </a:solidFill>
              <a:latin typeface="Arial"/>
              <a:cs typeface="Calibri"/>
            </a:endParaRPr>
          </a:p>
          <a:p>
            <a:pPr marL="171450" indent="-171450">
              <a:spcBef>
                <a:spcPct val="0"/>
              </a:spcBef>
              <a:defRPr/>
            </a:pPr>
            <a:r>
              <a:rPr lang="en-US" altLang="en-US" sz="1400" b="1" dirty="0">
                <a:solidFill>
                  <a:srgbClr val="002060"/>
                </a:solidFill>
                <a:latin typeface="Calibri"/>
                <a:cs typeface="Calibri"/>
              </a:rPr>
              <a:t>Capital outlay funding for Tribal Colleges and improvements to their facilities: </a:t>
            </a:r>
            <a:r>
              <a:rPr lang="en-US" altLang="en-US" sz="1400" dirty="0">
                <a:solidFill>
                  <a:srgbClr val="002060"/>
                </a:solidFill>
                <a:latin typeface="Calibri"/>
                <a:cs typeface="Calibri"/>
              </a:rPr>
              <a:t>The funding for capital improvements at Tribal colleges and universities is imperative to improvements in safety and learning environments. This has a direct benefit to Native students at these institutions as well as the staff and faculty. </a:t>
            </a:r>
            <a:r>
              <a:rPr lang="en-US" sz="1400" dirty="0">
                <a:solidFill>
                  <a:srgbClr val="002060"/>
                </a:solidFill>
                <a:latin typeface="Calibri"/>
                <a:ea typeface="Times New Roman" panose="02020603050405020304" pitchFamily="18" charset="0"/>
                <a:cs typeface="Calibri"/>
              </a:rPr>
              <a:t>The Department remains committed to working with and assisting the Tribal institutions in New Mexico.</a:t>
            </a:r>
            <a:endParaRPr lang="en-US" altLang="en-US" sz="1400" dirty="0">
              <a:solidFill>
                <a:srgbClr val="002060"/>
              </a:solidFill>
              <a:latin typeface="Calibri"/>
              <a:cs typeface="Calibri"/>
            </a:endParaRPr>
          </a:p>
          <a:p>
            <a:pPr>
              <a:spcBef>
                <a:spcPct val="0"/>
              </a:spcBef>
              <a:buNone/>
              <a:defRPr/>
            </a:pPr>
            <a:endParaRPr lang="en-US" sz="1400" dirty="0">
              <a:solidFill>
                <a:srgbClr val="002060"/>
              </a:solidFill>
              <a:latin typeface="Calibri"/>
              <a:cs typeface="Calibri"/>
            </a:endParaRPr>
          </a:p>
          <a:p>
            <a:pPr marL="171450" indent="-171450">
              <a:spcBef>
                <a:spcPct val="0"/>
              </a:spcBef>
              <a:defRPr/>
            </a:pPr>
            <a:r>
              <a:rPr lang="en-US" altLang="en-US" sz="1400" dirty="0">
                <a:solidFill>
                  <a:srgbClr val="002060"/>
                </a:solidFill>
                <a:latin typeface="Calibri"/>
                <a:cs typeface="Calibri"/>
              </a:rPr>
              <a:t>In January 2020, the Department hired a full-time Tribal Liaison to effectively carry out work with and on behalf of Tribes and Tribal communities. Prior to this, the former Deputy Secretary was leading this work, though not at a fulltime focus. In addition, an Indian Education Division was established at the Department which had not existed previously. </a:t>
            </a:r>
          </a:p>
          <a:p>
            <a:pPr>
              <a:spcBef>
                <a:spcPct val="0"/>
              </a:spcBef>
              <a:buNone/>
              <a:defRPr/>
            </a:pPr>
            <a:endParaRPr lang="en-US" altLang="en-US" sz="1400" dirty="0">
              <a:solidFill>
                <a:srgbClr val="002060"/>
              </a:solidFill>
              <a:latin typeface="Calibri"/>
              <a:cs typeface="Calibri"/>
            </a:endParaRPr>
          </a:p>
          <a:p>
            <a:pPr marL="171450" indent="-171450">
              <a:spcBef>
                <a:spcPct val="0"/>
              </a:spcBef>
              <a:defRPr/>
            </a:pPr>
            <a:r>
              <a:rPr lang="en-US" altLang="en-US" sz="1400" b="1" dirty="0">
                <a:solidFill>
                  <a:srgbClr val="002060"/>
                </a:solidFill>
                <a:latin typeface="Calibri"/>
                <a:cs typeface="Calibri"/>
              </a:rPr>
              <a:t>GEAR UP NM</a:t>
            </a:r>
            <a:r>
              <a:rPr lang="en-US" altLang="en-US" sz="1400" dirty="0">
                <a:solidFill>
                  <a:srgbClr val="002060"/>
                </a:solidFill>
                <a:latin typeface="Calibri"/>
                <a:cs typeface="Calibri"/>
              </a:rPr>
              <a:t>: This program focuses on t</a:t>
            </a:r>
            <a:r>
              <a:rPr lang="en-US" sz="1400" dirty="0">
                <a:solidFill>
                  <a:srgbClr val="002060"/>
                </a:solidFill>
                <a:latin typeface="Calibri"/>
                <a:cs typeface="Calibri"/>
              </a:rPr>
              <a:t>utoring, mentoring, college and career counseling, college visits, family activities, financial aid awareness, credit recovery, and literacy intervention. From 2012 to 2020, GEAR UP NM (GUNM) annually served over 10,000 students. Of this population, approximately 3,000 of these students were Native American. </a:t>
            </a:r>
            <a:r>
              <a:rPr lang="en-US" altLang="en-US" sz="1400" dirty="0">
                <a:solidFill>
                  <a:srgbClr val="002060"/>
                </a:solidFill>
                <a:latin typeface="Calibri"/>
                <a:cs typeface="Calibri"/>
              </a:rPr>
              <a:t>Highlights include: </a:t>
            </a:r>
            <a:endParaRPr lang="en-US" altLang="en-US" sz="1400">
              <a:solidFill>
                <a:srgbClr val="002060"/>
              </a:solidFill>
              <a:latin typeface="Calibri"/>
              <a:cs typeface="Calibri" panose="020F0502020204030204" pitchFamily="34" charset="0"/>
            </a:endParaRPr>
          </a:p>
          <a:p>
            <a:pPr marL="1028700" lvl="1">
              <a:spcBef>
                <a:spcPct val="0"/>
              </a:spcBef>
              <a:buFont typeface="Arial" panose="020B0604020202020204" pitchFamily="34" charset="0"/>
              <a:buChar char="•"/>
              <a:defRPr/>
            </a:pPr>
            <a:r>
              <a:rPr lang="en-US" sz="1200" dirty="0">
                <a:solidFill>
                  <a:srgbClr val="002060"/>
                </a:solidFill>
                <a:latin typeface="Calibri"/>
                <a:cs typeface="Calibri"/>
              </a:rPr>
              <a:t>The percent of GEAR UP students who passed pre-algebra by the end of 8th grade rose from 75% in 2012 (baseline) to 96% in 2019.</a:t>
            </a:r>
          </a:p>
          <a:p>
            <a:pPr marL="1028700" lvl="1">
              <a:spcBef>
                <a:spcPct val="0"/>
              </a:spcBef>
              <a:buFont typeface="Arial" panose="020B0604020202020204" pitchFamily="34" charset="0"/>
              <a:buChar char="•"/>
              <a:defRPr/>
            </a:pPr>
            <a:r>
              <a:rPr lang="en-US" sz="1200" dirty="0">
                <a:solidFill>
                  <a:srgbClr val="002060"/>
                </a:solidFill>
                <a:latin typeface="Calibri"/>
                <a:cs typeface="Calibri"/>
              </a:rPr>
              <a:t>The percent of GEAR UP students who passed algebra by the end of 9th grade increased from 25% (baseline) in 2012 to 56% in 2019.  </a:t>
            </a:r>
            <a:endParaRPr lang="en-US" sz="1200">
              <a:solidFill>
                <a:srgbClr val="002060"/>
              </a:solidFill>
              <a:latin typeface="Calibri"/>
              <a:cs typeface="Calibri" panose="020F0502020204030204" pitchFamily="34" charset="0"/>
            </a:endParaRPr>
          </a:p>
          <a:p>
            <a:pPr marL="1028700" lvl="1">
              <a:spcBef>
                <a:spcPct val="0"/>
              </a:spcBef>
              <a:buFont typeface="Arial" panose="020B0604020202020204" pitchFamily="34" charset="0"/>
              <a:buChar char="•"/>
              <a:defRPr/>
            </a:pPr>
            <a:r>
              <a:rPr lang="en-US" sz="1200" dirty="0">
                <a:solidFill>
                  <a:srgbClr val="002060"/>
                </a:solidFill>
                <a:latin typeface="Calibri"/>
                <a:cs typeface="Calibri"/>
              </a:rPr>
              <a:t>The four-year cohort high school graduation rate for GEAR UP high schools rose from a 2012 baseline of 63% to 76.3% in 2019.</a:t>
            </a:r>
          </a:p>
          <a:p>
            <a:pPr marL="1028700" lvl="1">
              <a:spcBef>
                <a:spcPct val="0"/>
              </a:spcBef>
              <a:buFont typeface="Arial" panose="020B0604020202020204" pitchFamily="34" charset="0"/>
              <a:buChar char="•"/>
              <a:defRPr/>
            </a:pPr>
            <a:r>
              <a:rPr lang="en-US" sz="1200" dirty="0">
                <a:solidFill>
                  <a:srgbClr val="002060"/>
                </a:solidFill>
                <a:latin typeface="Calibri"/>
                <a:cs typeface="Calibri"/>
              </a:rPr>
              <a:t>The percent of GEAR UP students who enrolled in college immediately following high school increased from 42% in 2012 (baseline) to 63% in 2019. </a:t>
            </a:r>
            <a:endParaRPr lang="en-US" sz="1200">
              <a:solidFill>
                <a:srgbClr val="002060"/>
              </a:solidFill>
              <a:latin typeface="Calibri"/>
              <a:cs typeface="Calibri" panose="020F0502020204030204" pitchFamily="34" charset="0"/>
            </a:endParaRPr>
          </a:p>
          <a:p>
            <a:pPr marL="1028700" lvl="1">
              <a:spcBef>
                <a:spcPct val="0"/>
              </a:spcBef>
              <a:buFont typeface="Arial" panose="020B0604020202020204" pitchFamily="34" charset="0"/>
              <a:buChar char="•"/>
              <a:defRPr/>
            </a:pPr>
            <a:r>
              <a:rPr lang="en-US" sz="1200" dirty="0">
                <a:solidFill>
                  <a:srgbClr val="002060"/>
                </a:solidFill>
                <a:latin typeface="Calibri"/>
                <a:cs typeface="Calibri"/>
              </a:rPr>
              <a:t>GEAR UP post-secondary enrollment rates rose from a baseline of 42% in 2012 to 55.1% in 2019, exceeding state averages.  </a:t>
            </a:r>
            <a:endParaRPr lang="en-US" sz="1200">
              <a:solidFill>
                <a:srgbClr val="002060"/>
              </a:solidFill>
              <a:latin typeface="Calibri"/>
              <a:cs typeface="Calibri" panose="020F0502020204030204" pitchFamily="34" charset="0"/>
            </a:endParaRPr>
          </a:p>
          <a:p>
            <a:pPr marL="1028700" lvl="1">
              <a:spcBef>
                <a:spcPct val="0"/>
              </a:spcBef>
              <a:buFont typeface="Arial" panose="020B0604020202020204" pitchFamily="34" charset="0"/>
              <a:buChar char="•"/>
              <a:defRPr/>
            </a:pPr>
            <a:r>
              <a:rPr lang="en-US" sz="1200" dirty="0">
                <a:solidFill>
                  <a:srgbClr val="002060"/>
                </a:solidFill>
                <a:latin typeface="Calibri"/>
                <a:cs typeface="Calibri"/>
              </a:rPr>
              <a:t>From 2016 to 2019, GEAR UP high schools posted a 12.1 percentage point increase in post-secondary enrollment rates, while the State of New Mexico has remained stagnant.  </a:t>
            </a:r>
            <a:br>
              <a:rPr lang="en-US" sz="1100" dirty="0">
                <a:solidFill>
                  <a:srgbClr val="002060"/>
                </a:solidFill>
                <a:latin typeface="Calibri"/>
              </a:rPr>
            </a:br>
            <a:endParaRPr lang="en-US" altLang="en-US" sz="1200">
              <a:solidFill>
                <a:srgbClr val="002060"/>
              </a:solidFill>
              <a:latin typeface="Calibri"/>
              <a:cs typeface="Calibri" panose="020F050202020403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CE95ABCCDF824688903FE290C52AA9" ma:contentTypeVersion="10" ma:contentTypeDescription="Create a new document." ma:contentTypeScope="" ma:versionID="068f959e87218f259104b0f94fac7c6b">
  <xsd:schema xmlns:xsd="http://www.w3.org/2001/XMLSchema" xmlns:xs="http://www.w3.org/2001/XMLSchema" xmlns:p="http://schemas.microsoft.com/office/2006/metadata/properties" xmlns:ns3="500fc99d-b194-414e-9bc2-944fb4fc9ef3" targetNamespace="http://schemas.microsoft.com/office/2006/metadata/properties" ma:root="true" ma:fieldsID="7f08b21b8650802273ad63d59f2a3150" ns3:_="">
    <xsd:import namespace="500fc99d-b194-414e-9bc2-944fb4fc9ef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0fc99d-b194-414e-9bc2-944fb4fc9e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7EC668-D001-4F01-A777-A1C8260412A1}">
  <ds:schemaRefs>
    <ds:schemaRef ds:uri="http://schemas.microsoft.com/sharepoint/v3/contenttype/forms"/>
  </ds:schemaRefs>
</ds:datastoreItem>
</file>

<file path=customXml/itemProps2.xml><?xml version="1.0" encoding="utf-8"?>
<ds:datastoreItem xmlns:ds="http://schemas.openxmlformats.org/officeDocument/2006/customXml" ds:itemID="{0314CDC3-6A95-436D-88F0-48EDB770C822}">
  <ds:schemaRefs>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 ds:uri="http://schemas.microsoft.com/office/2006/documentManagement/types"/>
    <ds:schemaRef ds:uri="500fc99d-b194-414e-9bc2-944fb4fc9ef3"/>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0727CF24-EAAA-454E-B3DB-1C9E119D7B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0fc99d-b194-414e-9bc2-944fb4fc9e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4832</TotalTime>
  <Words>961</Words>
  <Application>Microsoft Office PowerPoint</Application>
  <PresentationFormat>On-screen Show (4:3)</PresentationFormat>
  <Paragraphs>40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PowerPoint Presentation</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 COVID-19 Response Weekly Tribal Leaders Call   Indian Affairs Department Fridays, 11:00 am</dc:title>
  <dc:creator>Microsoft Office User</dc:creator>
  <cp:lastModifiedBy>Moquino, Nathan, NMHED</cp:lastModifiedBy>
  <cp:revision>345</cp:revision>
  <cp:lastPrinted>2019-07-30T16:41:59Z</cp:lastPrinted>
  <dcterms:created xsi:type="dcterms:W3CDTF">2020-04-03T16:57:03Z</dcterms:created>
  <dcterms:modified xsi:type="dcterms:W3CDTF">2020-10-30T02:52:48Z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0x01010070CE95ABCCDF824688903FE290C52AA9</vt:lpwstr>
  </property>
</Properties>
</file>