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409" r:id="rId5"/>
    <p:sldId id="410" r:id="rId6"/>
    <p:sldId id="412" r:id="rId7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FA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FD2BF-EC06-4849-BB57-D6D39BEB11ED}" v="111" dt="2020-10-30T02:44:55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ee Salazar" userId="X0AKGoTt8Bt5UEVrZIjrBZ6DRBqo1wAV2HWZM2bGv/Q=" providerId="None" clId="Web-{9CBFD2BF-EC06-4849-BB57-D6D39BEB11ED}"/>
    <pc:docChg chg="modSld">
      <pc:chgData name="Kalee Salazar" userId="X0AKGoTt8Bt5UEVrZIjrBZ6DRBqo1wAV2HWZM2bGv/Q=" providerId="None" clId="Web-{9CBFD2BF-EC06-4849-BB57-D6D39BEB11ED}" dt="2020-10-30T02:44:55.271" v="110" actId="20577"/>
      <pc:docMkLst>
        <pc:docMk/>
      </pc:docMkLst>
      <pc:sldChg chg="modSp">
        <pc:chgData name="Kalee Salazar" userId="X0AKGoTt8Bt5UEVrZIjrBZ6DRBqo1wAV2HWZM2bGv/Q=" providerId="None" clId="Web-{9CBFD2BF-EC06-4849-BB57-D6D39BEB11ED}" dt="2020-10-30T02:44:54.943" v="108" actId="20577"/>
        <pc:sldMkLst>
          <pc:docMk/>
          <pc:sldMk cId="0" sldId="409"/>
        </pc:sldMkLst>
        <pc:spChg chg="mod">
          <ac:chgData name="Kalee Salazar" userId="X0AKGoTt8Bt5UEVrZIjrBZ6DRBqo1wAV2HWZM2bGv/Q=" providerId="None" clId="Web-{9CBFD2BF-EC06-4849-BB57-D6D39BEB11ED}" dt="2020-10-30T02:44:54.943" v="108" actId="20577"/>
          <ac:spMkLst>
            <pc:docMk/>
            <pc:sldMk cId="0" sldId="409"/>
            <ac:spMk id="3076" creationId="{4890D56B-1FED-4BE9-AE6A-380CE693E717}"/>
          </ac:spMkLst>
        </pc:spChg>
        <pc:spChg chg="mod">
          <ac:chgData name="Kalee Salazar" userId="X0AKGoTt8Bt5UEVrZIjrBZ6DRBqo1wAV2HWZM2bGv/Q=" providerId="None" clId="Web-{9CBFD2BF-EC06-4849-BB57-D6D39BEB11ED}" dt="2020-10-30T02:42:31.677" v="6" actId="20577"/>
          <ac:spMkLst>
            <pc:docMk/>
            <pc:sldMk cId="0" sldId="409"/>
            <ac:spMk id="3077" creationId="{0E46614F-06FE-453F-882E-00E7490A01BD}"/>
          </ac:spMkLst>
        </pc:spChg>
        <pc:spChg chg="mod">
          <ac:chgData name="Kalee Salazar" userId="X0AKGoTt8Bt5UEVrZIjrBZ6DRBqo1wAV2HWZM2bGv/Q=" providerId="None" clId="Web-{9CBFD2BF-EC06-4849-BB57-D6D39BEB11ED}" dt="2020-10-30T02:42:41.224" v="16" actId="1076"/>
          <ac:spMkLst>
            <pc:docMk/>
            <pc:sldMk cId="0" sldId="409"/>
            <ac:spMk id="3084" creationId="{A830FCBC-3441-44B2-810B-C3BB7E2783E9}"/>
          </ac:spMkLst>
        </pc:spChg>
      </pc:sldChg>
      <pc:sldChg chg="modSp">
        <pc:chgData name="Kalee Salazar" userId="X0AKGoTt8Bt5UEVrZIjrBZ6DRBqo1wAV2HWZM2bGv/Q=" providerId="None" clId="Web-{9CBFD2BF-EC06-4849-BB57-D6D39BEB11ED}" dt="2020-10-30T02:43:56.553" v="60" actId="20577"/>
        <pc:sldMkLst>
          <pc:docMk/>
          <pc:sldMk cId="0" sldId="410"/>
        </pc:sldMkLst>
        <pc:spChg chg="mod">
          <ac:chgData name="Kalee Salazar" userId="X0AKGoTt8Bt5UEVrZIjrBZ6DRBqo1wAV2HWZM2bGv/Q=" providerId="None" clId="Web-{9CBFD2BF-EC06-4849-BB57-D6D39BEB11ED}" dt="2020-10-30T02:43:56.553" v="60" actId="20577"/>
          <ac:spMkLst>
            <pc:docMk/>
            <pc:sldMk cId="0" sldId="410"/>
            <ac:spMk id="3082" creationId="{B2563FD7-38E1-4A1F-968C-AA03F305BB1F}"/>
          </ac:spMkLst>
        </pc:spChg>
      </pc:sldChg>
      <pc:sldChg chg="modSp">
        <pc:chgData name="Kalee Salazar" userId="X0AKGoTt8Bt5UEVrZIjrBZ6DRBqo1wAV2HWZM2bGv/Q=" providerId="None" clId="Web-{9CBFD2BF-EC06-4849-BB57-D6D39BEB11ED}" dt="2020-10-30T02:44:45.865" v="106" actId="20577"/>
        <pc:sldMkLst>
          <pc:docMk/>
          <pc:sldMk cId="0" sldId="412"/>
        </pc:sldMkLst>
        <pc:spChg chg="mod">
          <ac:chgData name="Kalee Salazar" userId="X0AKGoTt8Bt5UEVrZIjrBZ6DRBqo1wAV2HWZM2bGv/Q=" providerId="None" clId="Web-{9CBFD2BF-EC06-4849-BB57-D6D39BEB11ED}" dt="2020-10-30T02:44:45.865" v="106" actId="20577"/>
          <ac:spMkLst>
            <pc:docMk/>
            <pc:sldMk cId="0" sldId="412"/>
            <ac:spMk id="3084" creationId="{6FE74D59-1E7C-4E49-8271-67AAACB7CC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7249695-1C4B-4743-9557-35BBB4E174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879DDB6-A4A8-495B-BFA6-AB506FFCB47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450359-E6DE-4067-BDC7-BF656695C2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33648470-C4CF-41E8-BB46-B20B2C8E13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E420FDB-3CD0-4FCD-BA17-7B42911AF9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84AE7911-23C3-4643-9022-9BFF78267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EE71E07-2464-4EC8-98B6-0FF0D16F53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250;p7:notes">
            <a:extLst>
              <a:ext uri="{FF2B5EF4-FFF2-40B4-BE49-F238E27FC236}">
                <a16:creationId xmlns:a16="http://schemas.microsoft.com/office/drawing/2014/main" id="{22B8323F-74CB-4708-BDA9-5B71389A3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Google Shape;251;p7:notes">
            <a:extLst>
              <a:ext uri="{FF2B5EF4-FFF2-40B4-BE49-F238E27FC236}">
                <a16:creationId xmlns:a16="http://schemas.microsoft.com/office/drawing/2014/main" id="{B84AFE04-439F-4B0D-9267-A13BD960566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50;p7:notes">
            <a:extLst>
              <a:ext uri="{FF2B5EF4-FFF2-40B4-BE49-F238E27FC236}">
                <a16:creationId xmlns:a16="http://schemas.microsoft.com/office/drawing/2014/main" id="{00E0B8B1-24D8-40A2-8B74-29E56DCB6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7" name="Google Shape;251;p7:notes">
            <a:extLst>
              <a:ext uri="{FF2B5EF4-FFF2-40B4-BE49-F238E27FC236}">
                <a16:creationId xmlns:a16="http://schemas.microsoft.com/office/drawing/2014/main" id="{703461C2-6D24-419F-AE96-6C94D827809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250;p7:notes">
            <a:extLst>
              <a:ext uri="{FF2B5EF4-FFF2-40B4-BE49-F238E27FC236}">
                <a16:creationId xmlns:a16="http://schemas.microsoft.com/office/drawing/2014/main" id="{0E81EA35-42AC-4CB6-BAEF-42070BA81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195" name="Google Shape;251;p7:notes">
            <a:extLst>
              <a:ext uri="{FF2B5EF4-FFF2-40B4-BE49-F238E27FC236}">
                <a16:creationId xmlns:a16="http://schemas.microsoft.com/office/drawing/2014/main" id="{C3780499-436A-474D-9DEE-642D00EC6F1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D84E01-3330-41B3-8E15-FAAC1504C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DA6E26-CFB2-417C-BEC6-11120C2D2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7641AF-91D2-4E50-9FC2-45D5DB34F0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F43DD-536C-432F-BAC1-C0617B5123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1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3558E-B66B-494C-849B-2D50E248E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7C9B5F-FF2C-4210-B911-9E64EDE06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F5AD85-3D45-486D-B422-4DDBD15AB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8B5CA-4E1C-471C-AC82-8508777CB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0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A633A8-FEDA-4DD9-BF74-1F5E3BD3CB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3A65FF-7A75-4165-91EE-AA5D5C3D9E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E66713-9864-4DBC-A1BD-ECC708CD0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B0C63-556B-4E31-B386-8A7A1F6E4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97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D64F1A-87CA-450A-93F4-60B6943D2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009DD-B937-4722-9373-48D630C96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E1CA88-8579-4CAD-8CB3-4B0518F9E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2729D-8553-4F83-ACC9-262643BA4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56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C1DE84-6B8B-4C70-9586-FD4EA1FB0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0C9D8-EE44-4499-BE81-CB282796C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10B829-8400-451A-9F41-6E7685704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06FB6-71FE-47AF-BF0D-AF7F9ECDD7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46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EDB1A8-5F60-417E-B4F2-9CD96920B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804E3-97D5-4C51-97AB-216AC6AB5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C47423-9CE8-44EC-A4FB-F3E5AD1C3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E762D-7482-43EB-95EC-5513432EB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44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3173BE-1619-4CB5-9A00-25800B8944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24B3BA-F717-461D-97D1-6531809D99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CC3C8D-1EEE-4DE0-9094-666AA0B5A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CA5CA-2565-41F7-8EB3-037F5F7174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47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B6FF01-4892-471B-9596-0054F3F18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ACBC0F-5FA6-4F18-B886-DD1AEA297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4D3695-5B03-49CD-96F2-2F9D18113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91B5B-6487-441E-B645-9D151569D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65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3D6CCA-9D52-42DF-B62F-42F095EA5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DEDBE5-8FE7-40B6-AB5E-557B8AE93E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11BBDC-96FD-437E-8918-B11CE2A8C4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A5B53-0ADF-4D15-8805-F72E8FA3B3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8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2D2CAE-023A-422D-8CAF-DDC647C905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336A52-7329-47E8-A334-751789319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4330C2-1AE6-4412-A090-C05C2C76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B5BA4-E669-4189-9185-ECA831185D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22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A15A84-BF76-476F-B345-A7AB6AB3AE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B8EFD-2AB1-4406-8A04-7895C83D87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B4FD8-580B-4DB7-9686-2709A2970E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6FE14-091F-4592-8E8A-D235C87BD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30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3A694CE-F771-44B5-81B0-021EE15A3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8033C8-CB70-4DBE-878D-9ADBB724A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48F4AE-3519-4B1A-B286-2DB3BFB19B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DB092EE-9F0B-4A86-A97D-25A912C232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35AB0B-5EA2-48FF-BAB9-8F240041B2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D52434-4C88-4DEB-B663-EA02CD5012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Deborah.torres@state.nm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msafecertified.org/" TargetMode="External"/><Relationship Id="rId7" Type="http://schemas.openxmlformats.org/officeDocument/2006/relationships/hyperlink" Target="https://www.newmexico.org/industry/resources/resource-hub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ewmexico.org/industry/resources/learning-center/" TargetMode="External"/><Relationship Id="rId5" Type="http://schemas.openxmlformats.org/officeDocument/2006/relationships/hyperlink" Target="https://www.newmexico.org/industry/rapid-response-covid-19/tourism-task-forces/" TargetMode="External"/><Relationship Id="rId4" Type="http://schemas.openxmlformats.org/officeDocument/2006/relationships/hyperlink" Target="https://www.newmexico.org/small-business-resilienc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anta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genoustourismforu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01A725-14F7-44F8-B8CC-2B860FD53B2C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3075" name="Rectangle 12">
            <a:extLst>
              <a:ext uri="{FF2B5EF4-FFF2-40B4-BE49-F238E27FC236}">
                <a16:creationId xmlns:a16="http://schemas.microsoft.com/office/drawing/2014/main" id="{D28B1D8C-53D1-4B3A-BABA-C7698450F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76" name="Rectangle 13">
            <a:extLst>
              <a:ext uri="{FF2B5EF4-FFF2-40B4-BE49-F238E27FC236}">
                <a16:creationId xmlns:a16="http://schemas.microsoft.com/office/drawing/2014/main" id="{4890D56B-1FED-4BE9-AE6A-380CE693E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628650"/>
            <a:ext cx="84756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2F5496"/>
                </a:solidFill>
                <a:latin typeface="Calibri"/>
                <a:cs typeface="Times New Roman"/>
              </a:rPr>
              <a:t>New Mexico Tourism Department</a:t>
            </a:r>
          </a:p>
        </p:txBody>
      </p:sp>
      <p:sp>
        <p:nvSpPr>
          <p:cNvPr id="3077" name="Rectangle 14">
            <a:extLst>
              <a:ext uri="{FF2B5EF4-FFF2-40B4-BE49-F238E27FC236}">
                <a16:creationId xmlns:a16="http://schemas.microsoft.com/office/drawing/2014/main" id="{0E46614F-06FE-453F-882E-00E7490A0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1806575"/>
            <a:ext cx="8229600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MX" sz="1800" b="1" dirty="0">
                <a:solidFill>
                  <a:srgbClr val="2F5496"/>
                </a:solidFill>
                <a:latin typeface="Calibri Light"/>
                <a:cs typeface="Times New Roman"/>
              </a:rPr>
              <a:t>Agency Mission Statement- </a:t>
            </a:r>
            <a:r>
              <a:rPr lang="en-US" altLang="es-MX" sz="1600" dirty="0">
                <a:solidFill>
                  <a:srgbClr val="002060"/>
                </a:solidFill>
                <a:latin typeface="Calibri"/>
                <a:cs typeface="Calibri"/>
              </a:rPr>
              <a:t>“To grow New Mexico’s economy through tourism”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es-MX" sz="1800" b="1" dirty="0">
                <a:solidFill>
                  <a:srgbClr val="2F5496"/>
                </a:solidFill>
                <a:latin typeface="Calibri Light"/>
                <a:cs typeface="Times New Roman"/>
              </a:rPr>
              <a:t>Agency Vision Statement - </a:t>
            </a:r>
            <a:r>
              <a:rPr lang="en-US" altLang="es-MX" sz="1600" dirty="0">
                <a:solidFill>
                  <a:srgbClr val="002060"/>
                </a:solidFill>
                <a:latin typeface="Calibri"/>
                <a:cs typeface="Calibri"/>
              </a:rPr>
              <a:t>“To be the primary destination for the venturesome traveler”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libri"/>
                <a:cs typeface="Times New Roman"/>
              </a:rPr>
              <a:t>.</a:t>
            </a:r>
          </a:p>
          <a:p>
            <a:r>
              <a:rPr lang="en-US" altLang="es-MX" sz="1800" b="1" dirty="0">
                <a:solidFill>
                  <a:srgbClr val="2F5496"/>
                </a:solidFill>
                <a:latin typeface="Calibri Light"/>
                <a:cs typeface="Times New Roman"/>
              </a:rPr>
              <a:t>Tribal Liaison Objective - </a:t>
            </a:r>
            <a:r>
              <a:rPr lang="en-US" altLang="es-MX" sz="1600" dirty="0">
                <a:solidFill>
                  <a:srgbClr val="002060"/>
                </a:solidFill>
                <a:latin typeface="Calibri"/>
                <a:cs typeface="Calibri"/>
              </a:rPr>
              <a:t>“To ensure all 23 tribes have proper access to and economically prosper from any and all tourism initiatives afforded through the Tourism Department”</a:t>
            </a:r>
          </a:p>
          <a:p>
            <a:r>
              <a:rPr lang="en-US" altLang="es-MX" sz="1800" b="1" dirty="0">
                <a:solidFill>
                  <a:srgbClr val="2F5496"/>
                </a:solidFill>
                <a:latin typeface="Calibri Light"/>
                <a:cs typeface="Times New Roman"/>
              </a:rPr>
              <a:t>Connect with Us</a:t>
            </a:r>
          </a:p>
          <a:p>
            <a:endParaRPr lang="en-US" altLang="es-MX" sz="1800" b="1">
              <a:solidFill>
                <a:srgbClr val="2F5496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endParaRPr lang="en-US" altLang="es-MX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2">
            <a:extLst>
              <a:ext uri="{FF2B5EF4-FFF2-40B4-BE49-F238E27FC236}">
                <a16:creationId xmlns:a16="http://schemas.microsoft.com/office/drawing/2014/main" id="{ED4B632F-DCA9-4D33-BBB8-5703D5590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04"/>
          <a:stretch>
            <a:fillRect/>
          </a:stretch>
        </p:blipFill>
        <p:spPr bwMode="auto">
          <a:xfrm>
            <a:off x="3551238" y="1450975"/>
            <a:ext cx="204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59E9DB-9715-4F29-8F3C-CA0CE427B4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3962400"/>
            <a:ext cx="973138" cy="9731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520424D-D6CF-4C41-9252-5744480D93E7}"/>
              </a:ext>
            </a:extLst>
          </p:cNvPr>
          <p:cNvSpPr txBox="1"/>
          <p:nvPr/>
        </p:nvSpPr>
        <p:spPr>
          <a:xfrm>
            <a:off x="1989138" y="4198938"/>
            <a:ext cx="69326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n w="3175">
                  <a:noFill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state BoldCompressed" panose="02000506040000020004" pitchFamily="2" charset="77"/>
              </a:rPr>
              <a:t>@NMtourism</a:t>
            </a:r>
            <a:endParaRPr lang="en-US" dirty="0">
              <a:ln w="3175"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vers Condensed Light" panose="020F0302020204030204" pitchFamily="34" charset="0"/>
              <a:cs typeface="Univers Condensed Light" panose="020F03020202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5E287E-C2C6-468C-93D7-719E787A00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935538"/>
            <a:ext cx="703263" cy="703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1B27295-3774-433C-996E-0810B036F0BD}"/>
              </a:ext>
            </a:extLst>
          </p:cNvPr>
          <p:cNvSpPr txBox="1"/>
          <p:nvPr/>
        </p:nvSpPr>
        <p:spPr>
          <a:xfrm>
            <a:off x="1981200" y="5102225"/>
            <a:ext cx="45783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n w="3175">
                  <a:noFill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state BoldCompressed" panose="02000506040000020004" pitchFamily="2" charset="77"/>
              </a:rPr>
              <a:t>@NMTourismIndustry</a:t>
            </a:r>
          </a:p>
        </p:txBody>
      </p:sp>
      <p:pic>
        <p:nvPicPr>
          <p:cNvPr id="16" name="Graphic 15" descr="Monitor">
            <a:extLst>
              <a:ext uri="{FF2B5EF4-FFF2-40B4-BE49-F238E27FC236}">
                <a16:creationId xmlns:a16="http://schemas.microsoft.com/office/drawing/2014/main" id="{E47D8117-B67C-4B9D-8592-A396D1DD3D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00" y="5638800"/>
            <a:ext cx="896938" cy="8969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84" name="TextBox 17">
            <a:extLst>
              <a:ext uri="{FF2B5EF4-FFF2-40B4-BE49-F238E27FC236}">
                <a16:creationId xmlns:a16="http://schemas.microsoft.com/office/drawing/2014/main" id="{A830FCBC-3441-44B2-810B-C3BB7E278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825" y="5655623"/>
            <a:ext cx="6446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sto MT" panose="02040603050505030304" pitchFamily="18" charset="0"/>
              </a:defRPr>
            </a:lvl9pPr>
          </a:lstStyle>
          <a:p>
            <a:pPr algn="r"/>
            <a:r>
              <a:rPr lang="en-US" altLang="es-MX" b="1" dirty="0">
                <a:solidFill>
                  <a:srgbClr val="2F5496"/>
                </a:solidFill>
                <a:latin typeface="Calibri Light"/>
                <a:cs typeface="Times New Roman"/>
              </a:rPr>
              <a:t>TRUE TEAM CONTACT</a:t>
            </a:r>
          </a:p>
          <a:p>
            <a:pPr algn="r"/>
            <a:r>
              <a:rPr lang="en-US" altLang="es-MX" b="1" dirty="0">
                <a:solidFill>
                  <a:srgbClr val="002060"/>
                </a:solidFill>
                <a:latin typeface="Calibri Light"/>
                <a:cs typeface="Times New Roman"/>
              </a:rPr>
              <a:t>Deborah Torres</a:t>
            </a:r>
          </a:p>
          <a:p>
            <a:pPr algn="r"/>
            <a:r>
              <a:rPr lang="en-US" altLang="es-MX" b="1" dirty="0">
                <a:solidFill>
                  <a:srgbClr val="002060"/>
                </a:solidFill>
                <a:latin typeface="Calibri Light"/>
                <a:cs typeface="Times New Roman"/>
              </a:rPr>
              <a:t>Cultural Heritage Program Coordinator</a:t>
            </a:r>
          </a:p>
          <a:p>
            <a:pPr algn="r"/>
            <a:r>
              <a:rPr lang="en-US" altLang="es-MX" b="1" dirty="0">
                <a:solidFill>
                  <a:srgbClr val="2F5496"/>
                </a:solidFill>
                <a:latin typeface="Calibri Light"/>
                <a:cs typeface="Times New Roman"/>
                <a:hlinkClick r:id="rId7"/>
              </a:rPr>
              <a:t>Deborah.torres@state.nm.us</a:t>
            </a:r>
            <a:r>
              <a:rPr lang="en-US" altLang="es-MX" b="1" dirty="0">
                <a:solidFill>
                  <a:srgbClr val="2F5496"/>
                </a:solidFill>
                <a:latin typeface="Calibri Light"/>
                <a:cs typeface="Times New Roman"/>
              </a:rPr>
              <a:t> </a:t>
            </a:r>
            <a:endParaRPr lang="en-US" altLang="es-MX" b="1" dirty="0">
              <a:solidFill>
                <a:srgbClr val="2F5496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AC2DB4-A777-4769-8773-37AAEA87D439}"/>
              </a:ext>
            </a:extLst>
          </p:cNvPr>
          <p:cNvSpPr txBox="1"/>
          <p:nvPr/>
        </p:nvSpPr>
        <p:spPr>
          <a:xfrm>
            <a:off x="1989138" y="5902325"/>
            <a:ext cx="45878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n w="3175">
                  <a:noFill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state BoldCompressed" panose="02000506040000020004" pitchFamily="2" charset="77"/>
              </a:rPr>
              <a:t>www.nmtourism.org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254;p7">
            <a:extLst>
              <a:ext uri="{FF2B5EF4-FFF2-40B4-BE49-F238E27FC236}">
                <a16:creationId xmlns:a16="http://schemas.microsoft.com/office/drawing/2014/main" id="{0D8AEC98-9D1C-42CC-B65A-88DBE4EA5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4038600" cy="34290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897234-635B-4105-9924-4DF96300D90E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5124" name="Rectangle 12">
            <a:extLst>
              <a:ext uri="{FF2B5EF4-FFF2-40B4-BE49-F238E27FC236}">
                <a16:creationId xmlns:a16="http://schemas.microsoft.com/office/drawing/2014/main" id="{BF3C2A1B-E669-4E4E-B24F-239E7972E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2" name="TextBox 18">
            <a:extLst>
              <a:ext uri="{FF2B5EF4-FFF2-40B4-BE49-F238E27FC236}">
                <a16:creationId xmlns:a16="http://schemas.microsoft.com/office/drawing/2014/main" id="{B2563FD7-38E1-4A1F-968C-AA03F305B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628650"/>
            <a:ext cx="8897937" cy="584775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2F5496"/>
                </a:solidFill>
                <a:latin typeface="Calibri"/>
                <a:cs typeface="Calibri Light"/>
              </a:rPr>
              <a:t>NMTD COVID-19 Response Programs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solidFill>
                <a:srgbClr val="2F54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NM Safe Certified </a:t>
            </a:r>
            <a:r>
              <a:rPr lang="en-US" altLang="en-US" sz="10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- Trains New Mexico businesses in COVID-Safe Practices to help ensure all of us — customers, employees, and families — remain safe as New Mexico reopens for business and recreation.  Over 3,000 businesses have completed the program with 16 sector-specific learning modules as of Oct. 26.</a:t>
            </a:r>
            <a:r>
              <a:rPr lang="en-US" altLang="en-US" sz="1000" dirty="0">
                <a:solidFill>
                  <a:srgbClr val="000000"/>
                </a:solidFill>
                <a:latin typeface="Calibri"/>
                <a:ea typeface="Helvetica Neue" panose="02000503000000020004" pitchFamily="2" charset="0"/>
                <a:cs typeface="Calibri"/>
              </a:rPr>
              <a:t> </a:t>
            </a:r>
            <a:r>
              <a:rPr lang="en-US" altLang="en-US" sz="1000" u="sng" dirty="0">
                <a:solidFill>
                  <a:srgbClr val="000000"/>
                </a:solidFill>
                <a:latin typeface="Calibri"/>
                <a:ea typeface="Helvetica Neue" panose="02000503000000020004" pitchFamily="2" charset="0"/>
                <a:cs typeface="Calibri"/>
                <a:hlinkClick r:id="rId3"/>
              </a:rPr>
              <a:t>https://nmsafecertified.org/</a:t>
            </a:r>
            <a:endParaRPr lang="en-US" altLang="en-US" sz="1000" dirty="0">
              <a:solidFill>
                <a:srgbClr val="000000"/>
              </a:solidFill>
              <a:latin typeface="Calibri"/>
              <a:ea typeface="Helvetica Neue" panose="02000503000000020004" pitchFamily="2" charset="0"/>
              <a:cs typeface="Calibri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latin typeface="Calibri" panose="020F0502020204030204" pitchFamily="34" charset="0"/>
              <a:ea typeface="Helvetica Neue" panose="02000503000000020004" pitchFamily="2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SBDC partnership </a:t>
            </a:r>
            <a:r>
              <a:rPr lang="en-US" altLang="en-US" sz="10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- Designed and implemented a business development program in partnership with SBDC to mitigate the effects of COVID-19 on the tourism industry; connected with over 3,000 businesses throughout NM to offer support (total is thru Sept. 30), conducted 1200 counseling sessions (total is thru Sept. 30) and conducting a NM Small Business Resiliency Workshop:   On October 27th, we are partnering with New Mexico's Small Business Development Center Network and Law 4 Small Business to host a FREE virtual workshop designed to assist New Mexico’s small tourism businesses in forecasting the most beneficial outcome for their business and related assets in response to the long-term economic effects of COVID-19.  Link to register:</a:t>
            </a:r>
            <a:r>
              <a:rPr lang="en-US" altLang="en-US" sz="1000" dirty="0">
                <a:latin typeface="Calibri"/>
                <a:ea typeface="Helvetica Neue" panose="02000503000000020004" pitchFamily="2" charset="0"/>
                <a:cs typeface="Calibri"/>
              </a:rPr>
              <a:t>  </a:t>
            </a:r>
            <a:r>
              <a:rPr lang="en-US" altLang="en-US" sz="1000" u="sng" dirty="0">
                <a:latin typeface="Calibri"/>
                <a:ea typeface="Helvetica Neue" panose="02000503000000020004" pitchFamily="2" charset="0"/>
                <a:cs typeface="Calibri"/>
                <a:hlinkClick r:id="rId4"/>
              </a:rPr>
              <a:t>https://www.newmexico.org/small-business-resiliency/</a:t>
            </a:r>
            <a:endParaRPr lang="en-US" altLang="en-US" sz="1000" dirty="0">
              <a:latin typeface="Calibri"/>
              <a:ea typeface="Helvetica Neue" panose="02000503000000020004" pitchFamily="2" charset="0"/>
              <a:cs typeface="Calibri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latin typeface="Calibri" panose="020F0502020204030204" pitchFamily="34" charset="0"/>
              <a:ea typeface="Helvetica Neue" panose="02000503000000020004" pitchFamily="2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Tourism Industry Task Forces </a:t>
            </a:r>
            <a:r>
              <a:rPr lang="en-US" altLang="en-US" sz="10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– Nine sector-specific task forces were established to aid in capturing the economic impact attributed to COVID-19 to help shape our recovery strategy.  Some businesses and destinations are pivoting and creatively adjusting in response to COVID-19 in ways that can provide constructive guidance to others. In order identify the best course of action for recovery, NMTD needs real-time data to understand the impact on the workforce, visitation, and revenue.</a:t>
            </a:r>
            <a:r>
              <a:rPr lang="en-US" altLang="en-US" sz="1000" dirty="0">
                <a:latin typeface="Calibri"/>
                <a:ea typeface="Helvetica Neue" panose="02000503000000020004" pitchFamily="2" charset="0"/>
                <a:cs typeface="Calibri"/>
              </a:rPr>
              <a:t> </a:t>
            </a:r>
            <a:r>
              <a:rPr lang="en-US" altLang="en-US" sz="1000" u="sng" dirty="0">
                <a:latin typeface="Calibri"/>
                <a:ea typeface="Helvetica Neue" panose="02000503000000020004" pitchFamily="2" charset="0"/>
                <a:cs typeface="Calibri"/>
                <a:hlinkClick r:id="rId5" tooltip="https://www.newmexico.org/industry/rapid-response-covid-19/tourism-task-forces/"/>
              </a:rPr>
              <a:t>https://www.newmexico.org/industry/rapid-response-covid-19/tourism-task-forces/</a:t>
            </a:r>
            <a:endParaRPr lang="en-US" altLang="en-US" sz="1000" u="sng" dirty="0">
              <a:latin typeface="Calibri"/>
              <a:ea typeface="Helvetica Neue" panose="02000503000000020004" pitchFamily="2" charset="0"/>
              <a:cs typeface="Calibri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u="sng" dirty="0">
              <a:latin typeface="Calibri" panose="020F0502020204030204" pitchFamily="34" charset="0"/>
              <a:ea typeface="Helvetica Neue" panose="02000503000000020004" pitchFamily="2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Learning Center </a:t>
            </a:r>
            <a:r>
              <a:rPr lang="en-US" altLang="en-US" sz="10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- to provide the necessary resources, tools, and support to ensure our industry survives and thrives.</a:t>
            </a:r>
            <a:r>
              <a:rPr lang="en-US" altLang="en-US" sz="1000" dirty="0">
                <a:latin typeface="Calibri"/>
                <a:ea typeface="Helvetica Neue" panose="02000503000000020004" pitchFamily="2" charset="0"/>
                <a:cs typeface="Calibri"/>
              </a:rPr>
              <a:t> </a:t>
            </a:r>
            <a:r>
              <a:rPr lang="en-US" altLang="en-US" sz="1000" u="sng" dirty="0">
                <a:latin typeface="Calibri"/>
                <a:ea typeface="Helvetica Neue" panose="02000503000000020004" pitchFamily="2" charset="0"/>
                <a:cs typeface="Calibri"/>
                <a:hlinkClick r:id="rId6"/>
              </a:rPr>
              <a:t>https://www.newmexico.org/industry/resources/learning-center/</a:t>
            </a:r>
            <a:endParaRPr lang="en-US" altLang="en-US" sz="1000" u="sng" dirty="0">
              <a:latin typeface="Calibri"/>
              <a:ea typeface="Helvetica Neue" panose="02000503000000020004" pitchFamily="2" charset="0"/>
              <a:cs typeface="Calibri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latin typeface="Calibri" panose="020F0502020204030204" pitchFamily="34" charset="0"/>
              <a:ea typeface="Helvetica Neue" panose="02000503000000020004" pitchFamily="2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Resource Hub </a:t>
            </a:r>
            <a:r>
              <a:rPr lang="en-US" altLang="en-US" sz="10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Calibri"/>
              </a:rPr>
              <a:t>- A collection of resources, information, and opportunities from public and private entities to help businesses and organizations impacted by COVID-19, as well as a dashboard with key economic indicators to serve as a barometer during the COVID-19 pandemic. </a:t>
            </a:r>
            <a:r>
              <a:rPr lang="en-US" altLang="en-US" sz="1000" u="sng" dirty="0">
                <a:latin typeface="Calibri"/>
                <a:ea typeface="Helvetica Neue" panose="02000503000000020004" pitchFamily="2" charset="0"/>
                <a:cs typeface="Calibri"/>
                <a:hlinkClick r:id="rId7" tooltip="https://www.newmexico.org/industry/resources/resource-hub/"/>
              </a:rPr>
              <a:t>https://www.newmexico.org/industry/resources/resource-hub/</a:t>
            </a:r>
            <a:r>
              <a:rPr lang="en-US" altLang="en-US" sz="1000" u="sng" dirty="0">
                <a:latin typeface="Calibri"/>
                <a:ea typeface="Helvetica Neue" panose="02000503000000020004" pitchFamily="2" charset="0"/>
                <a:cs typeface="Calibri"/>
              </a:rPr>
              <a:t>  </a:t>
            </a: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1000" u="sng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1000" u="sng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Cooperative Marketing Program</a:t>
            </a:r>
          </a:p>
          <a:p>
            <a:pPr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	- Navajo Tourism Department is participating in the following Recovery Readiness Initiatives, 100% funded by NMTD, as part of the FY21 Cooperative</a:t>
            </a:r>
          </a:p>
          <a:p>
            <a:pPr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                                   Marketing – Digital Preparedness Initiative.</a:t>
            </a:r>
            <a:endParaRPr lang="en-US" sz="100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buFontTx/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	- Photo/Video COVID-Safe Content Creation</a:t>
            </a:r>
            <a:endParaRPr lang="en-US" sz="100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buFontTx/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	- Written Article Content Creation</a:t>
            </a:r>
            <a:endParaRPr lang="en-US" sz="100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buFontTx/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	- Social &amp; Owned Media Optimization</a:t>
            </a:r>
            <a:endParaRPr lang="en-US" sz="100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endParaRPr lang="en-US" sz="1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000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In addition, Acoma Sky City, in partnership with the Grants/Cibola County Chamber of Commerce is participating in Google DMO and Google Amplification including 360/Street View, another Recovery Readiness Initiative 100% funded by NMTD, started in FY20 and continued into FY21.</a:t>
            </a:r>
            <a:endParaRPr lang="en-US" sz="1000">
              <a:solidFill>
                <a:srgbClr val="002060"/>
              </a:solidFill>
              <a:latin typeface="Calibri"/>
              <a:cs typeface="Calibri"/>
            </a:endParaRP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1000" dirty="0">
              <a:solidFill>
                <a:srgbClr val="002060"/>
              </a:solidFill>
              <a:latin typeface="Interstate BoldCompressed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254;p7">
            <a:extLst>
              <a:ext uri="{FF2B5EF4-FFF2-40B4-BE49-F238E27FC236}">
                <a16:creationId xmlns:a16="http://schemas.microsoft.com/office/drawing/2014/main" id="{AF26C468-5A0D-414B-9F88-7EE2B97BA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609600"/>
            <a:ext cx="8991600" cy="6172200"/>
          </a:xfrm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SzPts val="2000"/>
              <a:buFont typeface="Calibri" panose="020F0502020204030204" pitchFamily="34" charset="0"/>
              <a:buNone/>
            </a:pPr>
            <a:br>
              <a:rPr lang="en-US" altLang="en-US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924AF5-5274-4173-9199-49E5DD362689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7172" name="Rectangle 12">
            <a:extLst>
              <a:ext uri="{FF2B5EF4-FFF2-40B4-BE49-F238E27FC236}">
                <a16:creationId xmlns:a16="http://schemas.microsoft.com/office/drawing/2014/main" id="{0EA53796-53F2-4C4F-923F-5C3255E08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4" name="TextBox 22">
            <a:extLst>
              <a:ext uri="{FF2B5EF4-FFF2-40B4-BE49-F238E27FC236}">
                <a16:creationId xmlns:a16="http://schemas.microsoft.com/office/drawing/2014/main" id="{6FE74D59-1E7C-4E49-8271-67AAACB7C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563846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2F5496"/>
                </a:solidFill>
                <a:latin typeface="Calibri"/>
                <a:cs typeface="Calibri Light"/>
              </a:rPr>
              <a:t>2020 Top Achievements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Created a Cultural Heritage Program Coordinator position to specifically work directly with Tribes to support their efforts with tourism in New Mexico </a:t>
            </a:r>
          </a:p>
          <a:p>
            <a:pPr marL="285750" indent="-285750">
              <a:buFont typeface="Arial"/>
              <a:buChar char="•"/>
              <a:defRPr/>
            </a:pPr>
            <a:endParaRPr lang="en-US" altLang="en-US" sz="1800" dirty="0">
              <a:solidFill>
                <a:srgbClr val="00206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Assisted in negotiations with Cochiti Pueblo and the Bureau of Land Management to establish an agreement for allowing metered visitation the park</a:t>
            </a:r>
            <a:endParaRPr lang="en-US" dirty="0">
              <a:solidFill>
                <a:srgbClr val="000000"/>
              </a:solidFill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altLang="en-US" sz="1800" dirty="0">
              <a:solidFill>
                <a:srgbClr val="00206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Hired Intertribal Ceremonial Office Executive Director</a:t>
            </a:r>
            <a:endParaRPr lang="en-US" dirty="0">
              <a:solidFill>
                <a:srgbClr val="000000"/>
              </a:solidFill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altLang="en-US" sz="1800" dirty="0">
              <a:solidFill>
                <a:srgbClr val="00206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Transitioned and pivoted throughout the pandemic with effective communication, resources, opportunities for the benefit of the tribes.  One such initiative, starting in November, is a roundtable talk for tribal tourism to share best practices.</a:t>
            </a:r>
            <a:endParaRPr lang="en-US" altLang="en-US" sz="1800" dirty="0">
              <a:solidFill>
                <a:srgbClr val="00000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altLang="en-US" sz="1800" dirty="0">
              <a:solidFill>
                <a:srgbClr val="00206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Continue to advise of opportunities, resources for best practices, development from within the Tourism Department, and from outside entities such as AIANTA</a:t>
            </a:r>
            <a:r>
              <a:rPr lang="en-US" altLang="en-US" sz="1800" dirty="0">
                <a:solidFill>
                  <a:srgbClr val="000000"/>
                </a:solidFill>
                <a:latin typeface="Interstate BoldCompressed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  <a:hlinkClick r:id="rId3"/>
              </a:rPr>
              <a:t>http://www.aianta.org</a:t>
            </a:r>
            <a:r>
              <a:rPr lang="en-US" altLang="en-US" sz="1800" dirty="0">
                <a:solidFill>
                  <a:srgbClr val="00206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, Indigenous Tourism Forum Organization</a:t>
            </a:r>
            <a:r>
              <a:rPr lang="en-US" altLang="en-US" sz="1800" dirty="0">
                <a:solidFill>
                  <a:srgbClr val="00000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alibri"/>
                <a:ea typeface="Helvetica Neue" panose="02000503000000020004" pitchFamily="2" charset="0"/>
                <a:cs typeface="Helvetica Neue" panose="02000503000000020004" pitchFamily="2" charset="0"/>
                <a:hlinkClick r:id="rId4"/>
              </a:rPr>
              <a:t>https://indigenoustourismforum.org</a:t>
            </a:r>
            <a:endParaRPr lang="en-US" altLang="en-US" sz="1800" dirty="0">
              <a:solidFill>
                <a:srgbClr val="000000"/>
              </a:solidFill>
              <a:latin typeface="Calibri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E95ABCCDF824688903FE290C52AA9" ma:contentTypeVersion="10" ma:contentTypeDescription="Create a new document." ma:contentTypeScope="" ma:versionID="068f959e87218f259104b0f94fac7c6b">
  <xsd:schema xmlns:xsd="http://www.w3.org/2001/XMLSchema" xmlns:xs="http://www.w3.org/2001/XMLSchema" xmlns:p="http://schemas.microsoft.com/office/2006/metadata/properties" xmlns:ns3="500fc99d-b194-414e-9bc2-944fb4fc9ef3" targetNamespace="http://schemas.microsoft.com/office/2006/metadata/properties" ma:root="true" ma:fieldsID="7f08b21b8650802273ad63d59f2a3150" ns3:_="">
    <xsd:import namespace="500fc99d-b194-414e-9bc2-944fb4fc9e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fc99d-b194-414e-9bc2-944fb4fc9e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27CF24-EAAA-454E-B3DB-1C9E119D7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0fc99d-b194-414e-9bc2-944fb4fc9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7EC668-D001-4F01-A777-A1C8260412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77CE4-306A-4F9F-95F4-69126376008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2580</TotalTime>
  <Words>737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COVID-19 Response Weekly Tribal Leaders Call   Indian Affairs Department Fridays, 11:00 am</dc:title>
  <dc:creator>Microsoft Office User</dc:creator>
  <cp:lastModifiedBy>Salazar, Kalee, IAD</cp:lastModifiedBy>
  <cp:revision>198</cp:revision>
  <cp:lastPrinted>2019-07-30T16:41:59Z</cp:lastPrinted>
  <dcterms:created xsi:type="dcterms:W3CDTF">2020-04-03T16:57:03Z</dcterms:created>
  <dcterms:modified xsi:type="dcterms:W3CDTF">2020-10-30T02:44:56Z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0x01010070CE95ABCCDF824688903FE290C52AA9</vt:lpwstr>
  </property>
</Properties>
</file>