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7"/>
  </p:notesMasterIdLst>
  <p:sldIdLst>
    <p:sldId id="409" r:id="rId4"/>
    <p:sldId id="411" r:id="rId5"/>
    <p:sldId id="412" r:id="rId6"/>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1pPr>
    <a:lvl2pPr marL="4572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2pPr>
    <a:lvl3pPr marL="9144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3pPr>
    <a:lvl4pPr marL="13716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4pPr>
    <a:lvl5pPr marL="18288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5pPr>
    <a:lvl6pPr marL="2286000" algn="l" defTabSz="914400" rtl="0" eaLnBrk="1" latinLnBrk="0" hangingPunct="1">
      <a:defRPr kern="1200">
        <a:solidFill>
          <a:schemeClr val="tx1"/>
        </a:solidFill>
        <a:latin typeface="Calisto MT" panose="02040603050505030304" pitchFamily="18" charset="0"/>
        <a:ea typeface="+mn-ea"/>
        <a:cs typeface="+mn-cs"/>
      </a:defRPr>
    </a:lvl6pPr>
    <a:lvl7pPr marL="2743200" algn="l" defTabSz="914400" rtl="0" eaLnBrk="1" latinLnBrk="0" hangingPunct="1">
      <a:defRPr kern="1200">
        <a:solidFill>
          <a:schemeClr val="tx1"/>
        </a:solidFill>
        <a:latin typeface="Calisto MT" panose="02040603050505030304" pitchFamily="18" charset="0"/>
        <a:ea typeface="+mn-ea"/>
        <a:cs typeface="+mn-cs"/>
      </a:defRPr>
    </a:lvl7pPr>
    <a:lvl8pPr marL="3200400" algn="l" defTabSz="914400" rtl="0" eaLnBrk="1" latinLnBrk="0" hangingPunct="1">
      <a:defRPr kern="1200">
        <a:solidFill>
          <a:schemeClr val="tx1"/>
        </a:solidFill>
        <a:latin typeface="Calisto MT" panose="02040603050505030304" pitchFamily="18" charset="0"/>
        <a:ea typeface="+mn-ea"/>
        <a:cs typeface="+mn-cs"/>
      </a:defRPr>
    </a:lvl8pPr>
    <a:lvl9pPr marL="3657600" algn="l" defTabSz="914400" rtl="0" eaLnBrk="1" latinLnBrk="0" hangingPunct="1">
      <a:defRPr kern="1200">
        <a:solidFill>
          <a:schemeClr val="tx1"/>
        </a:solidFill>
        <a:latin typeface="Calisto MT" panose="02040603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1FA"/>
    <a:srgbClr val="CC33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1"/>
  </p:normalViewPr>
  <p:slideViewPr>
    <p:cSldViewPr>
      <p:cViewPr varScale="1">
        <p:scale>
          <a:sx n="150" d="100"/>
          <a:sy n="150" d="100"/>
        </p:scale>
        <p:origin x="20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1.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5AEE410-7C8F-4140-8EB9-5BB99B0E98BD}"/>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3" name="Rectangle 3">
            <a:extLst>
              <a:ext uri="{FF2B5EF4-FFF2-40B4-BE49-F238E27FC236}">
                <a16:creationId xmlns:a16="http://schemas.microsoft.com/office/drawing/2014/main" id="{8B0B2BA3-56DB-4301-981C-0D6192EED2CA}"/>
              </a:ext>
            </a:extLst>
          </p:cNvPr>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13316" name="Rectangle 4">
            <a:extLst>
              <a:ext uri="{FF2B5EF4-FFF2-40B4-BE49-F238E27FC236}">
                <a16:creationId xmlns:a16="http://schemas.microsoft.com/office/drawing/2014/main" id="{B094DC87-0279-4F98-BDAD-A20F63F407FD}"/>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353B740F-CF70-42A9-B9CD-9B61F9421D6B}"/>
              </a:ext>
            </a:extLst>
          </p:cNvPr>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5606" name="Rectangle 6">
            <a:extLst>
              <a:ext uri="{FF2B5EF4-FFF2-40B4-BE49-F238E27FC236}">
                <a16:creationId xmlns:a16="http://schemas.microsoft.com/office/drawing/2014/main" id="{50966EE0-5E05-4D99-8B78-50F4EBF55F99}"/>
              </a:ext>
            </a:extLst>
          </p:cNvPr>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7" name="Rectangle 7">
            <a:extLst>
              <a:ext uri="{FF2B5EF4-FFF2-40B4-BE49-F238E27FC236}">
                <a16:creationId xmlns:a16="http://schemas.microsoft.com/office/drawing/2014/main" id="{95150FAA-CC5F-4595-8BF9-37538E99C952}"/>
              </a:ext>
            </a:extLst>
          </p:cNvPr>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eaLnBrk="1" hangingPunct="1">
              <a:defRPr sz="1200">
                <a:latin typeface="Arial" panose="020B0604020202020204" pitchFamily="34" charset="0"/>
              </a:defRPr>
            </a:lvl1pPr>
          </a:lstStyle>
          <a:p>
            <a:fld id="{67BFDBB1-5C43-4831-8265-A76D4BE6FAE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250;p7:notes">
            <a:extLst>
              <a:ext uri="{FF2B5EF4-FFF2-40B4-BE49-F238E27FC236}">
                <a16:creationId xmlns:a16="http://schemas.microsoft.com/office/drawing/2014/main" id="{EB645CFF-DB7D-49AA-94DD-C41514DF8FA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5362" name="Google Shape;251;p7:notes">
            <a:extLst>
              <a:ext uri="{FF2B5EF4-FFF2-40B4-BE49-F238E27FC236}">
                <a16:creationId xmlns:a16="http://schemas.microsoft.com/office/drawing/2014/main" id="{7CFC6A16-456A-4252-8BB3-A024929D5ED4}"/>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Google Shape;250;p7:notes">
            <a:extLst>
              <a:ext uri="{FF2B5EF4-FFF2-40B4-BE49-F238E27FC236}">
                <a16:creationId xmlns:a16="http://schemas.microsoft.com/office/drawing/2014/main" id="{A831DD2F-4FCC-40D8-AE27-720A9CC3FE8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9458" name="Google Shape;251;p7:notes">
            <a:extLst>
              <a:ext uri="{FF2B5EF4-FFF2-40B4-BE49-F238E27FC236}">
                <a16:creationId xmlns:a16="http://schemas.microsoft.com/office/drawing/2014/main" id="{2BD792D9-25BE-4F2E-B9A8-3FC255E92A9F}"/>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Google Shape;250;p7:notes">
            <a:extLst>
              <a:ext uri="{FF2B5EF4-FFF2-40B4-BE49-F238E27FC236}">
                <a16:creationId xmlns:a16="http://schemas.microsoft.com/office/drawing/2014/main" id="{83038B76-F9D4-4131-AA6F-A66F1880D33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21506" name="Google Shape;251;p7:notes">
            <a:extLst>
              <a:ext uri="{FF2B5EF4-FFF2-40B4-BE49-F238E27FC236}">
                <a16:creationId xmlns:a16="http://schemas.microsoft.com/office/drawing/2014/main" id="{9F4DCB96-C36D-4400-814D-15304AB5F097}"/>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C86282B2-DA89-4D58-9912-FFC6E0280DB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4CE6581-68B1-461A-8051-74E26357420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459EF29-591C-42E9-8470-E1FA5CF8EE6E}"/>
              </a:ext>
            </a:extLst>
          </p:cNvPr>
          <p:cNvSpPr>
            <a:spLocks noGrp="1" noChangeArrowheads="1"/>
          </p:cNvSpPr>
          <p:nvPr>
            <p:ph type="sldNum" sz="quarter" idx="12"/>
          </p:nvPr>
        </p:nvSpPr>
        <p:spPr>
          <a:ln/>
        </p:spPr>
        <p:txBody>
          <a:bodyPr/>
          <a:lstStyle>
            <a:lvl1pPr>
              <a:defRPr/>
            </a:lvl1pPr>
          </a:lstStyle>
          <a:p>
            <a:fld id="{7E27DDCC-87FB-432A-B4E9-F52193EECF4A}" type="slidenum">
              <a:rPr lang="en-US" altLang="en-US"/>
              <a:pPr/>
              <a:t>‹#›</a:t>
            </a:fld>
            <a:endParaRPr lang="en-US" altLang="en-US"/>
          </a:p>
        </p:txBody>
      </p:sp>
    </p:spTree>
    <p:extLst>
      <p:ext uri="{BB962C8B-B14F-4D97-AF65-F5344CB8AC3E}">
        <p14:creationId xmlns:p14="http://schemas.microsoft.com/office/powerpoint/2010/main" val="62680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DA6CF3C-08E2-4AD3-806E-EDCB2D3A14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AA5419F-DD7C-4701-A584-F2D321A75C6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D05B775-3636-4788-A6D5-355F50B241D6}"/>
              </a:ext>
            </a:extLst>
          </p:cNvPr>
          <p:cNvSpPr>
            <a:spLocks noGrp="1" noChangeArrowheads="1"/>
          </p:cNvSpPr>
          <p:nvPr>
            <p:ph type="sldNum" sz="quarter" idx="12"/>
          </p:nvPr>
        </p:nvSpPr>
        <p:spPr>
          <a:ln/>
        </p:spPr>
        <p:txBody>
          <a:bodyPr/>
          <a:lstStyle>
            <a:lvl1pPr>
              <a:defRPr/>
            </a:lvl1pPr>
          </a:lstStyle>
          <a:p>
            <a:fld id="{2A52CA47-A459-4195-9D71-91B263ECE978}" type="slidenum">
              <a:rPr lang="en-US" altLang="en-US"/>
              <a:pPr/>
              <a:t>‹#›</a:t>
            </a:fld>
            <a:endParaRPr lang="en-US" altLang="en-US"/>
          </a:p>
        </p:txBody>
      </p:sp>
    </p:spTree>
    <p:extLst>
      <p:ext uri="{BB962C8B-B14F-4D97-AF65-F5344CB8AC3E}">
        <p14:creationId xmlns:p14="http://schemas.microsoft.com/office/powerpoint/2010/main" val="300099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2FD917A-5727-4FD7-A675-273B19B222A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46F706D-665B-4B82-B43D-1696DB3477A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1A2B9EC-0E37-46F1-9963-9EA2C79B5123}"/>
              </a:ext>
            </a:extLst>
          </p:cNvPr>
          <p:cNvSpPr>
            <a:spLocks noGrp="1" noChangeArrowheads="1"/>
          </p:cNvSpPr>
          <p:nvPr>
            <p:ph type="sldNum" sz="quarter" idx="12"/>
          </p:nvPr>
        </p:nvSpPr>
        <p:spPr>
          <a:ln/>
        </p:spPr>
        <p:txBody>
          <a:bodyPr/>
          <a:lstStyle>
            <a:lvl1pPr>
              <a:defRPr/>
            </a:lvl1pPr>
          </a:lstStyle>
          <a:p>
            <a:fld id="{85AD74BC-D34B-4307-936A-3BFDAF69239B}" type="slidenum">
              <a:rPr lang="en-US" altLang="en-US"/>
              <a:pPr/>
              <a:t>‹#›</a:t>
            </a:fld>
            <a:endParaRPr lang="en-US" altLang="en-US"/>
          </a:p>
        </p:txBody>
      </p:sp>
    </p:spTree>
    <p:extLst>
      <p:ext uri="{BB962C8B-B14F-4D97-AF65-F5344CB8AC3E}">
        <p14:creationId xmlns:p14="http://schemas.microsoft.com/office/powerpoint/2010/main" val="370998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2741371-1221-4E1B-A806-2C2732F2B14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1C569CF-70A3-4588-AE26-C28FD683B77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CF8EE90-F43C-4B5E-9814-296225BE199F}"/>
              </a:ext>
            </a:extLst>
          </p:cNvPr>
          <p:cNvSpPr>
            <a:spLocks noGrp="1" noChangeArrowheads="1"/>
          </p:cNvSpPr>
          <p:nvPr>
            <p:ph type="sldNum" sz="quarter" idx="12"/>
          </p:nvPr>
        </p:nvSpPr>
        <p:spPr>
          <a:ln/>
        </p:spPr>
        <p:txBody>
          <a:bodyPr/>
          <a:lstStyle>
            <a:lvl1pPr>
              <a:defRPr/>
            </a:lvl1pPr>
          </a:lstStyle>
          <a:p>
            <a:fld id="{B6B55672-B2D3-4A66-93BD-B1DDAF4F79ED}" type="slidenum">
              <a:rPr lang="en-US" altLang="en-US"/>
              <a:pPr/>
              <a:t>‹#›</a:t>
            </a:fld>
            <a:endParaRPr lang="en-US" altLang="en-US"/>
          </a:p>
        </p:txBody>
      </p:sp>
    </p:spTree>
    <p:extLst>
      <p:ext uri="{BB962C8B-B14F-4D97-AF65-F5344CB8AC3E}">
        <p14:creationId xmlns:p14="http://schemas.microsoft.com/office/powerpoint/2010/main" val="3552561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28B7AE49-9B92-4A9F-AE10-982EB468453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A54E133-FAF8-4A08-A320-B39AB1B3DF7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F7C90C4-64FC-40FB-9AB5-F2FC0E90FC1A}"/>
              </a:ext>
            </a:extLst>
          </p:cNvPr>
          <p:cNvSpPr>
            <a:spLocks noGrp="1" noChangeArrowheads="1"/>
          </p:cNvSpPr>
          <p:nvPr>
            <p:ph type="sldNum" sz="quarter" idx="12"/>
          </p:nvPr>
        </p:nvSpPr>
        <p:spPr>
          <a:ln/>
        </p:spPr>
        <p:txBody>
          <a:bodyPr/>
          <a:lstStyle>
            <a:lvl1pPr>
              <a:defRPr/>
            </a:lvl1pPr>
          </a:lstStyle>
          <a:p>
            <a:fld id="{1AD6E048-3CC4-4C63-A94D-6821DCA7FFE5}" type="slidenum">
              <a:rPr lang="en-US" altLang="en-US"/>
              <a:pPr/>
              <a:t>‹#›</a:t>
            </a:fld>
            <a:endParaRPr lang="en-US" altLang="en-US"/>
          </a:p>
        </p:txBody>
      </p:sp>
    </p:spTree>
    <p:extLst>
      <p:ext uri="{BB962C8B-B14F-4D97-AF65-F5344CB8AC3E}">
        <p14:creationId xmlns:p14="http://schemas.microsoft.com/office/powerpoint/2010/main" val="267150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A72979E-C73E-458F-8252-57D554F6C94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B90D859-1500-4449-958B-6F289624703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40ACFE1-E13A-4D09-AFAF-A4F65D6A802D}"/>
              </a:ext>
            </a:extLst>
          </p:cNvPr>
          <p:cNvSpPr>
            <a:spLocks noGrp="1" noChangeArrowheads="1"/>
          </p:cNvSpPr>
          <p:nvPr>
            <p:ph type="sldNum" sz="quarter" idx="12"/>
          </p:nvPr>
        </p:nvSpPr>
        <p:spPr>
          <a:ln/>
        </p:spPr>
        <p:txBody>
          <a:bodyPr/>
          <a:lstStyle>
            <a:lvl1pPr>
              <a:defRPr/>
            </a:lvl1pPr>
          </a:lstStyle>
          <a:p>
            <a:fld id="{C61FF9DA-B497-41C4-881A-E7A178A0DB1C}" type="slidenum">
              <a:rPr lang="en-US" altLang="en-US"/>
              <a:pPr/>
              <a:t>‹#›</a:t>
            </a:fld>
            <a:endParaRPr lang="en-US" altLang="en-US"/>
          </a:p>
        </p:txBody>
      </p:sp>
    </p:spTree>
    <p:extLst>
      <p:ext uri="{BB962C8B-B14F-4D97-AF65-F5344CB8AC3E}">
        <p14:creationId xmlns:p14="http://schemas.microsoft.com/office/powerpoint/2010/main" val="2379219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1D04530-A229-4DEC-B1A7-0A0F5B3772D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BCCB2E9D-D727-45F6-A689-AD46C2FEAA6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A144FA9C-E6E7-41BE-81AC-D2806D486485}"/>
              </a:ext>
            </a:extLst>
          </p:cNvPr>
          <p:cNvSpPr>
            <a:spLocks noGrp="1" noChangeArrowheads="1"/>
          </p:cNvSpPr>
          <p:nvPr>
            <p:ph type="sldNum" sz="quarter" idx="12"/>
          </p:nvPr>
        </p:nvSpPr>
        <p:spPr>
          <a:ln/>
        </p:spPr>
        <p:txBody>
          <a:bodyPr/>
          <a:lstStyle>
            <a:lvl1pPr>
              <a:defRPr/>
            </a:lvl1pPr>
          </a:lstStyle>
          <a:p>
            <a:fld id="{E68A535A-BFCF-4CBA-84CA-D99E8A96F52C}" type="slidenum">
              <a:rPr lang="en-US" altLang="en-US"/>
              <a:pPr/>
              <a:t>‹#›</a:t>
            </a:fld>
            <a:endParaRPr lang="en-US" altLang="en-US"/>
          </a:p>
        </p:txBody>
      </p:sp>
    </p:spTree>
    <p:extLst>
      <p:ext uri="{BB962C8B-B14F-4D97-AF65-F5344CB8AC3E}">
        <p14:creationId xmlns:p14="http://schemas.microsoft.com/office/powerpoint/2010/main" val="2091237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ACB65D0-093B-4EF3-A600-FF788949379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9C36DA4-D318-4348-986E-71FBBDE69F4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D978F998-E816-4944-B218-50E01AB2427D}"/>
              </a:ext>
            </a:extLst>
          </p:cNvPr>
          <p:cNvSpPr>
            <a:spLocks noGrp="1" noChangeArrowheads="1"/>
          </p:cNvSpPr>
          <p:nvPr>
            <p:ph type="sldNum" sz="quarter" idx="12"/>
          </p:nvPr>
        </p:nvSpPr>
        <p:spPr>
          <a:ln/>
        </p:spPr>
        <p:txBody>
          <a:bodyPr/>
          <a:lstStyle>
            <a:lvl1pPr>
              <a:defRPr/>
            </a:lvl1pPr>
          </a:lstStyle>
          <a:p>
            <a:fld id="{DA3FE150-0B58-43F2-8ABC-0588A5899836}" type="slidenum">
              <a:rPr lang="en-US" altLang="en-US"/>
              <a:pPr/>
              <a:t>‹#›</a:t>
            </a:fld>
            <a:endParaRPr lang="en-US" altLang="en-US"/>
          </a:p>
        </p:txBody>
      </p:sp>
    </p:spTree>
    <p:extLst>
      <p:ext uri="{BB962C8B-B14F-4D97-AF65-F5344CB8AC3E}">
        <p14:creationId xmlns:p14="http://schemas.microsoft.com/office/powerpoint/2010/main" val="276661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9F0F360-45AC-48EC-AA6A-06E64E2CCFE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BD2D5C1-8958-41F9-BB68-3DA977AA759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F53AD9F8-60C3-49AE-8445-429718563717}"/>
              </a:ext>
            </a:extLst>
          </p:cNvPr>
          <p:cNvSpPr>
            <a:spLocks noGrp="1" noChangeArrowheads="1"/>
          </p:cNvSpPr>
          <p:nvPr>
            <p:ph type="sldNum" sz="quarter" idx="12"/>
          </p:nvPr>
        </p:nvSpPr>
        <p:spPr>
          <a:ln/>
        </p:spPr>
        <p:txBody>
          <a:bodyPr/>
          <a:lstStyle>
            <a:lvl1pPr>
              <a:defRPr/>
            </a:lvl1pPr>
          </a:lstStyle>
          <a:p>
            <a:fld id="{1DC29822-3FC5-4225-A48A-3EFC7ED91B3F}" type="slidenum">
              <a:rPr lang="en-US" altLang="en-US"/>
              <a:pPr/>
              <a:t>‹#›</a:t>
            </a:fld>
            <a:endParaRPr lang="en-US" altLang="en-US"/>
          </a:p>
        </p:txBody>
      </p:sp>
    </p:spTree>
    <p:extLst>
      <p:ext uri="{BB962C8B-B14F-4D97-AF65-F5344CB8AC3E}">
        <p14:creationId xmlns:p14="http://schemas.microsoft.com/office/powerpoint/2010/main" val="336650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96A0045F-8B9E-416C-A525-3B15BED4A2D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186D01F-2161-48BD-AB8F-6D85EEEFC11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4211E9B-97D2-4CFA-8074-C000EF469997}"/>
              </a:ext>
            </a:extLst>
          </p:cNvPr>
          <p:cNvSpPr>
            <a:spLocks noGrp="1" noChangeArrowheads="1"/>
          </p:cNvSpPr>
          <p:nvPr>
            <p:ph type="sldNum" sz="quarter" idx="12"/>
          </p:nvPr>
        </p:nvSpPr>
        <p:spPr>
          <a:ln/>
        </p:spPr>
        <p:txBody>
          <a:bodyPr/>
          <a:lstStyle>
            <a:lvl1pPr>
              <a:defRPr/>
            </a:lvl1pPr>
          </a:lstStyle>
          <a:p>
            <a:fld id="{3A3151F1-FC1D-4FC2-86EC-CC9AE2073315}" type="slidenum">
              <a:rPr lang="en-US" altLang="en-US"/>
              <a:pPr/>
              <a:t>‹#›</a:t>
            </a:fld>
            <a:endParaRPr lang="en-US" altLang="en-US"/>
          </a:p>
        </p:txBody>
      </p:sp>
    </p:spTree>
    <p:extLst>
      <p:ext uri="{BB962C8B-B14F-4D97-AF65-F5344CB8AC3E}">
        <p14:creationId xmlns:p14="http://schemas.microsoft.com/office/powerpoint/2010/main" val="185533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3228B3FE-C9EF-40F3-94E5-9D3B336146C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F718512-4889-425E-AB24-864FE2E5976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DB9C028-024A-4C3F-ACCB-8994FD72B421}"/>
              </a:ext>
            </a:extLst>
          </p:cNvPr>
          <p:cNvSpPr>
            <a:spLocks noGrp="1" noChangeArrowheads="1"/>
          </p:cNvSpPr>
          <p:nvPr>
            <p:ph type="sldNum" sz="quarter" idx="12"/>
          </p:nvPr>
        </p:nvSpPr>
        <p:spPr>
          <a:ln/>
        </p:spPr>
        <p:txBody>
          <a:bodyPr/>
          <a:lstStyle>
            <a:lvl1pPr>
              <a:defRPr/>
            </a:lvl1pPr>
          </a:lstStyle>
          <a:p>
            <a:fld id="{183B9AAA-B421-409D-834F-762BC56842B6}" type="slidenum">
              <a:rPr lang="en-US" altLang="en-US"/>
              <a:pPr/>
              <a:t>‹#›</a:t>
            </a:fld>
            <a:endParaRPr lang="en-US" altLang="en-US"/>
          </a:p>
        </p:txBody>
      </p:sp>
    </p:spTree>
    <p:extLst>
      <p:ext uri="{BB962C8B-B14F-4D97-AF65-F5344CB8AC3E}">
        <p14:creationId xmlns:p14="http://schemas.microsoft.com/office/powerpoint/2010/main" val="115739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81661DE-8B87-428F-8B60-239C4F0DB98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FF77EA5-8024-4FBD-9318-FAB500858D1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4BD2EC9-6D29-4C9B-85F7-7A42D8EE946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83E9044C-424D-4BC2-B9EE-226058C617B4}"/>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A3A429C8-B060-4842-A7E7-33BD346B3D28}"/>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DDE144DB-81F6-47AC-9DDE-57FBB6E082D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iad.state.nm.us/contact-us/staff-directory/" TargetMode="External"/><Relationship Id="rId7" Type="http://schemas.openxmlformats.org/officeDocument/2006/relationships/hyperlink" Target="mailto:Steven.Latimer3.nfg@mail.mi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tel:505-407-3300" TargetMode="External"/><Relationship Id="rId5" Type="http://schemas.openxmlformats.org/officeDocument/2006/relationships/image" Target="../media/image1.jpeg"/><Relationship Id="rId4" Type="http://schemas.openxmlformats.org/officeDocument/2006/relationships/hyperlink" Target="mailto:Kenneth.a.nava.mil@mail.mi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1D5AC5-D4D8-4C36-BA66-2C0C0D4CDF59}"/>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3076" name="Rectangle 12">
            <a:extLst>
              <a:ext uri="{FF2B5EF4-FFF2-40B4-BE49-F238E27FC236}">
                <a16:creationId xmlns:a16="http://schemas.microsoft.com/office/drawing/2014/main" id="{EE825EFA-0A78-4C93-BB34-F921D16E93C1}"/>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3077" name="Rectangle 13">
            <a:extLst>
              <a:ext uri="{FF2B5EF4-FFF2-40B4-BE49-F238E27FC236}">
                <a16:creationId xmlns:a16="http://schemas.microsoft.com/office/drawing/2014/main" id="{A15DAF5F-0F95-4186-83D3-F05264190569}"/>
              </a:ext>
            </a:extLst>
          </p:cNvPr>
          <p:cNvSpPr>
            <a:spLocks noChangeArrowheads="1"/>
          </p:cNvSpPr>
          <p:nvPr/>
        </p:nvSpPr>
        <p:spPr bwMode="auto">
          <a:xfrm>
            <a:off x="363538" y="506413"/>
            <a:ext cx="847566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dirty="0">
                <a:solidFill>
                  <a:srgbClr val="2F5496"/>
                </a:solidFill>
                <a:latin typeface="Calibri Light" panose="020F0302020204030204" pitchFamily="34" charset="0"/>
                <a:cs typeface="Times New Roman" panose="02020603050405020304" pitchFamily="18" charset="0"/>
              </a:rPr>
              <a:t>Department of Military Affairs</a:t>
            </a:r>
            <a:endParaRPr lang="en-US" altLang="en-US" dirty="0">
              <a:solidFill>
                <a:srgbClr val="2F5496"/>
              </a:solidFill>
              <a:latin typeface="Calibri Light" panose="020F0302020204030204" pitchFamily="34" charset="0"/>
              <a:cs typeface="Times New Roman" panose="02020603050405020304" pitchFamily="18" charset="0"/>
            </a:endParaRPr>
          </a:p>
        </p:txBody>
      </p:sp>
      <p:sp>
        <p:nvSpPr>
          <p:cNvPr id="3080" name="Rectangle 14">
            <a:extLst>
              <a:ext uri="{FF2B5EF4-FFF2-40B4-BE49-F238E27FC236}">
                <a16:creationId xmlns:a16="http://schemas.microsoft.com/office/drawing/2014/main" id="{A3A98BFC-4D36-4BCC-A6DE-E579E65DEF65}"/>
              </a:ext>
            </a:extLst>
          </p:cNvPr>
          <p:cNvSpPr>
            <a:spLocks noChangeArrowheads="1"/>
          </p:cNvSpPr>
          <p:nvPr/>
        </p:nvSpPr>
        <p:spPr bwMode="auto">
          <a:xfrm>
            <a:off x="143669" y="2366867"/>
            <a:ext cx="8915400" cy="4314979"/>
          </a:xfrm>
          <a:prstGeom prst="rect">
            <a:avLst/>
          </a:prstGeom>
          <a:noFill/>
          <a:ln>
            <a:noFill/>
          </a:ln>
        </p:spPr>
        <p:txBody>
          <a:bodyPr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l" fontAlgn="base">
              <a:buNone/>
            </a:pPr>
            <a:r>
              <a:rPr lang="en-US" sz="1600" b="0" i="0" dirty="0">
                <a:solidFill>
                  <a:srgbClr val="002060"/>
                </a:solidFill>
                <a:effectLst/>
                <a:latin typeface="Calibri" panose="020F0502020204030204" pitchFamily="34" charset="0"/>
                <a:cs typeface="Calibri" panose="020F0502020204030204" pitchFamily="34" charset="0"/>
              </a:rPr>
              <a:t>The New Mexico Department of Military Affairs (DMA) is a cabinet-level agency which provides infrastructure support to the New Mexico National Guard (NMNG). Provides the necessary infrastructure required to support the Army and Air National Guard, State Defense Force and Civil Air Patrol missions</a:t>
            </a:r>
          </a:p>
          <a:p>
            <a:pPr algn="l" fontAlgn="base">
              <a:buNone/>
            </a:pPr>
            <a:endParaRPr lang="en-US" sz="900" b="0" i="0" dirty="0">
              <a:solidFill>
                <a:srgbClr val="002060"/>
              </a:solidFill>
              <a:effectLst/>
              <a:latin typeface="Calibri" panose="020F0502020204030204" pitchFamily="34" charset="0"/>
              <a:cs typeface="Calibri" panose="020F0502020204030204" pitchFamily="34" charset="0"/>
            </a:endParaRPr>
          </a:p>
          <a:p>
            <a:pPr algn="l" fontAlgn="base">
              <a:buNone/>
            </a:pPr>
            <a:r>
              <a:rPr lang="en-US" sz="1600" dirty="0">
                <a:solidFill>
                  <a:srgbClr val="2F5496"/>
                </a:solidFill>
                <a:latin typeface="Calibri" panose="020F0502020204030204" pitchFamily="34" charset="0"/>
                <a:cs typeface="Calibri" panose="020F0502020204030204" pitchFamily="34" charset="0"/>
              </a:rPr>
              <a:t>Mission</a:t>
            </a:r>
          </a:p>
          <a:p>
            <a:pPr algn="l" fontAlgn="base">
              <a:buNone/>
            </a:pPr>
            <a:r>
              <a:rPr lang="en-US" sz="1600" b="0" i="0" dirty="0">
                <a:solidFill>
                  <a:srgbClr val="002060"/>
                </a:solidFill>
                <a:effectLst/>
                <a:latin typeface="Calibri" panose="020F0502020204030204" pitchFamily="34" charset="0"/>
                <a:cs typeface="Calibri" panose="020F0502020204030204" pitchFamily="34" charset="0"/>
              </a:rPr>
              <a:t>To support the NMNG vision, DMA will provide the necessary infrastructure required to support the Army and Air National Guard, State Defense Force and Civil Air Patrol missions. The DMA will optimize the use of all facilities, ranges and installations. </a:t>
            </a:r>
          </a:p>
          <a:p>
            <a:pPr algn="l" fontAlgn="base">
              <a:buNone/>
            </a:pPr>
            <a:endParaRPr lang="en-US" sz="1600" b="0" i="0" dirty="0">
              <a:solidFill>
                <a:srgbClr val="002060"/>
              </a:solidFill>
              <a:effectLst/>
              <a:latin typeface="Calibri" panose="020F0502020204030204" pitchFamily="34" charset="0"/>
              <a:cs typeface="Calibri" panose="020F0502020204030204" pitchFamily="34" charset="0"/>
            </a:endParaRPr>
          </a:p>
          <a:p>
            <a:pPr>
              <a:spcBef>
                <a:spcPct val="0"/>
              </a:spcBef>
              <a:buFontTx/>
              <a:buNone/>
            </a:pPr>
            <a:r>
              <a:rPr lang="en-US" altLang="en-US" sz="1600" dirty="0">
                <a:solidFill>
                  <a:srgbClr val="2F5496"/>
                </a:solidFill>
                <a:latin typeface="Calibri" panose="020F0502020204030204" pitchFamily="34" charset="0"/>
                <a:cs typeface="Calibri" panose="020F0502020204030204" pitchFamily="34" charset="0"/>
              </a:rPr>
              <a:t>Key Contacts</a:t>
            </a: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000" dirty="0">
              <a:latin typeface="Calibri" panose="020F0502020204030204" pitchFamily="34" charset="0"/>
              <a:cs typeface="Times New Roman" panose="02020603050405020304" pitchFamily="18" charset="0"/>
            </a:endParaRPr>
          </a:p>
        </p:txBody>
      </p:sp>
      <p:sp>
        <p:nvSpPr>
          <p:cNvPr id="14345" name="TextBox 6">
            <a:extLst>
              <a:ext uri="{FF2B5EF4-FFF2-40B4-BE49-F238E27FC236}">
                <a16:creationId xmlns:a16="http://schemas.microsoft.com/office/drawing/2014/main" id="{9BD1F7FB-BBE2-4C4B-AD38-067C63A4DE7D}"/>
              </a:ext>
            </a:extLst>
          </p:cNvPr>
          <p:cNvSpPr txBox="1">
            <a:spLocks noChangeArrowheads="1"/>
          </p:cNvSpPr>
          <p:nvPr/>
        </p:nvSpPr>
        <p:spPr bwMode="auto">
          <a:xfrm>
            <a:off x="3231132" y="5451190"/>
            <a:ext cx="244633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srgbClr val="002060"/>
                </a:solidFill>
                <a:latin typeface="Calibri" panose="020F0502020204030204" pitchFamily="34" charset="0"/>
                <a:cs typeface="Calibri" panose="020F0502020204030204" pitchFamily="34" charset="0"/>
              </a:rPr>
              <a:t>Major General Kenneth Nava</a:t>
            </a:r>
          </a:p>
          <a:p>
            <a:pPr>
              <a:spcBef>
                <a:spcPct val="0"/>
              </a:spcBef>
              <a:buFontTx/>
              <a:buNone/>
            </a:pPr>
            <a:r>
              <a:rPr lang="en-US" altLang="en-US" sz="1200" dirty="0">
                <a:solidFill>
                  <a:srgbClr val="002060"/>
                </a:solidFill>
                <a:latin typeface="Calibri" panose="020F0502020204030204" pitchFamily="34" charset="0"/>
                <a:cs typeface="Calibri" panose="020F0502020204030204" pitchFamily="34" charset="0"/>
              </a:rPr>
              <a:t>The Adjutant General of NM</a:t>
            </a:r>
          </a:p>
          <a:p>
            <a:pPr>
              <a:spcBef>
                <a:spcPct val="0"/>
              </a:spcBef>
              <a:buFontTx/>
              <a:buNone/>
            </a:pPr>
            <a:r>
              <a:rPr lang="en-US" altLang="en-US" sz="1200" dirty="0">
                <a:solidFill>
                  <a:srgbClr val="002060"/>
                </a:solidFill>
                <a:latin typeface="Calibri" panose="020F0502020204030204" pitchFamily="34" charset="0"/>
                <a:cs typeface="Calibri" panose="020F0502020204030204" pitchFamily="34" charset="0"/>
              </a:rPr>
              <a:t>Phone: 505-407-3350</a:t>
            </a:r>
          </a:p>
          <a:p>
            <a:pPr>
              <a:spcBef>
                <a:spcPct val="0"/>
              </a:spcBef>
              <a:buFontTx/>
              <a:buNone/>
            </a:pPr>
            <a:r>
              <a:rPr lang="en-US" altLang="en-US" sz="1200" dirty="0">
                <a:solidFill>
                  <a:srgbClr val="002060"/>
                </a:solidFill>
                <a:latin typeface="Calibri" panose="020F0502020204030204" pitchFamily="34" charset="0"/>
                <a:cs typeface="Calibri" panose="020F0502020204030204" pitchFamily="34" charset="0"/>
              </a:rPr>
              <a:t>Email:</a:t>
            </a:r>
            <a:r>
              <a:rPr lang="en-US" sz="1800" u="sng" dirty="0">
                <a:solidFill>
                  <a:srgbClr val="0000FF"/>
                </a:solidFill>
                <a:effectLst/>
                <a:latin typeface="Calibri" panose="020F0502020204030204" pitchFamily="34" charset="0"/>
                <a:ea typeface="Times New Roman" panose="02020603050405020304" pitchFamily="18" charset="0"/>
                <a:hlinkClick r:id="rId4"/>
              </a:rPr>
              <a:t> </a:t>
            </a:r>
            <a:r>
              <a:rPr lang="en-US" sz="1200" u="sng" dirty="0">
                <a:solidFill>
                  <a:srgbClr val="0000FF"/>
                </a:solidFill>
                <a:effectLst/>
                <a:latin typeface="Calibri" panose="020F0502020204030204" pitchFamily="34" charset="0"/>
                <a:ea typeface="Times New Roman" panose="02020603050405020304" pitchFamily="18" charset="0"/>
                <a:hlinkClick r:id="rId4"/>
              </a:rPr>
              <a:t>Kenneth.a.nava.mil@mail.mil</a:t>
            </a:r>
            <a:endParaRPr lang="en-US" altLang="en-US" sz="1200" dirty="0">
              <a:solidFill>
                <a:srgbClr val="002060"/>
              </a:solidFill>
              <a:latin typeface="Calibri" panose="020F0502020204030204" pitchFamily="34" charset="0"/>
              <a:cs typeface="Calibri" panose="020F0502020204030204" pitchFamily="34" charset="0"/>
            </a:endParaRPr>
          </a:p>
        </p:txBody>
      </p:sp>
      <p:pic>
        <p:nvPicPr>
          <p:cNvPr id="1026" name="Picture 2" descr="Image">
            <a:extLst>
              <a:ext uri="{FF2B5EF4-FFF2-40B4-BE49-F238E27FC236}">
                <a16:creationId xmlns:a16="http://schemas.microsoft.com/office/drawing/2014/main" id="{B6CDC991-2F78-4159-963F-4A1F21F815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4053" y="1011236"/>
            <a:ext cx="1494631" cy="1494631"/>
          </a:xfrm>
          <a:prstGeom prst="rect">
            <a:avLst/>
          </a:prstGeom>
          <a:noFill/>
          <a:extLst>
            <a:ext uri="{909E8E84-426E-40DD-AFC4-6F175D3DCCD1}">
              <a14:hiddenFill xmlns:a14="http://schemas.microsoft.com/office/drawing/2010/main">
                <a:solidFill>
                  <a:srgbClr val="FFFFFF"/>
                </a:solidFill>
              </a14:hiddenFill>
            </a:ext>
          </a:extLst>
        </p:spPr>
      </p:pic>
      <p:sp>
        <p:nvSpPr>
          <p:cNvPr id="14346" name="TextBox 7">
            <a:extLst>
              <a:ext uri="{FF2B5EF4-FFF2-40B4-BE49-F238E27FC236}">
                <a16:creationId xmlns:a16="http://schemas.microsoft.com/office/drawing/2014/main" id="{A663D77F-1FBE-4E6F-916F-B547A7F55815}"/>
              </a:ext>
            </a:extLst>
          </p:cNvPr>
          <p:cNvSpPr txBox="1">
            <a:spLocks noChangeArrowheads="1"/>
          </p:cNvSpPr>
          <p:nvPr/>
        </p:nvSpPr>
        <p:spPr bwMode="auto">
          <a:xfrm>
            <a:off x="6178548" y="4989525"/>
            <a:ext cx="2660651"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1200" b="1" i="0" dirty="0">
                <a:solidFill>
                  <a:srgbClr val="002642"/>
                </a:solidFill>
                <a:effectLst/>
                <a:latin typeface="Calibri" panose="020F0502020204030204" pitchFamily="34" charset="0"/>
                <a:cs typeface="Calibri" panose="020F0502020204030204" pitchFamily="34" charset="0"/>
              </a:rPr>
              <a:t>Steve Latimer</a:t>
            </a:r>
            <a:br>
              <a:rPr lang="en-US" sz="1200" dirty="0">
                <a:latin typeface="Calibri" panose="020F0502020204030204" pitchFamily="34" charset="0"/>
                <a:cs typeface="Calibri" panose="020F0502020204030204" pitchFamily="34" charset="0"/>
              </a:rPr>
            </a:br>
            <a:r>
              <a:rPr lang="en-US" sz="1200" b="0" i="0" dirty="0">
                <a:solidFill>
                  <a:srgbClr val="002642"/>
                </a:solidFill>
                <a:effectLst/>
                <a:latin typeface="Calibri" panose="020F0502020204030204" pitchFamily="34" charset="0"/>
                <a:cs typeface="Calibri" panose="020F0502020204030204" pitchFamily="34" charset="0"/>
              </a:rPr>
              <a:t>Tribal Liaison</a:t>
            </a:r>
            <a:br>
              <a:rPr lang="en-US" sz="1200" dirty="0">
                <a:latin typeface="Calibri" panose="020F0502020204030204" pitchFamily="34" charset="0"/>
                <a:cs typeface="Calibri" panose="020F0502020204030204" pitchFamily="34" charset="0"/>
              </a:rPr>
            </a:br>
            <a:r>
              <a:rPr lang="en-US" sz="1200" b="0" i="0" dirty="0">
                <a:solidFill>
                  <a:srgbClr val="002642"/>
                </a:solidFill>
                <a:effectLst/>
                <a:latin typeface="Calibri" panose="020F0502020204030204" pitchFamily="34" charset="0"/>
                <a:cs typeface="Calibri" panose="020F0502020204030204" pitchFamily="34" charset="0"/>
              </a:rPr>
              <a:t>10 Bataan Boulevard</a:t>
            </a:r>
            <a:br>
              <a:rPr lang="en-US" sz="1200" dirty="0">
                <a:latin typeface="Calibri" panose="020F0502020204030204" pitchFamily="34" charset="0"/>
                <a:cs typeface="Calibri" panose="020F0502020204030204" pitchFamily="34" charset="0"/>
              </a:rPr>
            </a:br>
            <a:r>
              <a:rPr lang="en-US" sz="1200" b="0" i="0" dirty="0">
                <a:solidFill>
                  <a:srgbClr val="002642"/>
                </a:solidFill>
                <a:effectLst/>
                <a:latin typeface="Calibri" panose="020F0502020204030204" pitchFamily="34" charset="0"/>
                <a:cs typeface="Calibri" panose="020F0502020204030204" pitchFamily="34" charset="0"/>
              </a:rPr>
              <a:t>Santa Fe, NM 87508</a:t>
            </a:r>
            <a:br>
              <a:rPr lang="en-US" sz="1200" dirty="0">
                <a:latin typeface="Calibri" panose="020F0502020204030204" pitchFamily="34" charset="0"/>
                <a:cs typeface="Calibri" panose="020F0502020204030204" pitchFamily="34" charset="0"/>
              </a:rPr>
            </a:br>
            <a:r>
              <a:rPr lang="en-US" sz="1200" b="0" i="0" dirty="0">
                <a:solidFill>
                  <a:srgbClr val="002642"/>
                </a:solidFill>
                <a:effectLst/>
                <a:latin typeface="Calibri" panose="020F0502020204030204" pitchFamily="34" charset="0"/>
                <a:cs typeface="Calibri" panose="020F0502020204030204" pitchFamily="34" charset="0"/>
              </a:rPr>
              <a:t>Tel: </a:t>
            </a:r>
            <a:r>
              <a:rPr lang="en-US" sz="1200" b="1" i="0" dirty="0">
                <a:solidFill>
                  <a:srgbClr val="00A9A5"/>
                </a:solidFill>
                <a:effectLst/>
                <a:latin typeface="Calibri" panose="020F0502020204030204" pitchFamily="34" charset="0"/>
                <a:cs typeface="Calibri" panose="020F0502020204030204" pitchFamily="34" charset="0"/>
                <a:hlinkClick r:id="rId6"/>
              </a:rPr>
              <a:t>(505) 407-3300</a:t>
            </a:r>
            <a:r>
              <a:rPr lang="en-US" sz="1200" b="0" i="0" dirty="0">
                <a:solidFill>
                  <a:srgbClr val="002642"/>
                </a:solidFill>
                <a:effectLst/>
                <a:latin typeface="Calibri" panose="020F0502020204030204" pitchFamily="34" charset="0"/>
                <a:cs typeface="Calibri" panose="020F0502020204030204" pitchFamily="34" charset="0"/>
              </a:rPr>
              <a:t> ext.20040</a:t>
            </a:r>
            <a:br>
              <a:rPr lang="en-US" sz="1200" dirty="0">
                <a:latin typeface="Calibri" panose="020F0502020204030204" pitchFamily="34" charset="0"/>
                <a:cs typeface="Calibri" panose="020F0502020204030204" pitchFamily="34" charset="0"/>
              </a:rPr>
            </a:br>
            <a:r>
              <a:rPr lang="en-US" sz="1200" b="0" i="0" dirty="0">
                <a:solidFill>
                  <a:srgbClr val="002642"/>
                </a:solidFill>
                <a:effectLst/>
                <a:latin typeface="Calibri" panose="020F0502020204030204" pitchFamily="34" charset="0"/>
                <a:cs typeface="Calibri" panose="020F0502020204030204" pitchFamily="34" charset="0"/>
              </a:rPr>
              <a:t>Fax: (505) 474-8231</a:t>
            </a:r>
            <a:br>
              <a:rPr lang="en-US" sz="1200" dirty="0">
                <a:latin typeface="Calibri" panose="020F0502020204030204" pitchFamily="34" charset="0"/>
                <a:cs typeface="Calibri" panose="020F0502020204030204" pitchFamily="34" charset="0"/>
              </a:rPr>
            </a:br>
            <a:r>
              <a:rPr lang="en-US" sz="1200" b="0" i="0" dirty="0">
                <a:solidFill>
                  <a:srgbClr val="002642"/>
                </a:solidFill>
                <a:effectLst/>
                <a:latin typeface="Calibri" panose="020F0502020204030204" pitchFamily="34" charset="0"/>
                <a:cs typeface="Calibri" panose="020F0502020204030204" pitchFamily="34" charset="0"/>
              </a:rPr>
              <a:t>Email: </a:t>
            </a:r>
            <a:r>
              <a:rPr lang="en-US" sz="1200" b="1" i="0" dirty="0">
                <a:solidFill>
                  <a:srgbClr val="00D2CD"/>
                </a:solidFill>
                <a:effectLst/>
                <a:latin typeface="Calibri" panose="020F0502020204030204" pitchFamily="34" charset="0"/>
                <a:cs typeface="Calibri" panose="020F0502020204030204" pitchFamily="34" charset="0"/>
                <a:hlinkClick r:id="rId7"/>
              </a:rPr>
              <a:t>Steven.Latimer3.nfg@mail.mil</a:t>
            </a:r>
            <a:endParaRPr lang="en-US" altLang="en-US" sz="3600" dirty="0">
              <a:solidFill>
                <a:srgbClr val="002060"/>
              </a:solidFill>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AEACB0D7-AC10-4162-A925-E006C3DD5D9A}"/>
              </a:ext>
            </a:extLst>
          </p:cNvPr>
          <p:cNvPicPr>
            <a:picLocks noChangeAspect="1"/>
          </p:cNvPicPr>
          <p:nvPr/>
        </p:nvPicPr>
        <p:blipFill>
          <a:blip r:embed="rId8"/>
          <a:stretch>
            <a:fillRect/>
          </a:stretch>
        </p:blipFill>
        <p:spPr>
          <a:xfrm>
            <a:off x="1559272" y="4834289"/>
            <a:ext cx="1451990" cy="19475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Google Shape;254;p7">
            <a:extLst>
              <a:ext uri="{FF2B5EF4-FFF2-40B4-BE49-F238E27FC236}">
                <a16:creationId xmlns:a16="http://schemas.microsoft.com/office/drawing/2014/main" id="{3B2D1F03-A5F5-4DEC-89AE-A074E75ACED7}"/>
              </a:ext>
            </a:extLst>
          </p:cNvPr>
          <p:cNvSpPr>
            <a:spLocks noGrp="1" noChangeArrowheads="1"/>
          </p:cNvSpPr>
          <p:nvPr>
            <p:ph type="title"/>
          </p:nvPr>
        </p:nvSpPr>
        <p:spPr>
          <a:xfrm>
            <a:off x="76200" y="1447800"/>
            <a:ext cx="8966200" cy="4267200"/>
          </a:xfrm>
        </p:spPr>
        <p:txBody>
          <a:bodyPr lIns="91425" tIns="45700" rIns="91425" bIns="45700"/>
          <a:lstStyle/>
          <a:p>
            <a:pPr algn="l">
              <a:buClr>
                <a:srgbClr val="000000"/>
              </a:buClr>
              <a:buSzPts val="2000"/>
              <a:buFont typeface="Calibri" panose="020F0502020204030204" pitchFamily="34" charset="0"/>
              <a:buNone/>
            </a:pPr>
            <a:br>
              <a:rPr lang="en-US" altLang="en-US" sz="1400" dirty="0">
                <a:solidFill>
                  <a:srgbClr val="002060"/>
                </a:solidFill>
                <a:latin typeface="Calibri" panose="020F0502020204030204" pitchFamily="34" charset="0"/>
                <a:cs typeface="Calibri" panose="020F0502020204030204" pitchFamily="34" charset="0"/>
                <a:sym typeface="Calibri" panose="020F0502020204030204" pitchFamily="34" charset="0"/>
              </a:rPr>
            </a:br>
            <a:br>
              <a:rPr lang="en-US" altLang="en-US" sz="1400" dirty="0">
                <a:solidFill>
                  <a:srgbClr val="002060"/>
                </a:solidFill>
                <a:latin typeface="Calibri" panose="020F0502020204030204" pitchFamily="34" charset="0"/>
                <a:cs typeface="Calibri" panose="020F0502020204030204" pitchFamily="34" charset="0"/>
                <a:sym typeface="Calibri" panose="020F0502020204030204" pitchFamily="34" charset="0"/>
              </a:rPr>
            </a:br>
            <a: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t>On 27 October 1999, the Department of Defense (DoD) promulgated its annotated American Indian and Alaska Native policy, which emphasizes the importance of respecting and consulting tribal governments on a government-to-government basis. The policy requires an assessment, through consultation, of the effect of proposed DoD actions that may have the potential to significantly affect protected American Indian tribal resources, American Indian Tribal rights, and American Indian lands before decisions are made by the services. </a:t>
            </a:r>
            <a:b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br>
            <a:b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br>
            <a: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t>The NMNG offers the National Guard Youth </a:t>
            </a:r>
            <a:r>
              <a:rPr lang="en-US" altLang="en-US" sz="1600" dirty="0" err="1">
                <a:solidFill>
                  <a:srgbClr val="002060"/>
                </a:solidFill>
                <a:latin typeface="Calibri" panose="020F0502020204030204" pitchFamily="34" charset="0"/>
                <a:cs typeface="Calibri" panose="020F0502020204030204" pitchFamily="34" charset="0"/>
                <a:sym typeface="Calibri" panose="020F0502020204030204" pitchFamily="34" charset="0"/>
              </a:rPr>
              <a:t>ChalleNGe</a:t>
            </a:r>
            <a: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t> Academy which is a boot-camp program for at-risk youth. It offers structure, discipline, and a chance for troubled youth to exercise discipline, encourage growth in maturity, provides positive support to help turn their lives around. It is not exclusively for Native American youth, but many Native youths have benefitted from this opportunity. </a:t>
            </a:r>
            <a:b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br>
            <a:b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br>
            <a: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t>The NMNG Anti-Drug Unit has taken its climbing wall and anti-drug message to the various tribal job fairs, and is available upon request to all Pueblos, Tribes and Nations in New Mexico. </a:t>
            </a:r>
            <a:b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br>
            <a:b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br>
            <a:r>
              <a:rPr lang="en-US" altLang="en-US" sz="1600" dirty="0">
                <a:solidFill>
                  <a:srgbClr val="002060"/>
                </a:solidFill>
                <a:latin typeface="Calibri" panose="020F0502020204030204" pitchFamily="34" charset="0"/>
                <a:cs typeface="Calibri" panose="020F0502020204030204" pitchFamily="34" charset="0"/>
                <a:sym typeface="Calibri" panose="020F0502020204030204" pitchFamily="34" charset="0"/>
              </a:rPr>
              <a:t>The NMNG has worked on developing a program which would allow NMNG personnel and equipment (e.g.  graders, front-end loaders) to be used on tribal land in order to assist Tribes with infrastructure improvement issues. </a:t>
            </a:r>
            <a:endParaRPr lang="en-US" altLang="en-US" sz="1400" dirty="0">
              <a:solidFill>
                <a:srgbClr val="002060"/>
              </a:solidFill>
              <a:latin typeface="Calibri" panose="020F0502020204030204" pitchFamily="34" charset="0"/>
              <a:cs typeface="Calibri" panose="020F0502020204030204" pitchFamily="34" charset="0"/>
              <a:sym typeface="Calibri" panose="020F0502020204030204" pitchFamily="34" charset="0"/>
            </a:endParaRPr>
          </a:p>
        </p:txBody>
      </p:sp>
      <p:sp>
        <p:nvSpPr>
          <p:cNvPr id="2" name="Rectangle 1">
            <a:extLst>
              <a:ext uri="{FF2B5EF4-FFF2-40B4-BE49-F238E27FC236}">
                <a16:creationId xmlns:a16="http://schemas.microsoft.com/office/drawing/2014/main" id="{414139E5-A591-4EC5-8E5D-830057B60163}"/>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7172" name="Rectangle 12">
            <a:extLst>
              <a:ext uri="{FF2B5EF4-FFF2-40B4-BE49-F238E27FC236}">
                <a16:creationId xmlns:a16="http://schemas.microsoft.com/office/drawing/2014/main" id="{C597C54D-32F9-4698-976F-628F6BA924BE}"/>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21" name="TextBox 20">
            <a:extLst>
              <a:ext uri="{FF2B5EF4-FFF2-40B4-BE49-F238E27FC236}">
                <a16:creationId xmlns:a16="http://schemas.microsoft.com/office/drawing/2014/main" id="{DA8A7CE6-21F4-4D19-9C8D-E8D60A7B1858}"/>
              </a:ext>
            </a:extLst>
          </p:cNvPr>
          <p:cNvSpPr txBox="1"/>
          <p:nvPr/>
        </p:nvSpPr>
        <p:spPr>
          <a:xfrm>
            <a:off x="215900" y="609600"/>
            <a:ext cx="8686800" cy="892552"/>
          </a:xfrm>
          <a:prstGeom prst="rect">
            <a:avLst/>
          </a:prstGeom>
          <a:noFill/>
        </p:spPr>
        <p:txBody>
          <a:bodyPr lIns="91440" tIns="45720" rIns="91440" bIns="45720" anchor="t">
            <a:spAutoFit/>
          </a:bodyPr>
          <a:lstStyle/>
          <a:p>
            <a:pPr algn="ctr">
              <a:defRPr/>
            </a:pPr>
            <a:r>
              <a:rPr lang="en-US" sz="3200" dirty="0">
                <a:solidFill>
                  <a:srgbClr val="2F5496"/>
                </a:solidFill>
                <a:latin typeface="Calibri" panose="020F0502020204030204" pitchFamily="34" charset="0"/>
                <a:cs typeface="Calibri" panose="020F0502020204030204" pitchFamily="34" charset="0"/>
              </a:rPr>
              <a:t>Programs</a:t>
            </a:r>
          </a:p>
          <a:p>
            <a:pPr>
              <a:defRPr/>
            </a:pPr>
            <a:endParaRPr lang="en-US" sz="800" dirty="0">
              <a:solidFill>
                <a:srgbClr val="2F5496"/>
              </a:solidFill>
              <a:latin typeface="Calibri" panose="020F0502020204030204" pitchFamily="34" charset="0"/>
              <a:cs typeface="Calibri" panose="020F0502020204030204" pitchFamily="34" charset="0"/>
            </a:endParaRPr>
          </a:p>
          <a:p>
            <a:pPr>
              <a:defRPr/>
            </a:pPr>
            <a:endParaRPr lang="en-US" sz="1200" b="1" dirty="0">
              <a:solidFill>
                <a:srgbClr val="2F5496"/>
              </a:solidFill>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Google Shape;254;p7">
            <a:extLst>
              <a:ext uri="{FF2B5EF4-FFF2-40B4-BE49-F238E27FC236}">
                <a16:creationId xmlns:a16="http://schemas.microsoft.com/office/drawing/2014/main" id="{AB6F9970-97D7-4D90-8BF1-F1C95BF666FF}"/>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46BAEC6E-B86F-43DF-B06D-280A022D799D}"/>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9220" name="Rectangle 12">
            <a:extLst>
              <a:ext uri="{FF2B5EF4-FFF2-40B4-BE49-F238E27FC236}">
                <a16:creationId xmlns:a16="http://schemas.microsoft.com/office/drawing/2014/main" id="{894FC7C5-C3EE-4864-92C1-5A25F48A8D0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3084" name="TextBox 22">
            <a:extLst>
              <a:ext uri="{FF2B5EF4-FFF2-40B4-BE49-F238E27FC236}">
                <a16:creationId xmlns:a16="http://schemas.microsoft.com/office/drawing/2014/main" id="{30B7689C-C354-499B-8EE8-6B6C67E5AB59}"/>
              </a:ext>
            </a:extLst>
          </p:cNvPr>
          <p:cNvSpPr txBox="1">
            <a:spLocks noChangeArrowheads="1"/>
          </p:cNvSpPr>
          <p:nvPr/>
        </p:nvSpPr>
        <p:spPr bwMode="auto">
          <a:xfrm>
            <a:off x="152400" y="609600"/>
            <a:ext cx="8839200" cy="4616648"/>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dirty="0">
                <a:solidFill>
                  <a:srgbClr val="2F5496"/>
                </a:solidFill>
                <a:latin typeface="Calibri" panose="020F0502020204030204" pitchFamily="34" charset="0"/>
                <a:cs typeface="Calibri" panose="020F0502020204030204" pitchFamily="34" charset="0"/>
              </a:rPr>
              <a:t>Accomplishments</a:t>
            </a:r>
          </a:p>
          <a:p>
            <a:pPr algn="ctr">
              <a:spcBef>
                <a:spcPct val="0"/>
              </a:spcBef>
              <a:buFontTx/>
              <a:buNone/>
              <a:defRPr/>
            </a:pPr>
            <a:endParaRPr lang="en-US" altLang="en-US" sz="1200" dirty="0">
              <a:solidFill>
                <a:srgbClr val="2F5496"/>
              </a:solidFill>
              <a:latin typeface="Calibri" panose="020F0502020204030204" pitchFamily="34" charset="0"/>
              <a:cs typeface="Calibri" panose="020F0502020204030204" pitchFamily="34" charset="0"/>
            </a:endParaRPr>
          </a:p>
          <a:p>
            <a:pPr>
              <a:spcBef>
                <a:spcPct val="0"/>
              </a:spcBef>
              <a:buFontTx/>
              <a:buNone/>
              <a:defRPr/>
            </a:pPr>
            <a:endParaRPr lang="en-US" altLang="en-US" sz="800" dirty="0">
              <a:latin typeface="Calibri" panose="020F0502020204030204" pitchFamily="34" charset="0"/>
              <a:cs typeface="Calibri" panose="020F0502020204030204" pitchFamily="34" charset="0"/>
            </a:endParaRPr>
          </a:p>
          <a:p>
            <a:pPr marL="171450" indent="-171450">
              <a:spcBef>
                <a:spcPct val="0"/>
              </a:spcBef>
              <a:defRPr/>
            </a:pPr>
            <a:r>
              <a:rPr lang="en-US" altLang="en-US" sz="2200" dirty="0">
                <a:solidFill>
                  <a:srgbClr val="002060"/>
                </a:solidFill>
                <a:latin typeface="Calibri" panose="020F0502020204030204" pitchFamily="34" charset="0"/>
                <a:cs typeface="Calibri" panose="020F0502020204030204" pitchFamily="34" charset="0"/>
              </a:rPr>
              <a:t>The NMNG has conducted consultations with interested tribes concerning training, land surveys and clearances. </a:t>
            </a:r>
          </a:p>
          <a:p>
            <a:pPr>
              <a:spcBef>
                <a:spcPct val="0"/>
              </a:spcBef>
              <a:buNone/>
              <a:defRPr/>
            </a:pPr>
            <a:endParaRPr lang="en-US" altLang="en-US" sz="2200" dirty="0">
              <a:solidFill>
                <a:srgbClr val="002060"/>
              </a:solidFill>
              <a:latin typeface="Calibri" panose="020F0502020204030204" pitchFamily="34" charset="0"/>
              <a:cs typeface="Calibri" panose="020F0502020204030204" pitchFamily="34" charset="0"/>
            </a:endParaRPr>
          </a:p>
          <a:p>
            <a:pPr marL="171450" indent="-171450">
              <a:spcBef>
                <a:spcPct val="0"/>
              </a:spcBef>
              <a:defRPr/>
            </a:pPr>
            <a:r>
              <a:rPr lang="en-US" altLang="en-US" sz="2200" dirty="0">
                <a:solidFill>
                  <a:srgbClr val="002060"/>
                </a:solidFill>
                <a:latin typeface="Calibri" panose="020F0502020204030204" pitchFamily="34" charset="0"/>
                <a:cs typeface="Calibri" panose="020F0502020204030204" pitchFamily="34" charset="0"/>
              </a:rPr>
              <a:t>The NMNG has invited New Mexico Tribes, Pueblos and Nations to a Tribal Meeting in which topics of interest to the tribes were discussed and information was provided on the NMNG’s stewardship practices. </a:t>
            </a:r>
          </a:p>
          <a:p>
            <a:pPr>
              <a:spcBef>
                <a:spcPct val="0"/>
              </a:spcBef>
              <a:buNone/>
              <a:defRPr/>
            </a:pPr>
            <a:endParaRPr lang="en-US" altLang="en-US" sz="2200" dirty="0">
              <a:solidFill>
                <a:srgbClr val="002060"/>
              </a:solidFill>
              <a:latin typeface="Calibri" panose="020F0502020204030204" pitchFamily="34" charset="0"/>
              <a:cs typeface="Calibri" panose="020F0502020204030204" pitchFamily="34" charset="0"/>
            </a:endParaRPr>
          </a:p>
          <a:p>
            <a:pPr marL="171450" indent="-171450">
              <a:spcBef>
                <a:spcPct val="0"/>
              </a:spcBef>
              <a:defRPr/>
            </a:pPr>
            <a:r>
              <a:rPr lang="en-US" altLang="en-US" sz="2200" dirty="0">
                <a:solidFill>
                  <a:srgbClr val="002060"/>
                </a:solidFill>
                <a:latin typeface="Calibri" panose="020F0502020204030204" pitchFamily="34" charset="0"/>
                <a:cs typeface="Calibri" panose="020F0502020204030204" pitchFamily="34" charset="0"/>
              </a:rPr>
              <a:t>The NMNG continues to assist tribal nations during the current 2020 Global COVID-19 Pandemic, wildfires, and other crises when needed. Training and education is also provided about opportunities to serve their State and community with the NMNG.</a:t>
            </a:r>
            <a:endParaRPr lang="en-US" altLang="en-US" sz="1800" dirty="0">
              <a:solidFill>
                <a:srgbClr val="002060"/>
              </a:solidFill>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CE95ABCCDF824688903FE290C52AA9" ma:contentTypeVersion="10" ma:contentTypeDescription="Create a new document." ma:contentTypeScope="" ma:versionID="068f959e87218f259104b0f94fac7c6b">
  <xsd:schema xmlns:xsd="http://www.w3.org/2001/XMLSchema" xmlns:xs="http://www.w3.org/2001/XMLSchema" xmlns:p="http://schemas.microsoft.com/office/2006/metadata/properties" xmlns:ns3="500fc99d-b194-414e-9bc2-944fb4fc9ef3" targetNamespace="http://schemas.microsoft.com/office/2006/metadata/properties" ma:root="true" ma:fieldsID="7f08b21b8650802273ad63d59f2a3150" ns3:_="">
    <xsd:import namespace="500fc99d-b194-414e-9bc2-944fb4fc9ef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0fc99d-b194-414e-9bc2-944fb4fc9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D77CE4-306A-4F9F-95F4-691263760084}">
  <ds:schemaRefs/>
</ds:datastoreItem>
</file>

<file path=customXml/itemProps2.xml><?xml version="1.0" encoding="utf-8"?>
<ds:datastoreItem xmlns:ds="http://schemas.openxmlformats.org/officeDocument/2006/customXml" ds:itemID="{0727CF24-EAAA-454E-B3DB-1C9E119D7B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0fc99d-b194-414e-9bc2-944fb4fc9e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44</TotalTime>
  <Words>516</Words>
  <Application>Microsoft Office PowerPoint</Application>
  <PresentationFormat>On-screen Show (4:3)</PresentationFormat>
  <Paragraphs>31</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Calisto MT</vt:lpstr>
      <vt:lpstr>Default Design</vt:lpstr>
      <vt:lpstr>PowerPoint Presentation</vt:lpstr>
      <vt:lpstr>  On 27 October 1999, the Department of Defense (DoD) promulgated its annotated American Indian and Alaska Native policy, which emphasizes the importance of respecting and consulting tribal governments on a government-to-government basis. The policy requires an assessment, through consultation, of the effect of proposed DoD actions that may have the potential to significantly affect protected American Indian tribal resources, American Indian Tribal rights, and American Indian lands before decisions are made by the services.   The NMNG offers the National Guard Youth ChalleNGe Academy which is a boot-camp program for at-risk youth. It offers structure, discipline, and a chance for troubled youth to exercise discipline, encourage growth in maturity, provides positive support to help turn their lives around. It is not exclusively for Native American youth, but many Native youths have benefitted from this opportunity.   The NMNG Anti-Drug Unit has taken its climbing wall and anti-drug message to the various tribal job fairs, and is available upon request to all Pueblos, Tribes and Nations in New Mexico.   The NMNG has worked on developing a program which would allow NMNG personnel and equipment (e.g.  graders, front-end loaders) to be used on tribal land in order to assist Tribes with infrastructure improvement issues.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Salazar, Kalee, IAD</cp:lastModifiedBy>
  <cp:revision>11</cp:revision>
  <cp:lastPrinted>2019-07-30T16:41:59Z</cp:lastPrinted>
  <dcterms:created xsi:type="dcterms:W3CDTF">2020-11-03T14:57:53Z</dcterms:created>
  <dcterms:modified xsi:type="dcterms:W3CDTF">2020-11-06T22:47:00Z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0x01010070CE95ABCCDF824688903FE290C52AA9</vt:lpwstr>
  </property>
</Properties>
</file>