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409" r:id="rId5"/>
    <p:sldId id="410" r:id="rId6"/>
    <p:sldId id="411" r:id="rId7"/>
    <p:sldId id="412" r:id="rId8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lazar, Kalee, IAD" initials="SKI" lastIdx="1" clrIdx="0">
    <p:extLst>
      <p:ext uri="{19B8F6BF-5375-455C-9EA6-DF929625EA0E}">
        <p15:presenceInfo xmlns:p15="http://schemas.microsoft.com/office/powerpoint/2012/main" userId="S::Kalee.Salazar@state.nm.us::af62db48-79b2-4e71-85d1-57e22d242f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C1FA"/>
    <a:srgbClr val="CC33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E6580E-B840-81E4-5529-9E1220248A41}" v="11" dt="2020-11-06T23:58:49.162"/>
    <p1510:client id="{AB2D6597-85C7-412E-BA77-911E0948505B}" v="62" dt="2020-11-07T17:08:56.118"/>
    <p1510:client id="{D924B095-9110-F39A-1254-04C71659AEF4}" v="5" dt="2020-11-06T17:38:11.7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1"/>
  </p:normalViewPr>
  <p:slideViewPr>
    <p:cSldViewPr>
      <p:cViewPr varScale="1">
        <p:scale>
          <a:sx n="150" d="100"/>
          <a:sy n="150" d="100"/>
        </p:scale>
        <p:origin x="112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D40BB19-1C46-4513-BF4A-8FB67FA651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8A7B9651-6C88-4BF4-8D93-CCA998EEB31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3F04BD9-0563-464A-A1B2-2D0B56B3B7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68DC09EE-0A47-41FB-A8EB-6CECEF7CC0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21188"/>
            <a:ext cx="5619750" cy="41894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5E9FDFD5-0F5B-4CF9-BC25-178D8488F25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A0C4E14B-6D46-49A1-B797-AE6F9AB0F8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9DD1B20-E9A9-41F6-A60C-CC173B3E17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Google Shape;250;p7:notes">
            <a:extLst>
              <a:ext uri="{FF2B5EF4-FFF2-40B4-BE49-F238E27FC236}">
                <a16:creationId xmlns:a16="http://schemas.microsoft.com/office/drawing/2014/main" id="{3A83DF79-1E2D-482A-8764-66C1E41FC2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00" tIns="46650" rIns="93300" bIns="46650"/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4099" name="Google Shape;251;p7:notes">
            <a:extLst>
              <a:ext uri="{FF2B5EF4-FFF2-40B4-BE49-F238E27FC236}">
                <a16:creationId xmlns:a16="http://schemas.microsoft.com/office/drawing/2014/main" id="{68EAFFCA-75A5-4091-BB2F-414849653CAE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rou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Google Shape;250;p7:notes">
            <a:extLst>
              <a:ext uri="{FF2B5EF4-FFF2-40B4-BE49-F238E27FC236}">
                <a16:creationId xmlns:a16="http://schemas.microsoft.com/office/drawing/2014/main" id="{41AB565A-F491-4C2B-A90A-99EE8D01A8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00" tIns="46650" rIns="93300" bIns="46650"/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6147" name="Google Shape;251;p7:notes">
            <a:extLst>
              <a:ext uri="{FF2B5EF4-FFF2-40B4-BE49-F238E27FC236}">
                <a16:creationId xmlns:a16="http://schemas.microsoft.com/office/drawing/2014/main" id="{53EE9874-CC55-423C-B5D9-301A8532E440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rou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Google Shape;250;p7:notes">
            <a:extLst>
              <a:ext uri="{FF2B5EF4-FFF2-40B4-BE49-F238E27FC236}">
                <a16:creationId xmlns:a16="http://schemas.microsoft.com/office/drawing/2014/main" id="{D82A83DF-C83A-435E-A39F-5A388FBC7A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00" tIns="46650" rIns="93300" bIns="46650"/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8195" name="Google Shape;251;p7:notes">
            <a:extLst>
              <a:ext uri="{FF2B5EF4-FFF2-40B4-BE49-F238E27FC236}">
                <a16:creationId xmlns:a16="http://schemas.microsoft.com/office/drawing/2014/main" id="{DDB557DF-DEF0-4F2E-8407-A5124D904F20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rou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Google Shape;250;p7:notes">
            <a:extLst>
              <a:ext uri="{FF2B5EF4-FFF2-40B4-BE49-F238E27FC236}">
                <a16:creationId xmlns:a16="http://schemas.microsoft.com/office/drawing/2014/main" id="{99DBFA4F-27FA-42A3-AA77-ADA11A8500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00" tIns="46650" rIns="93300" bIns="46650"/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0243" name="Google Shape;251;p7:notes">
            <a:extLst>
              <a:ext uri="{FF2B5EF4-FFF2-40B4-BE49-F238E27FC236}">
                <a16:creationId xmlns:a16="http://schemas.microsoft.com/office/drawing/2014/main" id="{2FCE8FE5-CCCA-4340-B73B-1E982601E78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rou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A8D933-1C4F-4BAA-A213-52195A9A47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EF9FC5-E746-424D-914E-989DDCD372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0D741A-F0F9-46AB-9C45-0A74E0592C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748A7-7F5A-4702-AED8-51610C8026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1023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E17A75-F513-44BC-B766-62A2979916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22AFC0-BAC5-4BBA-B2D1-F8FE52C4E1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AB0E89-25E2-49EB-A38C-69E7E89897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C372A-75A0-4614-B541-2C1F67C3BE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8601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52FE7E-3EF9-44FD-9F97-593C68696C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0545E3-F614-4264-84AF-D5AAFF6C61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1422D0-5BCC-49E2-AD09-B4FE975C99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B22D-6882-4C50-A924-3753EACA66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11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5E55DE6-25DC-4894-BBA6-4DE648890B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70B9BB-E6DE-4C29-A87F-2F6219EF32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26A61A-AA85-4035-B216-497F191FD5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C74F5-C6B1-46C6-9532-63B772B706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159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F6D6F3-7D4D-4D21-A0AA-0898144050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A92D58-1DDC-4DA0-82A9-044FB985EA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4CA792-361E-4F6A-BFE9-D741594327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FD54E-91A1-43CD-A805-5527423D5A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522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BE21F8-661D-49A2-B7F7-C20D078069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0E93B4-719B-40FC-BFD3-E839C7727A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0BCD77-83F0-4760-8749-43EB794626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1C172-EDF3-43CA-8E78-0A3BDF00F1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5050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80B6FE0-8247-4056-95D1-E00D20C93F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741E9EC-96FA-4A83-AD76-ECE9796846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66EF52A-84A3-4A6C-9B3D-AA28F15DF8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33D44-22F2-43B1-B5BF-743F784372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791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7B38CE4-FCE2-491B-A40D-416E6DCABD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8FBCDBF-AA91-4E33-AE70-81BA7DD6DA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806C89A-F7F6-4005-AA7B-E5622A261D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007F9-5EE2-4C89-9414-1CD1141C23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228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17D2274-7469-4C23-97BC-3B2C0E3B4A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07F72B7-0BC0-4426-A78E-3AE860EDE9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A57DA53-5A8E-4040-97E5-8228B2B887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902D4-EEE8-4969-BD9C-708B9313C8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416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A1DDA8-FF95-4CBB-962C-A4B748BC12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E3744C-AB8F-4734-812B-DBE3115A5F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457D4C-2564-4ED9-805C-79804CEF9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65B8D-B7AF-48A3-9BCA-68D3475C09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7434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48B790-A362-4FC6-A43C-E882CF6751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EBBF5E-1EFF-4F7F-A4CE-FD99A2316E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0B44A4-0D15-4FD4-939A-B4478F8E4B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581D4-6B60-4BDF-84F7-259F3E578C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58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95A023D-9A61-42EB-9780-79F2A1E013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5426766-52F9-4DAE-8190-08C140A6BF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C56B403-AA7E-4FEB-B807-35A84492810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6B6981A-EB6C-48E3-A5F1-F694A507DEB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04B7CA7-098A-45E9-95BD-7E51A411200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AED8146-3A39-4EF1-BB84-AF3C6500E8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mailto:elizabeth.groginsky@state.nm.u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ovanna.Archuleta@state.nm.us" TargetMode="External"/><Relationship Id="rId5" Type="http://schemas.openxmlformats.org/officeDocument/2006/relationships/hyperlink" Target="http://www.nmececd.org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8B3644A-838E-4D08-AAA7-3B648B98CD1C}"/>
              </a:ext>
            </a:extLst>
          </p:cNvPr>
          <p:cNvSpPr/>
          <p:nvPr/>
        </p:nvSpPr>
        <p:spPr>
          <a:xfrm>
            <a:off x="0" y="76200"/>
            <a:ext cx="9144000" cy="381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2020 STATE TRIBAL LEADERS SUMMIT</a:t>
            </a:r>
          </a:p>
        </p:txBody>
      </p:sp>
      <p:sp>
        <p:nvSpPr>
          <p:cNvPr id="3076" name="Rectangle 12">
            <a:extLst>
              <a:ext uri="{FF2B5EF4-FFF2-40B4-BE49-F238E27FC236}">
                <a16:creationId xmlns:a16="http://schemas.microsoft.com/office/drawing/2014/main" id="{B04AA48C-A81C-4BF1-91F5-BD98E50A7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152352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alisto MT" panose="02040603050505030304" pitchFamily="18" charset="0"/>
            </a:endParaRPr>
          </a:p>
        </p:txBody>
      </p:sp>
      <p:sp>
        <p:nvSpPr>
          <p:cNvPr id="3077" name="Rectangle 13">
            <a:extLst>
              <a:ext uri="{FF2B5EF4-FFF2-40B4-BE49-F238E27FC236}">
                <a16:creationId xmlns:a16="http://schemas.microsoft.com/office/drawing/2014/main" id="{FF46B33E-B843-4ED6-A5FD-F9DEC11FC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628364"/>
            <a:ext cx="84756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Early Childhood Education &amp; Care Department </a:t>
            </a:r>
          </a:p>
        </p:txBody>
      </p:sp>
      <p:sp>
        <p:nvSpPr>
          <p:cNvPr id="3080" name="Rectangle 14">
            <a:extLst>
              <a:ext uri="{FF2B5EF4-FFF2-40B4-BE49-F238E27FC236}">
                <a16:creationId xmlns:a16="http://schemas.microsoft.com/office/drawing/2014/main" id="{0454D296-7B4F-4D21-960B-CDD9B9D64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069" y="2562923"/>
            <a:ext cx="8610600" cy="2154387"/>
          </a:xfrm>
          <a:prstGeom prst="rect">
            <a:avLst/>
          </a:prstGeom>
          <a:noFill/>
          <a:ln>
            <a:noFill/>
          </a:ln>
        </p:spPr>
        <p:txBody>
          <a:bodyPr wrap="square" lIns="0" tIns="152352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New Mexico Early Childhood Education and Care Department (ECECD) was created through Senate Bill 22- passed by the New Mexico Legislature and signed into law in March 2019 by Governor Michelle Lujan Grisham - working to ensure that all New Mexican families and young children have equitable access to high-quality early childhood experiences and opportunities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New Mexico Early Childhood Education &amp; Care Department works to:</a:t>
            </a:r>
          </a:p>
          <a:p>
            <a:pPr marL="171450" indent="-171450">
              <a:spcBef>
                <a:spcPct val="0"/>
              </a:spcBef>
              <a:buFontTx/>
              <a:buChar char="-"/>
              <a:defRPr/>
            </a:pPr>
            <a:r>
              <a:rPr lang="en-US" alt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Collaborating with state and federal partners and agencies, tribal government for early childhood development.</a:t>
            </a:r>
          </a:p>
          <a:p>
            <a:pPr marL="171450" indent="-171450">
              <a:spcBef>
                <a:spcPct val="0"/>
              </a:spcBef>
              <a:buFontTx/>
              <a:buChar char="-"/>
              <a:defRPr/>
            </a:pPr>
            <a:r>
              <a:rPr lang="en-US" alt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Consult with nations, tribes and Pueblos for the delivery of learning guidelines in language, culture and history.</a:t>
            </a:r>
          </a:p>
          <a:p>
            <a:pPr marL="171450" indent="-171450">
              <a:spcBef>
                <a:spcPct val="0"/>
              </a:spcBef>
              <a:buFontTx/>
              <a:buChar char="-"/>
              <a:defRPr/>
            </a:pPr>
            <a:r>
              <a:rPr lang="en-US" alt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Expand appropriate Indian education programs for infants, toddlers and children pursuant to ICWA.</a:t>
            </a:r>
          </a:p>
          <a:p>
            <a:pPr marL="171450" indent="-171450">
              <a:spcBef>
                <a:spcPct val="0"/>
              </a:spcBef>
              <a:buFontTx/>
              <a:buChar char="-"/>
              <a:defRPr/>
            </a:pPr>
            <a:r>
              <a:rPr lang="en-US" alt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Ensure language and culture considerations are included in programs administered through the department.</a:t>
            </a:r>
          </a:p>
          <a:p>
            <a:pPr marL="171450" indent="-171450">
              <a:spcBef>
                <a:spcPct val="0"/>
              </a:spcBef>
              <a:buFontTx/>
              <a:buChar char="-"/>
              <a:defRPr/>
            </a:pPr>
            <a:endParaRPr lang="en-US" altLang="en-US" sz="1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AA925F7-2E77-47D4-9E3B-3F279804D20D}"/>
              </a:ext>
            </a:extLst>
          </p:cNvPr>
          <p:cNvGrpSpPr/>
          <p:nvPr/>
        </p:nvGrpSpPr>
        <p:grpSpPr>
          <a:xfrm>
            <a:off x="3124200" y="1213139"/>
            <a:ext cx="4365216" cy="1454349"/>
            <a:chOff x="6245239" y="5267082"/>
            <a:chExt cx="4365216" cy="1454349"/>
          </a:xfrm>
        </p:grpSpPr>
        <p:pic>
          <p:nvPicPr>
            <p:cNvPr id="3079" name="Picture 3" descr="Logo, company name&#10;&#10;Description automatically generated">
              <a:extLst>
                <a:ext uri="{FF2B5EF4-FFF2-40B4-BE49-F238E27FC236}">
                  <a16:creationId xmlns:a16="http://schemas.microsoft.com/office/drawing/2014/main" id="{FA4EAE03-EBD3-4DC1-94CB-EAABAF9DD71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3715" y="5267082"/>
              <a:ext cx="2120900" cy="1095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1B422CE-C3EB-4C78-A923-6368783810A2}"/>
                </a:ext>
              </a:extLst>
            </p:cNvPr>
            <p:cNvSpPr txBox="1"/>
            <p:nvPr/>
          </p:nvSpPr>
          <p:spPr>
            <a:xfrm>
              <a:off x="6245239" y="6444432"/>
              <a:ext cx="4365216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200" dirty="0">
                  <a:latin typeface="Calisto MT"/>
                </a:rPr>
                <a:t>Investing for tomorrow, delivering today</a:t>
              </a:r>
              <a:endParaRPr lang="en-US" sz="1200" dirty="0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F0F4948F-5C77-402C-B1AC-140A071AB5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4725918"/>
            <a:ext cx="1600200" cy="1600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D324132-1922-4089-99A2-39D7FF40354D}"/>
              </a:ext>
            </a:extLst>
          </p:cNvPr>
          <p:cNvSpPr txBox="1"/>
          <p:nvPr/>
        </p:nvSpPr>
        <p:spPr>
          <a:xfrm>
            <a:off x="2514600" y="6324600"/>
            <a:ext cx="472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1600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/>
              </a:rPr>
              <a:t>www.nmececd.org</a:t>
            </a:r>
            <a:r>
              <a:rPr lang="en-US" altLang="en-US" sz="1600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33DD97-0E9C-4617-872F-DF4346FCBBF8}"/>
              </a:ext>
            </a:extLst>
          </p:cNvPr>
          <p:cNvSpPr txBox="1"/>
          <p:nvPr/>
        </p:nvSpPr>
        <p:spPr>
          <a:xfrm>
            <a:off x="6072981" y="4763855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Jovanna Archuleta</a:t>
            </a:r>
          </a:p>
          <a:p>
            <a:r>
              <a:rPr lang="en-US" alt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Assistant Secretary for Native American Early Education and Care/Tribal Liaison</a:t>
            </a:r>
          </a:p>
          <a:p>
            <a:r>
              <a:rPr lang="en-US" alt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Jovanna.Archuleta@state.nm.us</a:t>
            </a:r>
            <a:endParaRPr lang="en-US" altLang="en-US" sz="1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505-699-7013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8CBFD24-A534-4805-9A8C-0DB162712E04}"/>
              </a:ext>
            </a:extLst>
          </p:cNvPr>
          <p:cNvSpPr txBox="1"/>
          <p:nvPr/>
        </p:nvSpPr>
        <p:spPr>
          <a:xfrm>
            <a:off x="149226" y="4460783"/>
            <a:ext cx="47275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2F54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Contacts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FA6157-734A-46D2-B168-36490A54747A}"/>
              </a:ext>
            </a:extLst>
          </p:cNvPr>
          <p:cNvSpPr txBox="1"/>
          <p:nvPr/>
        </p:nvSpPr>
        <p:spPr>
          <a:xfrm>
            <a:off x="3311921" y="4796169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Elizabeth Groginsky</a:t>
            </a:r>
          </a:p>
          <a:p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Cabinet Secretary</a:t>
            </a:r>
          </a:p>
          <a:p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505-476-7053</a:t>
            </a:r>
          </a:p>
          <a:p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elizabeth.groginsky@state.nm.us</a:t>
            </a: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Google Shape;254;p7">
            <a:extLst>
              <a:ext uri="{FF2B5EF4-FFF2-40B4-BE49-F238E27FC236}">
                <a16:creationId xmlns:a16="http://schemas.microsoft.com/office/drawing/2014/main" id="{E67884A4-1244-4EF4-9456-59F131A042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609600"/>
            <a:ext cx="4038600" cy="3429000"/>
          </a:xfrm>
        </p:spPr>
        <p:txBody>
          <a:bodyPr lIns="91425" tIns="45700" rIns="91425" bIns="45700"/>
          <a:lstStyle/>
          <a:p>
            <a:pPr>
              <a:buClr>
                <a:srgbClr val="000000"/>
              </a:buClr>
              <a:buSzPts val="2000"/>
              <a:buFont typeface="Calibri" panose="020F0502020204030204" pitchFamily="34" charset="0"/>
              <a:buNone/>
            </a:pPr>
            <a:br>
              <a:rPr lang="en-US" altLang="en-US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</a:br>
            <a:endParaRPr lang="en-US" alt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CD303EB-3AD3-4BDD-A831-25FEB4106BCF}"/>
              </a:ext>
            </a:extLst>
          </p:cNvPr>
          <p:cNvSpPr/>
          <p:nvPr/>
        </p:nvSpPr>
        <p:spPr>
          <a:xfrm>
            <a:off x="0" y="76200"/>
            <a:ext cx="9144000" cy="381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2020 STATE TRIBAL LEADERS SUMMIT</a:t>
            </a:r>
          </a:p>
        </p:txBody>
      </p:sp>
      <p:sp>
        <p:nvSpPr>
          <p:cNvPr id="5124" name="Rectangle 12">
            <a:extLst>
              <a:ext uri="{FF2B5EF4-FFF2-40B4-BE49-F238E27FC236}">
                <a16:creationId xmlns:a16="http://schemas.microsoft.com/office/drawing/2014/main" id="{B14D2D44-772A-4392-9D62-74041DB10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152352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alisto MT" panose="02040603050505030304" pitchFamily="18" charset="0"/>
            </a:endParaRPr>
          </a:p>
        </p:txBody>
      </p:sp>
      <p:sp>
        <p:nvSpPr>
          <p:cNvPr id="3082" name="TextBox 18">
            <a:extLst>
              <a:ext uri="{FF2B5EF4-FFF2-40B4-BE49-F238E27FC236}">
                <a16:creationId xmlns:a16="http://schemas.microsoft.com/office/drawing/2014/main" id="{84AE316E-8EC2-4162-83C7-C885CCF1C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554" y="686430"/>
            <a:ext cx="8010446" cy="76944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dirty="0">
                <a:solidFill>
                  <a:srgbClr val="2F54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2021 Legislative Session Priorities</a:t>
            </a:r>
          </a:p>
          <a:p>
            <a:pPr>
              <a:spcBef>
                <a:spcPct val="0"/>
              </a:spcBef>
              <a:buNone/>
              <a:defRPr/>
            </a:pPr>
            <a:endParaRPr lang="en-US" altLang="en-US" sz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6" name="Picture 3" descr="A baby wearing a hat&#10;&#10;Description automatically generated">
            <a:extLst>
              <a:ext uri="{FF2B5EF4-FFF2-40B4-BE49-F238E27FC236}">
                <a16:creationId xmlns:a16="http://schemas.microsoft.com/office/drawing/2014/main" id="{020C136C-181A-4386-A3B0-9B2AC8C95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88" y="1601788"/>
            <a:ext cx="3667125" cy="461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3482A761-C0D1-4C7C-B21E-198DA7C51343}"/>
              </a:ext>
            </a:extLst>
          </p:cNvPr>
          <p:cNvGrpSpPr/>
          <p:nvPr/>
        </p:nvGrpSpPr>
        <p:grpSpPr>
          <a:xfrm>
            <a:off x="6317960" y="5121275"/>
            <a:ext cx="4128079" cy="1404124"/>
            <a:chOff x="6317960" y="5121275"/>
            <a:chExt cx="4128079" cy="1404124"/>
          </a:xfrm>
        </p:grpSpPr>
        <p:pic>
          <p:nvPicPr>
            <p:cNvPr id="5127" name="Picture 5" descr="Logo, company name&#10;&#10;Description automatically generated">
              <a:extLst>
                <a:ext uri="{FF2B5EF4-FFF2-40B4-BE49-F238E27FC236}">
                  <a16:creationId xmlns:a16="http://schemas.microsoft.com/office/drawing/2014/main" id="{3DD8EFE6-47E6-41C9-8728-49078337B9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3223" y="5121275"/>
              <a:ext cx="2120900" cy="1095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8CE6DA1-25D6-4752-8C59-6EB3D4C9AC5D}"/>
                </a:ext>
              </a:extLst>
            </p:cNvPr>
            <p:cNvSpPr txBox="1"/>
            <p:nvPr/>
          </p:nvSpPr>
          <p:spPr>
            <a:xfrm>
              <a:off x="6317960" y="6248400"/>
              <a:ext cx="4128079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200" dirty="0">
                  <a:latin typeface="Calisto MT"/>
                </a:rPr>
                <a:t>Investing for tomorrow, delivering today​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BE9CFDD8-C626-468D-A6C0-9F033E60AC08}"/>
              </a:ext>
            </a:extLst>
          </p:cNvPr>
          <p:cNvSpPr txBox="1"/>
          <p:nvPr/>
        </p:nvSpPr>
        <p:spPr>
          <a:xfrm>
            <a:off x="4312123" y="1651317"/>
            <a:ext cx="457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Sustain and build on current investments</a:t>
            </a:r>
          </a:p>
          <a:p>
            <a:pPr>
              <a:defRPr/>
            </a:pPr>
            <a:endParaRPr lang="en-US" sz="1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 the early childhood workforce</a:t>
            </a:r>
          </a:p>
          <a:p>
            <a:pPr>
              <a:defRPr/>
            </a:pPr>
            <a:endParaRPr lang="en-US" sz="1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Expand access to PreK and evidence-based home visiting</a:t>
            </a:r>
            <a:endParaRPr lang="en-US" sz="1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Google Shape;254;p7">
            <a:extLst>
              <a:ext uri="{FF2B5EF4-FFF2-40B4-BE49-F238E27FC236}">
                <a16:creationId xmlns:a16="http://schemas.microsoft.com/office/drawing/2014/main" id="{C30DF972-35D9-4BD3-818D-2782B3995A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609600"/>
            <a:ext cx="4038600" cy="3429000"/>
          </a:xfrm>
        </p:spPr>
        <p:txBody>
          <a:bodyPr lIns="91425" tIns="45700" rIns="91425" bIns="45700"/>
          <a:lstStyle/>
          <a:p>
            <a:pPr>
              <a:buClr>
                <a:srgbClr val="000000"/>
              </a:buClr>
              <a:buSzPts val="2000"/>
              <a:buFont typeface="Calibri" panose="020F0502020204030204" pitchFamily="34" charset="0"/>
              <a:buNone/>
            </a:pPr>
            <a:br>
              <a:rPr lang="en-US" altLang="en-US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</a:br>
            <a:endParaRPr lang="en-US" alt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985C8FD-0398-4F9B-8833-FF3261A7C17D}"/>
              </a:ext>
            </a:extLst>
          </p:cNvPr>
          <p:cNvSpPr/>
          <p:nvPr/>
        </p:nvSpPr>
        <p:spPr>
          <a:xfrm>
            <a:off x="0" y="76200"/>
            <a:ext cx="9144000" cy="381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2020 STATE TRIBAL LEADERS SUMMIT</a:t>
            </a:r>
          </a:p>
        </p:txBody>
      </p:sp>
      <p:sp>
        <p:nvSpPr>
          <p:cNvPr id="7172" name="Rectangle 12">
            <a:extLst>
              <a:ext uri="{FF2B5EF4-FFF2-40B4-BE49-F238E27FC236}">
                <a16:creationId xmlns:a16="http://schemas.microsoft.com/office/drawing/2014/main" id="{269F1FFE-4309-4802-8183-B4DB06299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152352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alisto MT" panose="0204060305050503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64955EA-4917-4B8A-9D82-815DA7548A9F}"/>
              </a:ext>
            </a:extLst>
          </p:cNvPr>
          <p:cNvSpPr txBox="1"/>
          <p:nvPr/>
        </p:nvSpPr>
        <p:spPr>
          <a:xfrm>
            <a:off x="76200" y="457200"/>
            <a:ext cx="9144000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2F54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Policy Initiatives/Programs</a:t>
            </a:r>
          </a:p>
          <a:p>
            <a:pPr>
              <a:defRPr/>
            </a:pPr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the New Mexico Early Childhood Education and Care Department continues to grow, some initiatives to support tribal educators and families include: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Development of an Early Childhood Equity Council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Convening of the American Indian Language Policy Research and Teacher Training Center – UNM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Development of a digital culturally relevant curriculum framework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for individuals to attend the Indigenous Montessori Institute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Tribal Liaisons from each of the ECECD Divisions.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ECECD now oversees the following programs:</a:t>
            </a:r>
          </a:p>
          <a:p>
            <a:pPr>
              <a:defRPr/>
            </a:pPr>
            <a:endParaRPr lang="en-US" sz="1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 Start Collaboration Office </a:t>
            </a: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Olga Valenzuela-Zavala is the Head Start Collaboration Director and works to support Head Starts across the State.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Home Visiting </a:t>
            </a: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home visiting services that promote maternal, infant, and early childhood health, safety, development, and strong parent-child relationships.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Family Infant Toddler (FIT) Program Early Childhood Intervention- </a:t>
            </a: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Provides families if infants and toddlers with or at-risk of developmental delays with high-quality early intervention supports and services.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Families FIRST </a:t>
            </a: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Registered nurses assists families in gaining access to medical, social, and educational resources that are necessary to foster positive pregnancy outcomes and promote healthy infants and children in New Mexico.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Child Care </a:t>
            </a: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provides child care assistance to parents/legal guardians who are working, going to school or in a job training programs with child care expenses.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Mexico PreK </a:t>
            </a: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prepares three and four-year0old children for school readiness through funding from ECECD.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Family Nutrition </a:t>
            </a: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administers two USDA programs to support young children and adults in healthy growth and development.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94BAF16-FB1E-4844-834F-C34D9C30347B}"/>
              </a:ext>
            </a:extLst>
          </p:cNvPr>
          <p:cNvGrpSpPr/>
          <p:nvPr/>
        </p:nvGrpSpPr>
        <p:grpSpPr>
          <a:xfrm>
            <a:off x="6413210" y="5791111"/>
            <a:ext cx="2902240" cy="990689"/>
            <a:chOff x="6317960" y="5121275"/>
            <a:chExt cx="4128079" cy="1404124"/>
          </a:xfrm>
        </p:grpSpPr>
        <p:pic>
          <p:nvPicPr>
            <p:cNvPr id="9" name="Picture 5" descr="Logo, company name&#10;&#10;Description automatically generated">
              <a:extLst>
                <a:ext uri="{FF2B5EF4-FFF2-40B4-BE49-F238E27FC236}">
                  <a16:creationId xmlns:a16="http://schemas.microsoft.com/office/drawing/2014/main" id="{C61E951E-6CD6-40E9-AEFA-514803D9A7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3223" y="5121275"/>
              <a:ext cx="2120900" cy="1095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F098688-0767-405F-8EB1-9FA7C4EA8BCC}"/>
                </a:ext>
              </a:extLst>
            </p:cNvPr>
            <p:cNvSpPr txBox="1"/>
            <p:nvPr/>
          </p:nvSpPr>
          <p:spPr>
            <a:xfrm>
              <a:off x="6317960" y="6248400"/>
              <a:ext cx="4128079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200" dirty="0">
                  <a:latin typeface="Calisto MT"/>
                </a:rPr>
                <a:t>Investing for tomorrow, delivering today​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Google Shape;254;p7">
            <a:extLst>
              <a:ext uri="{FF2B5EF4-FFF2-40B4-BE49-F238E27FC236}">
                <a16:creationId xmlns:a16="http://schemas.microsoft.com/office/drawing/2014/main" id="{4DEEB2C0-9733-4B44-9487-86C68F5C4B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609600"/>
            <a:ext cx="4038600" cy="3429000"/>
          </a:xfrm>
        </p:spPr>
        <p:txBody>
          <a:bodyPr lIns="91425" tIns="45700" rIns="91425" bIns="45700"/>
          <a:lstStyle/>
          <a:p>
            <a:pPr>
              <a:buClr>
                <a:srgbClr val="000000"/>
              </a:buClr>
              <a:buSzPts val="2000"/>
              <a:buFont typeface="Calibri" panose="020F0502020204030204" pitchFamily="34" charset="0"/>
              <a:buNone/>
            </a:pPr>
            <a:br>
              <a:rPr lang="en-US" altLang="en-US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</a:br>
            <a:endParaRPr lang="en-US" alt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592A4F8-21D0-45CF-A2CA-9F294875EDA1}"/>
              </a:ext>
            </a:extLst>
          </p:cNvPr>
          <p:cNvSpPr/>
          <p:nvPr/>
        </p:nvSpPr>
        <p:spPr>
          <a:xfrm>
            <a:off x="0" y="76200"/>
            <a:ext cx="9144000" cy="381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2020 STATE TRIBAL LEADERS SUMMIT</a:t>
            </a:r>
          </a:p>
        </p:txBody>
      </p:sp>
      <p:sp>
        <p:nvSpPr>
          <p:cNvPr id="9220" name="Rectangle 12">
            <a:extLst>
              <a:ext uri="{FF2B5EF4-FFF2-40B4-BE49-F238E27FC236}">
                <a16:creationId xmlns:a16="http://schemas.microsoft.com/office/drawing/2014/main" id="{895498DC-462C-4B74-98DE-5B7F73956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152352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alisto MT" panose="02040603050505030304" pitchFamily="18" charset="0"/>
            </a:endParaRPr>
          </a:p>
        </p:txBody>
      </p:sp>
      <p:sp>
        <p:nvSpPr>
          <p:cNvPr id="3084" name="TextBox 22">
            <a:extLst>
              <a:ext uri="{FF2B5EF4-FFF2-40B4-BE49-F238E27FC236}">
                <a16:creationId xmlns:a16="http://schemas.microsoft.com/office/drawing/2014/main" id="{785FB5FB-6611-4412-ACB7-7DC3E147A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09600"/>
            <a:ext cx="9144000" cy="2646878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2800" dirty="0">
                <a:solidFill>
                  <a:srgbClr val="2F54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 three achievements accomplished on behalf of tribes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200" dirty="0">
              <a:latin typeface="+mn-lt"/>
              <a:cs typeface="Calibri" panose="020F0502020204030204" pitchFamily="34" charset="0"/>
            </a:endParaRPr>
          </a:p>
          <a:p>
            <a:pPr marL="171450" indent="-171450">
              <a:spcBef>
                <a:spcPct val="0"/>
              </a:spcBef>
              <a:defRPr/>
            </a:pPr>
            <a:r>
              <a:rPr lang="en-US" altLang="en-US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Delivered food, personal protective equipment (PPE), and infant wellness packages to tribes across our State to support families and early childhood educators during the health emergency.</a:t>
            </a:r>
          </a:p>
          <a:p>
            <a:pPr marL="171450" indent="-171450">
              <a:spcBef>
                <a:spcPct val="0"/>
              </a:spcBef>
              <a:defRPr/>
            </a:pPr>
            <a:r>
              <a:rPr lang="en-US" altLang="en-US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Established a partnership with SIPI to support a Cohort of 10 Pueblo women starting their journey learn about early childhood development.</a:t>
            </a:r>
          </a:p>
          <a:p>
            <a:pPr marL="171450" indent="-171450">
              <a:spcBef>
                <a:spcPct val="0"/>
              </a:spcBef>
              <a:defRPr/>
            </a:pPr>
            <a:r>
              <a:rPr lang="en-US" altLang="en-US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Conducted a Early Childhood survey in partnership with the Indian Affairs Department on an early childhood priorities and needs within each tribe.</a:t>
            </a:r>
          </a:p>
        </p:txBody>
      </p:sp>
      <p:pic>
        <p:nvPicPr>
          <p:cNvPr id="9223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31B59557-0221-444A-B873-5D424BEA45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353" y="5263207"/>
            <a:ext cx="2120900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>
            <a:extLst>
              <a:ext uri="{FF2B5EF4-FFF2-40B4-BE49-F238E27FC236}">
                <a16:creationId xmlns:a16="http://schemas.microsoft.com/office/drawing/2014/main" id="{D35C2A18-FF08-4DAE-85BE-FC2EB59CF3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491" y="3373498"/>
            <a:ext cx="3763398" cy="251980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06ED026-2AA7-4030-BC99-D7C9FBE542C0}"/>
              </a:ext>
            </a:extLst>
          </p:cNvPr>
          <p:cNvSpPr txBox="1"/>
          <p:nvPr/>
        </p:nvSpPr>
        <p:spPr>
          <a:xfrm>
            <a:off x="6093472" y="6434948"/>
            <a:ext cx="4128079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Calisto MT"/>
              </a:rPr>
              <a:t>Investing for tomorrow, delivering today​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6CDDA029705C4FB7375E9A9B085C20" ma:contentTypeVersion="4" ma:contentTypeDescription="Create a new document." ma:contentTypeScope="" ma:versionID="2116b3f6d53ffd3c547cea1f55fe11e2">
  <xsd:schema xmlns:xsd="http://www.w3.org/2001/XMLSchema" xmlns:xs="http://www.w3.org/2001/XMLSchema" xmlns:p="http://schemas.microsoft.com/office/2006/metadata/properties" xmlns:ns2="523d8bc3-5957-43d1-9def-872de1e13c44" xmlns:ns3="b5f7f4a0-ec40-4447-9edd-eb89d6b1be23" targetNamespace="http://schemas.microsoft.com/office/2006/metadata/properties" ma:root="true" ma:fieldsID="ba3d0d32ee846e0a52e5844ed047775b" ns2:_="" ns3:_="">
    <xsd:import namespace="523d8bc3-5957-43d1-9def-872de1e13c44"/>
    <xsd:import namespace="b5f7f4a0-ec40-4447-9edd-eb89d6b1be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3d8bc3-5957-43d1-9def-872de1e13c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f7f4a0-ec40-4447-9edd-eb89d6b1be2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C85283-22E0-4FB6-849B-3A35AE83BD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617CAC-1F85-41EE-AAB8-FC24AC8A76F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78E484-9A78-4006-A176-4B64C79D2B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3d8bc3-5957-43d1-9def-872de1e13c44"/>
    <ds:schemaRef ds:uri="b5f7f4a0-ec40-4447-9edd-eb89d6b1be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7452</TotalTime>
  <Words>605</Words>
  <Application>Microsoft Office PowerPoint</Application>
  <PresentationFormat>On-screen Show (4:3)</PresentationFormat>
  <Paragraphs>60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Calisto MT</vt:lpstr>
      <vt:lpstr>Default Design</vt:lpstr>
      <vt:lpstr>PowerPoint Presentation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 COVID-19 Response Weekly Tribal Leaders Call   Indian Affairs Department Fridays, 11:00 am</dc:title>
  <dc:creator>Microsoft Office User</dc:creator>
  <cp:lastModifiedBy>Salazar, Kalee, IAD</cp:lastModifiedBy>
  <cp:revision>216</cp:revision>
  <cp:lastPrinted>2019-07-30T16:41:59Z</cp:lastPrinted>
  <dcterms:created xsi:type="dcterms:W3CDTF">2020-04-03T16:57:03Z</dcterms:created>
  <dcterms:modified xsi:type="dcterms:W3CDTF">2020-11-09T17:57:09Z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0x0101003A6CDDA029705C4FB7375E9A9B085C20</vt:lpwstr>
  </property>
</Properties>
</file>