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8"/>
  </p:notesMasterIdLst>
  <p:sldIdLst>
    <p:sldId id="409" r:id="rId4"/>
    <p:sldId id="410" r:id="rId5"/>
    <p:sldId id="411" r:id="rId6"/>
    <p:sldId id="412" r:id="rId7"/>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1pPr>
    <a:lvl2pPr marL="4572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2pPr>
    <a:lvl3pPr marL="9144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3pPr>
    <a:lvl4pPr marL="13716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4pPr>
    <a:lvl5pPr marL="18288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5pPr>
    <a:lvl6pPr marL="2286000" algn="l" defTabSz="914400" rtl="0" eaLnBrk="1" latinLnBrk="0" hangingPunct="1">
      <a:defRPr kern="1200">
        <a:solidFill>
          <a:schemeClr val="tx1"/>
        </a:solidFill>
        <a:latin typeface="Calisto MT" panose="02040603050505030304" pitchFamily="18" charset="0"/>
        <a:ea typeface="+mn-ea"/>
        <a:cs typeface="+mn-cs"/>
      </a:defRPr>
    </a:lvl6pPr>
    <a:lvl7pPr marL="2743200" algn="l" defTabSz="914400" rtl="0" eaLnBrk="1" latinLnBrk="0" hangingPunct="1">
      <a:defRPr kern="1200">
        <a:solidFill>
          <a:schemeClr val="tx1"/>
        </a:solidFill>
        <a:latin typeface="Calisto MT" panose="02040603050505030304" pitchFamily="18" charset="0"/>
        <a:ea typeface="+mn-ea"/>
        <a:cs typeface="+mn-cs"/>
      </a:defRPr>
    </a:lvl7pPr>
    <a:lvl8pPr marL="3200400" algn="l" defTabSz="914400" rtl="0" eaLnBrk="1" latinLnBrk="0" hangingPunct="1">
      <a:defRPr kern="1200">
        <a:solidFill>
          <a:schemeClr val="tx1"/>
        </a:solidFill>
        <a:latin typeface="Calisto MT" panose="02040603050505030304" pitchFamily="18" charset="0"/>
        <a:ea typeface="+mn-ea"/>
        <a:cs typeface="+mn-cs"/>
      </a:defRPr>
    </a:lvl8pPr>
    <a:lvl9pPr marL="3657600" algn="l" defTabSz="914400" rtl="0" eaLnBrk="1" latinLnBrk="0" hangingPunct="1">
      <a:defRPr kern="1200">
        <a:solidFill>
          <a:schemeClr val="tx1"/>
        </a:solidFill>
        <a:latin typeface="Calisto MT" panose="0204060305050503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1FA"/>
    <a:srgbClr val="CC33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552966-268F-4918-9521-B501E5248AD8}" v="206" dt="2020-10-30T03:08:02.8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1"/>
  </p:normalViewPr>
  <p:slideViewPr>
    <p:cSldViewPr>
      <p:cViewPr varScale="1">
        <p:scale>
          <a:sx n="103" d="100"/>
          <a:sy n="103" d="100"/>
        </p:scale>
        <p:origin x="185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ee Salazar" userId="X0AKGoTt8Bt5UEVrZIjrBZ6DRBqo1wAV2HWZM2bGv/Q=" providerId="None" clId="Web-{3A552966-268F-4918-9521-B501E5248AD8}"/>
    <pc:docChg chg="modSld">
      <pc:chgData name="Kalee Salazar" userId="X0AKGoTt8Bt5UEVrZIjrBZ6DRBqo1wAV2HWZM2bGv/Q=" providerId="None" clId="Web-{3A552966-268F-4918-9521-B501E5248AD8}" dt="2020-10-30T03:08:02.827" v="204" actId="20577"/>
      <pc:docMkLst>
        <pc:docMk/>
      </pc:docMkLst>
      <pc:sldChg chg="modSp">
        <pc:chgData name="Kalee Salazar" userId="X0AKGoTt8Bt5UEVrZIjrBZ6DRBqo1wAV2HWZM2bGv/Q=" providerId="None" clId="Web-{3A552966-268F-4918-9521-B501E5248AD8}" dt="2020-10-30T03:05:19.875" v="59" actId="20577"/>
        <pc:sldMkLst>
          <pc:docMk/>
          <pc:sldMk cId="0" sldId="409"/>
        </pc:sldMkLst>
        <pc:spChg chg="mod">
          <ac:chgData name="Kalee Salazar" userId="X0AKGoTt8Bt5UEVrZIjrBZ6DRBqo1wAV2HWZM2bGv/Q=" providerId="None" clId="Web-{3A552966-268F-4918-9521-B501E5248AD8}" dt="2020-10-30T03:03:23.175" v="3" actId="20577"/>
          <ac:spMkLst>
            <pc:docMk/>
            <pc:sldMk cId="0" sldId="409"/>
            <ac:spMk id="3076" creationId="{CF138788-F063-4106-96B6-ABE1AF8171F5}"/>
          </ac:spMkLst>
        </pc:spChg>
        <pc:spChg chg="mod">
          <ac:chgData name="Kalee Salazar" userId="X0AKGoTt8Bt5UEVrZIjrBZ6DRBqo1wAV2HWZM2bGv/Q=" providerId="None" clId="Web-{3A552966-268F-4918-9521-B501E5248AD8}" dt="2020-10-30T03:05:19.875" v="59" actId="20577"/>
          <ac:spMkLst>
            <pc:docMk/>
            <pc:sldMk cId="0" sldId="409"/>
            <ac:spMk id="3080" creationId="{BFB9DF80-BA8C-4B3E-9353-F59C50898440}"/>
          </ac:spMkLst>
        </pc:spChg>
      </pc:sldChg>
      <pc:sldChg chg="modSp">
        <pc:chgData name="Kalee Salazar" userId="X0AKGoTt8Bt5UEVrZIjrBZ6DRBqo1wAV2HWZM2bGv/Q=" providerId="None" clId="Web-{3A552966-268F-4918-9521-B501E5248AD8}" dt="2020-10-30T03:05:57.562" v="81" actId="20577"/>
        <pc:sldMkLst>
          <pc:docMk/>
          <pc:sldMk cId="0" sldId="410"/>
        </pc:sldMkLst>
        <pc:spChg chg="mod">
          <ac:chgData name="Kalee Salazar" userId="X0AKGoTt8Bt5UEVrZIjrBZ6DRBqo1wAV2HWZM2bGv/Q=" providerId="None" clId="Web-{3A552966-268F-4918-9521-B501E5248AD8}" dt="2020-10-30T03:05:57.562" v="81" actId="20577"/>
          <ac:spMkLst>
            <pc:docMk/>
            <pc:sldMk cId="0" sldId="410"/>
            <ac:spMk id="3082" creationId="{5BDAC83D-EDC7-4C85-ACDB-F33FDFDE72D4}"/>
          </ac:spMkLst>
        </pc:spChg>
      </pc:sldChg>
      <pc:sldChg chg="modSp">
        <pc:chgData name="Kalee Salazar" userId="X0AKGoTt8Bt5UEVrZIjrBZ6DRBqo1wAV2HWZM2bGv/Q=" providerId="None" clId="Web-{3A552966-268F-4918-9521-B501E5248AD8}" dt="2020-10-30T03:07:22.577" v="184" actId="14100"/>
        <pc:sldMkLst>
          <pc:docMk/>
          <pc:sldMk cId="0" sldId="411"/>
        </pc:sldMkLst>
        <pc:spChg chg="mod">
          <ac:chgData name="Kalee Salazar" userId="X0AKGoTt8Bt5UEVrZIjrBZ6DRBqo1wAV2HWZM2bGv/Q=" providerId="None" clId="Web-{3A552966-268F-4918-9521-B501E5248AD8}" dt="2020-10-30T03:07:22.577" v="184" actId="14100"/>
          <ac:spMkLst>
            <pc:docMk/>
            <pc:sldMk cId="0" sldId="411"/>
            <ac:spMk id="21" creationId="{2FC19B99-91C4-48CB-BB21-4EEA532652CB}"/>
          </ac:spMkLst>
        </pc:spChg>
      </pc:sldChg>
      <pc:sldChg chg="modSp">
        <pc:chgData name="Kalee Salazar" userId="X0AKGoTt8Bt5UEVrZIjrBZ6DRBqo1wAV2HWZM2bGv/Q=" providerId="None" clId="Web-{3A552966-268F-4918-9521-B501E5248AD8}" dt="2020-10-30T03:08:02.827" v="203" actId="20577"/>
        <pc:sldMkLst>
          <pc:docMk/>
          <pc:sldMk cId="0" sldId="412"/>
        </pc:sldMkLst>
        <pc:spChg chg="mod">
          <ac:chgData name="Kalee Salazar" userId="X0AKGoTt8Bt5UEVrZIjrBZ6DRBqo1wAV2HWZM2bGv/Q=" providerId="None" clId="Web-{3A552966-268F-4918-9521-B501E5248AD8}" dt="2020-10-30T03:08:02.827" v="203" actId="20577"/>
          <ac:spMkLst>
            <pc:docMk/>
            <pc:sldMk cId="0" sldId="412"/>
            <ac:spMk id="3084" creationId="{6548CB6F-A8AE-4D21-9997-DF6B3D8CAA9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713E2F3-7714-41DF-8488-FFC8C2D1DFD4}"/>
              </a:ext>
            </a:extLst>
          </p:cNvPr>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3" name="Rectangle 3">
            <a:extLst>
              <a:ext uri="{FF2B5EF4-FFF2-40B4-BE49-F238E27FC236}">
                <a16:creationId xmlns:a16="http://schemas.microsoft.com/office/drawing/2014/main" id="{D1268D02-8AB5-4134-B25F-17E38099C306}"/>
              </a:ext>
            </a:extLst>
          </p:cNvPr>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2052" name="Rectangle 4">
            <a:extLst>
              <a:ext uri="{FF2B5EF4-FFF2-40B4-BE49-F238E27FC236}">
                <a16:creationId xmlns:a16="http://schemas.microsoft.com/office/drawing/2014/main" id="{DC41D297-8031-4794-8240-C64838AC1E32}"/>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C6B1DD5C-DBF0-45D5-9309-C6BBF1E95CA2}"/>
              </a:ext>
            </a:extLst>
          </p:cNvPr>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5606" name="Rectangle 6">
            <a:extLst>
              <a:ext uri="{FF2B5EF4-FFF2-40B4-BE49-F238E27FC236}">
                <a16:creationId xmlns:a16="http://schemas.microsoft.com/office/drawing/2014/main" id="{77C7A750-209A-4B15-B578-C9C0E9532572}"/>
              </a:ext>
            </a:extLst>
          </p:cNvPr>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7" name="Rectangle 7">
            <a:extLst>
              <a:ext uri="{FF2B5EF4-FFF2-40B4-BE49-F238E27FC236}">
                <a16:creationId xmlns:a16="http://schemas.microsoft.com/office/drawing/2014/main" id="{46E421BB-E023-45D9-B16E-080B8DA005C6}"/>
              </a:ext>
            </a:extLst>
          </p:cNvPr>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eaLnBrk="1" hangingPunct="1">
              <a:defRPr sz="1200">
                <a:latin typeface="Arial" panose="020B0604020202020204" pitchFamily="34" charset="0"/>
              </a:defRPr>
            </a:lvl1pPr>
          </a:lstStyle>
          <a:p>
            <a:fld id="{231F0CA7-A73A-4AA6-972F-9035496E102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250;p7:notes">
            <a:extLst>
              <a:ext uri="{FF2B5EF4-FFF2-40B4-BE49-F238E27FC236}">
                <a16:creationId xmlns:a16="http://schemas.microsoft.com/office/drawing/2014/main" id="{6F0A4248-4E0D-4423-BA8E-1229FB18493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4099" name="Google Shape;251;p7:notes">
            <a:extLst>
              <a:ext uri="{FF2B5EF4-FFF2-40B4-BE49-F238E27FC236}">
                <a16:creationId xmlns:a16="http://schemas.microsoft.com/office/drawing/2014/main" id="{38572784-DFE7-4C1D-99B0-BBE8EE2BBA7B}"/>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Google Shape;250;p7:notes">
            <a:extLst>
              <a:ext uri="{FF2B5EF4-FFF2-40B4-BE49-F238E27FC236}">
                <a16:creationId xmlns:a16="http://schemas.microsoft.com/office/drawing/2014/main" id="{BA8909E0-D9C1-4AD0-B103-6943864A924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6147" name="Google Shape;251;p7:notes">
            <a:extLst>
              <a:ext uri="{FF2B5EF4-FFF2-40B4-BE49-F238E27FC236}">
                <a16:creationId xmlns:a16="http://schemas.microsoft.com/office/drawing/2014/main" id="{425ED540-7F6A-4AD0-B36E-CFD71D9FEDC2}"/>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250;p7:notes">
            <a:extLst>
              <a:ext uri="{FF2B5EF4-FFF2-40B4-BE49-F238E27FC236}">
                <a16:creationId xmlns:a16="http://schemas.microsoft.com/office/drawing/2014/main" id="{F58019F0-3DF4-488F-B03A-135736822C6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8195" name="Google Shape;251;p7:notes">
            <a:extLst>
              <a:ext uri="{FF2B5EF4-FFF2-40B4-BE49-F238E27FC236}">
                <a16:creationId xmlns:a16="http://schemas.microsoft.com/office/drawing/2014/main" id="{7BD7D8C8-4E7E-45F8-AD95-4A9736D8877D}"/>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Google Shape;250;p7:notes">
            <a:extLst>
              <a:ext uri="{FF2B5EF4-FFF2-40B4-BE49-F238E27FC236}">
                <a16:creationId xmlns:a16="http://schemas.microsoft.com/office/drawing/2014/main" id="{A8E8AC3F-0640-4FAF-ABE1-4C48283084B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0243" name="Google Shape;251;p7:notes">
            <a:extLst>
              <a:ext uri="{FF2B5EF4-FFF2-40B4-BE49-F238E27FC236}">
                <a16:creationId xmlns:a16="http://schemas.microsoft.com/office/drawing/2014/main" id="{C251321E-02DA-405B-AE1B-E67AAB37A881}"/>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A8C3C28C-5946-4B46-ADCF-DB041D67C29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161551A-21B2-40AE-9267-AE8ED78877F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0E3A7F3-C0F9-4483-895D-B6CAEBAE4351}"/>
              </a:ext>
            </a:extLst>
          </p:cNvPr>
          <p:cNvSpPr>
            <a:spLocks noGrp="1" noChangeArrowheads="1"/>
          </p:cNvSpPr>
          <p:nvPr>
            <p:ph type="sldNum" sz="quarter" idx="12"/>
          </p:nvPr>
        </p:nvSpPr>
        <p:spPr>
          <a:ln/>
        </p:spPr>
        <p:txBody>
          <a:bodyPr/>
          <a:lstStyle>
            <a:lvl1pPr>
              <a:defRPr/>
            </a:lvl1pPr>
          </a:lstStyle>
          <a:p>
            <a:fld id="{17695F77-9D99-434D-BFB9-FECDD218CECF}" type="slidenum">
              <a:rPr lang="en-US" altLang="en-US"/>
              <a:pPr/>
              <a:t>‹#›</a:t>
            </a:fld>
            <a:endParaRPr lang="en-US" altLang="en-US"/>
          </a:p>
        </p:txBody>
      </p:sp>
    </p:spTree>
    <p:extLst>
      <p:ext uri="{BB962C8B-B14F-4D97-AF65-F5344CB8AC3E}">
        <p14:creationId xmlns:p14="http://schemas.microsoft.com/office/powerpoint/2010/main" val="2770039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77FF1B6-C0A6-4FD1-BE3A-823CD527105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6A4C87C-9E8E-48C3-A4A5-9B626D1A98A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B1707CC-6C70-443A-9FE5-39F511E53DF7}"/>
              </a:ext>
            </a:extLst>
          </p:cNvPr>
          <p:cNvSpPr>
            <a:spLocks noGrp="1" noChangeArrowheads="1"/>
          </p:cNvSpPr>
          <p:nvPr>
            <p:ph type="sldNum" sz="quarter" idx="12"/>
          </p:nvPr>
        </p:nvSpPr>
        <p:spPr>
          <a:ln/>
        </p:spPr>
        <p:txBody>
          <a:bodyPr/>
          <a:lstStyle>
            <a:lvl1pPr>
              <a:defRPr/>
            </a:lvl1pPr>
          </a:lstStyle>
          <a:p>
            <a:fld id="{3BEB7A10-4E47-417F-8DE9-9A693C7AD53D}" type="slidenum">
              <a:rPr lang="en-US" altLang="en-US"/>
              <a:pPr/>
              <a:t>‹#›</a:t>
            </a:fld>
            <a:endParaRPr lang="en-US" altLang="en-US"/>
          </a:p>
        </p:txBody>
      </p:sp>
    </p:spTree>
    <p:extLst>
      <p:ext uri="{BB962C8B-B14F-4D97-AF65-F5344CB8AC3E}">
        <p14:creationId xmlns:p14="http://schemas.microsoft.com/office/powerpoint/2010/main" val="4026453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CF6DC1B-8C33-4D01-98AB-23092086177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017737B-D01C-4020-B558-9B5B5AC0F20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8F9121A-B824-4F1C-80AE-AD3B10E6421D}"/>
              </a:ext>
            </a:extLst>
          </p:cNvPr>
          <p:cNvSpPr>
            <a:spLocks noGrp="1" noChangeArrowheads="1"/>
          </p:cNvSpPr>
          <p:nvPr>
            <p:ph type="sldNum" sz="quarter" idx="12"/>
          </p:nvPr>
        </p:nvSpPr>
        <p:spPr>
          <a:ln/>
        </p:spPr>
        <p:txBody>
          <a:bodyPr/>
          <a:lstStyle>
            <a:lvl1pPr>
              <a:defRPr/>
            </a:lvl1pPr>
          </a:lstStyle>
          <a:p>
            <a:fld id="{DC953ED7-CD3F-4331-9DE9-928C3D1CF10C}" type="slidenum">
              <a:rPr lang="en-US" altLang="en-US"/>
              <a:pPr/>
              <a:t>‹#›</a:t>
            </a:fld>
            <a:endParaRPr lang="en-US" altLang="en-US"/>
          </a:p>
        </p:txBody>
      </p:sp>
    </p:spTree>
    <p:extLst>
      <p:ext uri="{BB962C8B-B14F-4D97-AF65-F5344CB8AC3E}">
        <p14:creationId xmlns:p14="http://schemas.microsoft.com/office/powerpoint/2010/main" val="3000943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159C954-DBF3-4D4B-BEED-9252E614A23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4CF7176-F9DA-4B29-AA0D-C8514FDAA29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D4E2F11-E8C4-4A7B-BE17-0D08DB57CAE0}"/>
              </a:ext>
            </a:extLst>
          </p:cNvPr>
          <p:cNvSpPr>
            <a:spLocks noGrp="1" noChangeArrowheads="1"/>
          </p:cNvSpPr>
          <p:nvPr>
            <p:ph type="sldNum" sz="quarter" idx="12"/>
          </p:nvPr>
        </p:nvSpPr>
        <p:spPr>
          <a:ln/>
        </p:spPr>
        <p:txBody>
          <a:bodyPr/>
          <a:lstStyle>
            <a:lvl1pPr>
              <a:defRPr/>
            </a:lvl1pPr>
          </a:lstStyle>
          <a:p>
            <a:fld id="{EB0665A7-5B2D-41BE-87BB-5C641AF796C8}" type="slidenum">
              <a:rPr lang="en-US" altLang="en-US"/>
              <a:pPr/>
              <a:t>‹#›</a:t>
            </a:fld>
            <a:endParaRPr lang="en-US" altLang="en-US"/>
          </a:p>
        </p:txBody>
      </p:sp>
    </p:spTree>
    <p:extLst>
      <p:ext uri="{BB962C8B-B14F-4D97-AF65-F5344CB8AC3E}">
        <p14:creationId xmlns:p14="http://schemas.microsoft.com/office/powerpoint/2010/main" val="284206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AA49B153-D341-4006-A28D-7D9B2B25DC3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E117600-09E7-4322-8FA1-0CCC64840CE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1F2ED9A-BB94-4861-AC15-B7377E831930}"/>
              </a:ext>
            </a:extLst>
          </p:cNvPr>
          <p:cNvSpPr>
            <a:spLocks noGrp="1" noChangeArrowheads="1"/>
          </p:cNvSpPr>
          <p:nvPr>
            <p:ph type="sldNum" sz="quarter" idx="12"/>
          </p:nvPr>
        </p:nvSpPr>
        <p:spPr>
          <a:ln/>
        </p:spPr>
        <p:txBody>
          <a:bodyPr/>
          <a:lstStyle>
            <a:lvl1pPr>
              <a:defRPr/>
            </a:lvl1pPr>
          </a:lstStyle>
          <a:p>
            <a:fld id="{F25A0915-1724-4CF1-8998-B42A68566E90}" type="slidenum">
              <a:rPr lang="en-US" altLang="en-US"/>
              <a:pPr/>
              <a:t>‹#›</a:t>
            </a:fld>
            <a:endParaRPr lang="en-US" altLang="en-US"/>
          </a:p>
        </p:txBody>
      </p:sp>
    </p:spTree>
    <p:extLst>
      <p:ext uri="{BB962C8B-B14F-4D97-AF65-F5344CB8AC3E}">
        <p14:creationId xmlns:p14="http://schemas.microsoft.com/office/powerpoint/2010/main" val="412168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64DFF39-01D5-4B8B-A01F-245D92C2786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B70BA5B-F144-406E-96A7-0E6148C8755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002D3F97-3F72-4E63-B082-C9F0AA4A003F}"/>
              </a:ext>
            </a:extLst>
          </p:cNvPr>
          <p:cNvSpPr>
            <a:spLocks noGrp="1" noChangeArrowheads="1"/>
          </p:cNvSpPr>
          <p:nvPr>
            <p:ph type="sldNum" sz="quarter" idx="12"/>
          </p:nvPr>
        </p:nvSpPr>
        <p:spPr>
          <a:ln/>
        </p:spPr>
        <p:txBody>
          <a:bodyPr/>
          <a:lstStyle>
            <a:lvl1pPr>
              <a:defRPr/>
            </a:lvl1pPr>
          </a:lstStyle>
          <a:p>
            <a:fld id="{90BB7A56-E118-4216-9FD4-EE12B41F3F15}" type="slidenum">
              <a:rPr lang="en-US" altLang="en-US"/>
              <a:pPr/>
              <a:t>‹#›</a:t>
            </a:fld>
            <a:endParaRPr lang="en-US" altLang="en-US"/>
          </a:p>
        </p:txBody>
      </p:sp>
    </p:spTree>
    <p:extLst>
      <p:ext uri="{BB962C8B-B14F-4D97-AF65-F5344CB8AC3E}">
        <p14:creationId xmlns:p14="http://schemas.microsoft.com/office/powerpoint/2010/main" val="188092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A9BFC13-82D4-4709-9865-AEC12549C60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AE8666C7-F74A-40BB-868B-6DE11C89033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A0FFCCB5-C3A2-4F10-B8BA-8803C205A25C}"/>
              </a:ext>
            </a:extLst>
          </p:cNvPr>
          <p:cNvSpPr>
            <a:spLocks noGrp="1" noChangeArrowheads="1"/>
          </p:cNvSpPr>
          <p:nvPr>
            <p:ph type="sldNum" sz="quarter" idx="12"/>
          </p:nvPr>
        </p:nvSpPr>
        <p:spPr>
          <a:ln/>
        </p:spPr>
        <p:txBody>
          <a:bodyPr/>
          <a:lstStyle>
            <a:lvl1pPr>
              <a:defRPr/>
            </a:lvl1pPr>
          </a:lstStyle>
          <a:p>
            <a:fld id="{3E0B0758-0659-4C53-8522-126A185A3C9A}" type="slidenum">
              <a:rPr lang="en-US" altLang="en-US"/>
              <a:pPr/>
              <a:t>‹#›</a:t>
            </a:fld>
            <a:endParaRPr lang="en-US" altLang="en-US"/>
          </a:p>
        </p:txBody>
      </p:sp>
    </p:spTree>
    <p:extLst>
      <p:ext uri="{BB962C8B-B14F-4D97-AF65-F5344CB8AC3E}">
        <p14:creationId xmlns:p14="http://schemas.microsoft.com/office/powerpoint/2010/main" val="298132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EB2DF8-35D0-4882-AF77-7C86C0BAA5C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64CF49AE-FB90-4FAA-8B82-EA287165494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4EFC69AE-62E5-4BDD-8ACD-D7BF5216EE2F}"/>
              </a:ext>
            </a:extLst>
          </p:cNvPr>
          <p:cNvSpPr>
            <a:spLocks noGrp="1" noChangeArrowheads="1"/>
          </p:cNvSpPr>
          <p:nvPr>
            <p:ph type="sldNum" sz="quarter" idx="12"/>
          </p:nvPr>
        </p:nvSpPr>
        <p:spPr>
          <a:ln/>
        </p:spPr>
        <p:txBody>
          <a:bodyPr/>
          <a:lstStyle>
            <a:lvl1pPr>
              <a:defRPr/>
            </a:lvl1pPr>
          </a:lstStyle>
          <a:p>
            <a:fld id="{FFF0438F-2C10-408B-AA09-3438FB6CD839}" type="slidenum">
              <a:rPr lang="en-US" altLang="en-US"/>
              <a:pPr/>
              <a:t>‹#›</a:t>
            </a:fld>
            <a:endParaRPr lang="en-US" altLang="en-US"/>
          </a:p>
        </p:txBody>
      </p:sp>
    </p:spTree>
    <p:extLst>
      <p:ext uri="{BB962C8B-B14F-4D97-AF65-F5344CB8AC3E}">
        <p14:creationId xmlns:p14="http://schemas.microsoft.com/office/powerpoint/2010/main" val="2564637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0F9CB7-2458-4AF7-B8D6-EA7A472C512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D581A02-9270-4B2D-AD4B-DD5AECB1396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0817EA57-1658-48B4-A1E6-9451B45E2801}"/>
              </a:ext>
            </a:extLst>
          </p:cNvPr>
          <p:cNvSpPr>
            <a:spLocks noGrp="1" noChangeArrowheads="1"/>
          </p:cNvSpPr>
          <p:nvPr>
            <p:ph type="sldNum" sz="quarter" idx="12"/>
          </p:nvPr>
        </p:nvSpPr>
        <p:spPr>
          <a:ln/>
        </p:spPr>
        <p:txBody>
          <a:bodyPr/>
          <a:lstStyle>
            <a:lvl1pPr>
              <a:defRPr/>
            </a:lvl1pPr>
          </a:lstStyle>
          <a:p>
            <a:fld id="{E65C3C33-C566-4D85-95A3-05031E0879E4}" type="slidenum">
              <a:rPr lang="en-US" altLang="en-US"/>
              <a:pPr/>
              <a:t>‹#›</a:t>
            </a:fld>
            <a:endParaRPr lang="en-US" altLang="en-US"/>
          </a:p>
        </p:txBody>
      </p:sp>
    </p:spTree>
    <p:extLst>
      <p:ext uri="{BB962C8B-B14F-4D97-AF65-F5344CB8AC3E}">
        <p14:creationId xmlns:p14="http://schemas.microsoft.com/office/powerpoint/2010/main" val="591953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C83F029B-6F8F-4B5D-A4FF-409B3E9258F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C43B840-0E28-4343-BE6E-551459C0F88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335155A-0BF9-4B65-9D2E-F9672A64722D}"/>
              </a:ext>
            </a:extLst>
          </p:cNvPr>
          <p:cNvSpPr>
            <a:spLocks noGrp="1" noChangeArrowheads="1"/>
          </p:cNvSpPr>
          <p:nvPr>
            <p:ph type="sldNum" sz="quarter" idx="12"/>
          </p:nvPr>
        </p:nvSpPr>
        <p:spPr>
          <a:ln/>
        </p:spPr>
        <p:txBody>
          <a:bodyPr/>
          <a:lstStyle>
            <a:lvl1pPr>
              <a:defRPr/>
            </a:lvl1pPr>
          </a:lstStyle>
          <a:p>
            <a:fld id="{1D36067F-4B48-405F-A296-B63877779F2A}" type="slidenum">
              <a:rPr lang="en-US" altLang="en-US"/>
              <a:pPr/>
              <a:t>‹#›</a:t>
            </a:fld>
            <a:endParaRPr lang="en-US" altLang="en-US"/>
          </a:p>
        </p:txBody>
      </p:sp>
    </p:spTree>
    <p:extLst>
      <p:ext uri="{BB962C8B-B14F-4D97-AF65-F5344CB8AC3E}">
        <p14:creationId xmlns:p14="http://schemas.microsoft.com/office/powerpoint/2010/main" val="348174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998A926-07B8-4455-B851-BEA2534F617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0F1C9FA-F7F4-42C1-BED4-64BBB68EA65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AE8EAAE-30D5-4471-8D80-3A7825D6CFFE}"/>
              </a:ext>
            </a:extLst>
          </p:cNvPr>
          <p:cNvSpPr>
            <a:spLocks noGrp="1" noChangeArrowheads="1"/>
          </p:cNvSpPr>
          <p:nvPr>
            <p:ph type="sldNum" sz="quarter" idx="12"/>
          </p:nvPr>
        </p:nvSpPr>
        <p:spPr>
          <a:ln/>
        </p:spPr>
        <p:txBody>
          <a:bodyPr/>
          <a:lstStyle>
            <a:lvl1pPr>
              <a:defRPr/>
            </a:lvl1pPr>
          </a:lstStyle>
          <a:p>
            <a:fld id="{FC1F2912-D635-4B86-838B-0D280BB6CA3C}" type="slidenum">
              <a:rPr lang="en-US" altLang="en-US"/>
              <a:pPr/>
              <a:t>‹#›</a:t>
            </a:fld>
            <a:endParaRPr lang="en-US" altLang="en-US"/>
          </a:p>
        </p:txBody>
      </p:sp>
    </p:spTree>
    <p:extLst>
      <p:ext uri="{BB962C8B-B14F-4D97-AF65-F5344CB8AC3E}">
        <p14:creationId xmlns:p14="http://schemas.microsoft.com/office/powerpoint/2010/main" val="2358508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C2E050D-597E-4FDA-BDC9-A2B41B7DC67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98AA957-7F6B-46B8-A1B3-D4012FE30E2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65C8E22-10BB-4B81-99FB-16EB0C1E3B7B}"/>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E1BC2A1E-50B3-4E0D-A4C5-7DE7841CB942}"/>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en-US"/>
          </a:p>
        </p:txBody>
      </p:sp>
      <p:sp>
        <p:nvSpPr>
          <p:cNvPr id="1030" name="Rectangle 6">
            <a:extLst>
              <a:ext uri="{FF2B5EF4-FFF2-40B4-BE49-F238E27FC236}">
                <a16:creationId xmlns:a16="http://schemas.microsoft.com/office/drawing/2014/main" id="{2CFB25B6-809A-4749-9EA8-D48F4FAA430E}"/>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fld id="{03E27ECE-DD4F-4545-B1DE-9027A9EECD2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gonm.biz/business-development/edd-programs-for-business/finance-development/small-business-finance-finder/" TargetMode="External"/><Relationship Id="rId13" Type="http://schemas.openxmlformats.org/officeDocument/2006/relationships/image" Target="../media/image1.png"/><Relationship Id="rId3" Type="http://schemas.openxmlformats.org/officeDocument/2006/relationships/hyperlink" Target="https://gonm.biz/business-development/edd-programs-for-business/finance-development/leda/" TargetMode="External"/><Relationship Id="rId7" Type="http://schemas.openxmlformats.org/officeDocument/2006/relationships/hyperlink" Target="https://gonm.biz/business-development/edd-programs-for-business/finance-development/nm-credit-enhancement-program/" TargetMode="External"/><Relationship Id="rId12" Type="http://schemas.openxmlformats.org/officeDocument/2006/relationships/hyperlink" Target="https://gonm.biz/contact-us/director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gonm.biz/business-development/edd-programs-for-business/finance-development/fundit/" TargetMode="External"/><Relationship Id="rId11" Type="http://schemas.openxmlformats.org/officeDocument/2006/relationships/hyperlink" Target="mailto:Tim.Hagaman@state.nm.us" TargetMode="External"/><Relationship Id="rId5" Type="http://schemas.openxmlformats.org/officeDocument/2006/relationships/hyperlink" Target="https://gonm.biz/community-development/mainstreet-program/" TargetMode="External"/><Relationship Id="rId15" Type="http://schemas.openxmlformats.org/officeDocument/2006/relationships/image" Target="../media/image3.jpeg"/><Relationship Id="rId10" Type="http://schemas.openxmlformats.org/officeDocument/2006/relationships/hyperlink" Target="mailto:Alicia.Keyes@state.nm.us" TargetMode="External"/><Relationship Id="rId4" Type="http://schemas.openxmlformats.org/officeDocument/2006/relationships/hyperlink" Target="https://gonm.biz/business-development/edd-programs-for-business/job-training-incentive-program/" TargetMode="External"/><Relationship Id="rId9" Type="http://schemas.openxmlformats.org/officeDocument/2006/relationships/hyperlink" Target="https://nmfilm.com/" TargetMode="External"/><Relationship Id="rId1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478E7-CA96-4EAD-97BD-9989679801C1}"/>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3075" name="Rectangle 12">
            <a:extLst>
              <a:ext uri="{FF2B5EF4-FFF2-40B4-BE49-F238E27FC236}">
                <a16:creationId xmlns:a16="http://schemas.microsoft.com/office/drawing/2014/main" id="{EC9E24FD-D1E5-43CC-B39B-98C73C9413A8}"/>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76" name="Rectangle 13">
            <a:extLst>
              <a:ext uri="{FF2B5EF4-FFF2-40B4-BE49-F238E27FC236}">
                <a16:creationId xmlns:a16="http://schemas.microsoft.com/office/drawing/2014/main" id="{CF138788-F063-4106-96B6-ABE1AF8171F5}"/>
              </a:ext>
            </a:extLst>
          </p:cNvPr>
          <p:cNvSpPr>
            <a:spLocks noChangeArrowheads="1"/>
          </p:cNvSpPr>
          <p:nvPr/>
        </p:nvSpPr>
        <p:spPr bwMode="auto">
          <a:xfrm>
            <a:off x="363538" y="628363"/>
            <a:ext cx="84756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dirty="0">
                <a:solidFill>
                  <a:srgbClr val="2F5496"/>
                </a:solidFill>
                <a:latin typeface="Calibri"/>
                <a:cs typeface="Times New Roman"/>
              </a:rPr>
              <a:t>Economic Development Department</a:t>
            </a:r>
            <a:endParaRPr lang="en-US" altLang="en-US">
              <a:solidFill>
                <a:srgbClr val="2F5496"/>
              </a:solidFill>
              <a:latin typeface="Calibri"/>
              <a:cs typeface="Times New Roman"/>
            </a:endParaRPr>
          </a:p>
        </p:txBody>
      </p:sp>
      <p:sp>
        <p:nvSpPr>
          <p:cNvPr id="3080" name="Rectangle 14">
            <a:extLst>
              <a:ext uri="{FF2B5EF4-FFF2-40B4-BE49-F238E27FC236}">
                <a16:creationId xmlns:a16="http://schemas.microsoft.com/office/drawing/2014/main" id="{BFB9DF80-BA8C-4B3E-9353-F59C50898440}"/>
              </a:ext>
            </a:extLst>
          </p:cNvPr>
          <p:cNvSpPr>
            <a:spLocks noChangeArrowheads="1"/>
          </p:cNvSpPr>
          <p:nvPr/>
        </p:nvSpPr>
        <p:spPr bwMode="auto">
          <a:xfrm>
            <a:off x="2410175" y="2157417"/>
            <a:ext cx="6064333" cy="3854853"/>
          </a:xfrm>
          <a:prstGeom prst="rect">
            <a:avLst/>
          </a:prstGeom>
          <a:noFill/>
          <a:ln>
            <a:noFill/>
          </a:ln>
        </p:spPr>
        <p:txBody>
          <a:bodyPr wrap="squar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defRPr/>
            </a:pPr>
            <a:r>
              <a:rPr lang="en-US" altLang="en-US" sz="1200" b="1" i="1" dirty="0">
                <a:solidFill>
                  <a:srgbClr val="2F5496"/>
                </a:solidFill>
                <a:latin typeface="Calibri"/>
                <a:ea typeface="Times New Roman" panose="02020603050405020304" pitchFamily="18" charset="0"/>
                <a:cs typeface="Calibri"/>
              </a:rPr>
              <a:t>Our mission is to improve the lives of New Mexico families by increasing economic opportunities and creating a place for businesses to thrive.</a:t>
            </a:r>
          </a:p>
          <a:p>
            <a:pPr>
              <a:spcBef>
                <a:spcPct val="0"/>
              </a:spcBef>
              <a:buFontTx/>
              <a:buNone/>
              <a:defRPr/>
            </a:pPr>
            <a:endParaRPr lang="en-US" altLang="en-US" sz="1200" dirty="0">
              <a:solidFill>
                <a:srgbClr val="2F5496"/>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None/>
              <a:defRPr/>
            </a:pPr>
            <a:r>
              <a:rPr lang="en-US" altLang="en-US" sz="1050" dirty="0">
                <a:solidFill>
                  <a:srgbClr val="2F5496"/>
                </a:solidFill>
                <a:latin typeface="Calibri"/>
                <a:ea typeface="Times New Roman" panose="02020603050405020304" pitchFamily="18" charset="0"/>
                <a:cs typeface="Calibri"/>
              </a:rPr>
              <a:t> </a:t>
            </a:r>
            <a:r>
              <a:rPr lang="en-US" altLang="en-US" sz="1000" dirty="0">
                <a:solidFill>
                  <a:srgbClr val="002060"/>
                </a:solidFill>
                <a:latin typeface="Calibri"/>
                <a:ea typeface="Times New Roman" panose="02020603050405020304" pitchFamily="18" charset="0"/>
                <a:cs typeface="Calibri"/>
              </a:rPr>
              <a:t>The Economic Development Department is committed to be a resource by:</a:t>
            </a:r>
            <a:endParaRPr lang="en-US" altLang="en-US" sz="1000">
              <a:solidFill>
                <a:srgbClr val="002060"/>
              </a:solidFill>
              <a:latin typeface="Calibri"/>
              <a:ea typeface="Times New Roman" panose="02020603050405020304" pitchFamily="18" charset="0"/>
              <a:cs typeface="Calibri"/>
            </a:endParaRPr>
          </a:p>
          <a:p>
            <a:pPr marL="171450" indent="-171450">
              <a:spcBef>
                <a:spcPct val="0"/>
              </a:spcBef>
              <a:buFont typeface="Arial"/>
              <a:buChar char="•"/>
              <a:defRPr/>
            </a:pPr>
            <a:r>
              <a:rPr lang="en-US" altLang="en-US" sz="1000" dirty="0">
                <a:solidFill>
                  <a:srgbClr val="002060"/>
                </a:solidFill>
                <a:latin typeface="Calibri"/>
                <a:ea typeface="Times New Roman" panose="02020603050405020304" pitchFamily="18" charset="0"/>
                <a:cs typeface="Calibri"/>
              </a:rPr>
              <a:t>Supporting business development on tribal lands with programs like</a:t>
            </a:r>
            <a:r>
              <a:rPr lang="en-US" altLang="en-US" sz="1000" dirty="0">
                <a:latin typeface="Calibri"/>
                <a:ea typeface="Times New Roman" panose="02020603050405020304" pitchFamily="18" charset="0"/>
                <a:cs typeface="Calibri"/>
              </a:rPr>
              <a:t> </a:t>
            </a:r>
            <a:r>
              <a:rPr lang="en-US" altLang="en-US" sz="1000" dirty="0">
                <a:latin typeface="Calibri"/>
                <a:ea typeface="Times New Roman" panose="02020603050405020304" pitchFamily="18" charset="0"/>
                <a:cs typeface="Calibri"/>
                <a:hlinkClick r:id="rId3"/>
              </a:rPr>
              <a:t>LEDA</a:t>
            </a:r>
            <a:r>
              <a:rPr lang="en-US" altLang="en-US" sz="1000" dirty="0">
                <a:latin typeface="Calibri"/>
                <a:ea typeface="Times New Roman" panose="02020603050405020304" pitchFamily="18" charset="0"/>
                <a:cs typeface="Calibri"/>
              </a:rPr>
              <a:t> </a:t>
            </a:r>
            <a:r>
              <a:rPr lang="en-US" altLang="en-US" sz="1000" dirty="0">
                <a:solidFill>
                  <a:srgbClr val="002060"/>
                </a:solidFill>
                <a:latin typeface="Calibri"/>
                <a:ea typeface="Times New Roman" panose="02020603050405020304" pitchFamily="18" charset="0"/>
                <a:cs typeface="Calibri"/>
              </a:rPr>
              <a:t>and the</a:t>
            </a:r>
            <a:r>
              <a:rPr lang="en-US" altLang="en-US" sz="1000" dirty="0">
                <a:latin typeface="Calibri"/>
                <a:ea typeface="Times New Roman" panose="02020603050405020304" pitchFamily="18" charset="0"/>
                <a:cs typeface="Calibri"/>
              </a:rPr>
              <a:t> </a:t>
            </a:r>
            <a:r>
              <a:rPr lang="en-US" altLang="en-US" sz="1000" dirty="0">
                <a:latin typeface="Calibri"/>
                <a:ea typeface="Times New Roman" panose="02020603050405020304" pitchFamily="18" charset="0"/>
                <a:cs typeface="Calibri"/>
                <a:hlinkClick r:id="rId4"/>
              </a:rPr>
              <a:t>Job Training Incentive Program</a:t>
            </a:r>
            <a:endParaRPr lang="en-US" altLang="en-US" sz="1000" dirty="0">
              <a:latin typeface="Calibri"/>
              <a:ea typeface="Times New Roman" panose="02020603050405020304" pitchFamily="18" charset="0"/>
              <a:cs typeface="Calibri"/>
            </a:endParaRPr>
          </a:p>
          <a:p>
            <a:pPr marL="171450" indent="-171450">
              <a:spcBef>
                <a:spcPct val="0"/>
              </a:spcBef>
              <a:buFont typeface="Arial"/>
              <a:buChar char="•"/>
              <a:defRPr/>
            </a:pPr>
            <a:r>
              <a:rPr lang="en-US" altLang="en-US" sz="1000" dirty="0">
                <a:solidFill>
                  <a:srgbClr val="002060"/>
                </a:solidFill>
                <a:latin typeface="Calibri"/>
                <a:ea typeface="Times New Roman" panose="02020603050405020304" pitchFamily="18" charset="0"/>
                <a:cs typeface="Calibri"/>
              </a:rPr>
              <a:t>Creating thriving commercial districts and assisting local businesses through</a:t>
            </a:r>
            <a:r>
              <a:rPr lang="en-US" altLang="en-US" sz="1000" dirty="0">
                <a:latin typeface="Calibri"/>
                <a:ea typeface="Times New Roman" panose="02020603050405020304" pitchFamily="18" charset="0"/>
                <a:cs typeface="Calibri"/>
              </a:rPr>
              <a:t> </a:t>
            </a:r>
            <a:r>
              <a:rPr lang="en-US" altLang="en-US" sz="1000" dirty="0">
                <a:latin typeface="Calibri"/>
                <a:ea typeface="Times New Roman" panose="02020603050405020304" pitchFamily="18" charset="0"/>
                <a:cs typeface="Calibri"/>
                <a:hlinkClick r:id="rId5"/>
              </a:rPr>
              <a:t>New Mexico MainStreet</a:t>
            </a:r>
            <a:endParaRPr lang="en-US" altLang="en-US" sz="1000" dirty="0">
              <a:latin typeface="Calibri"/>
              <a:ea typeface="Times New Roman" panose="02020603050405020304" pitchFamily="18" charset="0"/>
              <a:cs typeface="Calibri"/>
            </a:endParaRPr>
          </a:p>
          <a:p>
            <a:pPr marL="171450" indent="-171450">
              <a:spcBef>
                <a:spcPct val="0"/>
              </a:spcBef>
              <a:buFont typeface="Arial"/>
              <a:buChar char="•"/>
              <a:defRPr/>
            </a:pPr>
            <a:r>
              <a:rPr lang="en-US" altLang="en-US" sz="1000" dirty="0">
                <a:latin typeface="Calibri"/>
                <a:ea typeface="Times New Roman" panose="02020603050405020304" pitchFamily="18" charset="0"/>
                <a:cs typeface="Calibri"/>
              </a:rPr>
              <a:t>Identifying funding opportunities for tribal businesses and communities with initiatives like </a:t>
            </a:r>
            <a:r>
              <a:rPr lang="en-US" altLang="en-US" sz="1000" dirty="0">
                <a:latin typeface="Calibri"/>
                <a:ea typeface="Times New Roman" panose="02020603050405020304" pitchFamily="18" charset="0"/>
                <a:cs typeface="Calibri"/>
                <a:hlinkClick r:id="rId6"/>
              </a:rPr>
              <a:t>FUNDIT</a:t>
            </a:r>
            <a:r>
              <a:rPr lang="en-US" altLang="en-US" sz="1000" dirty="0">
                <a:latin typeface="Calibri"/>
                <a:ea typeface="Times New Roman" panose="02020603050405020304" pitchFamily="18" charset="0"/>
                <a:cs typeface="Calibri"/>
              </a:rPr>
              <a:t>,  the </a:t>
            </a:r>
            <a:r>
              <a:rPr lang="en-US" altLang="en-US" sz="1000" dirty="0">
                <a:latin typeface="Calibri"/>
                <a:ea typeface="Times New Roman" panose="02020603050405020304" pitchFamily="18" charset="0"/>
                <a:cs typeface="Calibri"/>
                <a:hlinkClick r:id="rId7"/>
              </a:rPr>
              <a:t>Collateral Assistance Program </a:t>
            </a:r>
            <a:r>
              <a:rPr lang="en-US" altLang="en-US" sz="1000" dirty="0">
                <a:latin typeface="Calibri"/>
                <a:ea typeface="Times New Roman" panose="02020603050405020304" pitchFamily="18" charset="0"/>
                <a:cs typeface="Calibri"/>
              </a:rPr>
              <a:t>and the </a:t>
            </a:r>
            <a:r>
              <a:rPr lang="en-US" altLang="en-US" sz="1000" dirty="0">
                <a:latin typeface="Calibri"/>
                <a:ea typeface="Times New Roman" panose="02020603050405020304" pitchFamily="18" charset="0"/>
                <a:cs typeface="Calibri"/>
                <a:hlinkClick r:id="rId8"/>
              </a:rPr>
              <a:t>Business Finance Finder</a:t>
            </a:r>
            <a:r>
              <a:rPr lang="en-US" altLang="en-US" sz="1000" dirty="0">
                <a:latin typeface="Calibri"/>
                <a:ea typeface="Times New Roman" panose="02020603050405020304" pitchFamily="18" charset="0"/>
                <a:cs typeface="Calibri"/>
              </a:rPr>
              <a:t>.</a:t>
            </a:r>
            <a:endParaRPr lang="en-US"/>
          </a:p>
          <a:p>
            <a:pPr>
              <a:spcBef>
                <a:spcPct val="0"/>
              </a:spcBef>
              <a:buNone/>
              <a:defRPr/>
            </a:pPr>
            <a:endParaRPr lang="en-US" altLang="en-US" sz="1000" dirty="0">
              <a:latin typeface="Calibri"/>
              <a:ea typeface="Times New Roman" panose="02020603050405020304" pitchFamily="18" charset="0"/>
              <a:cs typeface="Calibri"/>
            </a:endParaRPr>
          </a:p>
          <a:p>
            <a:pPr>
              <a:spcBef>
                <a:spcPct val="0"/>
              </a:spcBef>
              <a:buFontTx/>
              <a:buNone/>
              <a:defRPr/>
            </a:pPr>
            <a:r>
              <a:rPr lang="en-US" altLang="en-US" sz="1000" dirty="0">
                <a:solidFill>
                  <a:srgbClr val="002060"/>
                </a:solidFill>
                <a:latin typeface="Calibri"/>
                <a:ea typeface="Times New Roman" panose="02020603050405020304" pitchFamily="18" charset="0"/>
                <a:cs typeface="Calibri"/>
              </a:rPr>
              <a:t>The</a:t>
            </a:r>
            <a:r>
              <a:rPr lang="en-US" altLang="en-US" sz="1000" dirty="0">
                <a:latin typeface="Calibri"/>
                <a:ea typeface="Times New Roman" panose="02020603050405020304" pitchFamily="18" charset="0"/>
                <a:cs typeface="Calibri"/>
              </a:rPr>
              <a:t> </a:t>
            </a:r>
            <a:r>
              <a:rPr lang="en-US" altLang="en-US" sz="1000" dirty="0">
                <a:latin typeface="Calibri"/>
                <a:ea typeface="Times New Roman" panose="02020603050405020304" pitchFamily="18" charset="0"/>
                <a:cs typeface="Calibri"/>
                <a:hlinkClick r:id="rId9"/>
              </a:rPr>
              <a:t>Film Office </a:t>
            </a:r>
            <a:r>
              <a:rPr lang="en-US" altLang="en-US" sz="1000" dirty="0">
                <a:solidFill>
                  <a:srgbClr val="002060"/>
                </a:solidFill>
                <a:latin typeface="Calibri"/>
                <a:ea typeface="Times New Roman" panose="02020603050405020304" pitchFamily="18" charset="0"/>
                <a:cs typeface="Calibri"/>
              </a:rPr>
              <a:t>supports tribal communities in generating more film productions on tribal lands and assisting Native filmmake</a:t>
            </a:r>
            <a:r>
              <a:rPr lang="en-US" altLang="en-US" sz="1000" dirty="0">
                <a:latin typeface="Calibri"/>
                <a:ea typeface="Times New Roman" panose="02020603050405020304" pitchFamily="18" charset="0"/>
                <a:cs typeface="Calibri"/>
              </a:rPr>
              <a:t>rs.</a:t>
            </a:r>
            <a:endParaRPr lang="en-US">
              <a:latin typeface="Calibri"/>
              <a:cs typeface="Calibri"/>
            </a:endParaRPr>
          </a:p>
          <a:p>
            <a:pPr>
              <a:spcBef>
                <a:spcPct val="0"/>
              </a:spcBef>
              <a:buFontTx/>
              <a:buNone/>
              <a:defRPr/>
            </a:pPr>
            <a:endParaRPr lang="en-US" altLang="en-US" sz="12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None/>
              <a:defRPr/>
            </a:pPr>
            <a:endParaRPr lang="en-US" altLang="en-US" sz="1200" dirty="0">
              <a:solidFill>
                <a:srgbClr val="002060"/>
              </a:solidFill>
              <a:latin typeface="Calibri"/>
              <a:ea typeface="Times New Roman" panose="02020603050405020304" pitchFamily="18" charset="0"/>
              <a:cs typeface="Calibri"/>
            </a:endParaRPr>
          </a:p>
          <a:p>
            <a:pPr>
              <a:spcBef>
                <a:spcPct val="0"/>
              </a:spcBef>
              <a:buFontTx/>
              <a:buNone/>
              <a:defRPr/>
            </a:pPr>
            <a:r>
              <a:rPr lang="en-US" altLang="en-US" sz="1000" dirty="0">
                <a:solidFill>
                  <a:srgbClr val="002060"/>
                </a:solidFill>
                <a:latin typeface="Calibri"/>
                <a:ea typeface="Times New Roman" panose="02020603050405020304" pitchFamily="18" charset="0"/>
                <a:cs typeface="Calibri"/>
              </a:rPr>
              <a:t>Key Contacts:</a:t>
            </a:r>
            <a:br>
              <a:rPr lang="en-US" altLang="en-US" sz="1000" dirty="0">
                <a:latin typeface="Calibri" panose="020F0502020204030204" pitchFamily="34" charset="0"/>
                <a:ea typeface="Times New Roman" panose="02020603050405020304" pitchFamily="18" charset="0"/>
                <a:cs typeface="Calibri" panose="020F0502020204030204" pitchFamily="34" charset="0"/>
              </a:rPr>
            </a:br>
            <a:r>
              <a:rPr lang="en-US" altLang="en-US" sz="1000" dirty="0">
                <a:solidFill>
                  <a:srgbClr val="002060"/>
                </a:solidFill>
                <a:latin typeface="Calibri"/>
                <a:ea typeface="Times New Roman" panose="02020603050405020304" pitchFamily="18" charset="0"/>
                <a:cs typeface="Calibri"/>
              </a:rPr>
              <a:t>Alicia J. Keyes, Cabinet Secretary</a:t>
            </a:r>
            <a:br>
              <a:rPr lang="en-US" altLang="en-US" sz="1000" dirty="0">
                <a:latin typeface="Calibri" panose="020F0502020204030204" pitchFamily="34" charset="0"/>
                <a:ea typeface="Times New Roman" panose="02020603050405020304" pitchFamily="18" charset="0"/>
                <a:cs typeface="Calibri" panose="020F0502020204030204" pitchFamily="34" charset="0"/>
              </a:rPr>
            </a:br>
            <a:r>
              <a:rPr lang="en-US" altLang="en-US" sz="1000" dirty="0">
                <a:latin typeface="Calibri"/>
                <a:ea typeface="Times New Roman" panose="02020603050405020304" pitchFamily="18" charset="0"/>
                <a:cs typeface="Calibri"/>
                <a:hlinkClick r:id="rId10"/>
              </a:rPr>
              <a:t>Alicia.Keyes@state.nm.us</a:t>
            </a:r>
            <a:br>
              <a:rPr lang="en-US" altLang="en-US" sz="1000" dirty="0">
                <a:latin typeface="Calibri" panose="020F0502020204030204" pitchFamily="34" charset="0"/>
                <a:ea typeface="Times New Roman" panose="02020603050405020304" pitchFamily="18" charset="0"/>
                <a:cs typeface="Calibri" panose="020F0502020204030204" pitchFamily="34" charset="0"/>
              </a:rPr>
            </a:br>
            <a:r>
              <a:rPr lang="en-US" altLang="en-US" sz="1000" dirty="0">
                <a:solidFill>
                  <a:srgbClr val="002060"/>
                </a:solidFill>
                <a:latin typeface="Calibri"/>
                <a:ea typeface="Times New Roman" panose="02020603050405020304" pitchFamily="18" charset="0"/>
                <a:cs typeface="Calibri"/>
              </a:rPr>
              <a:t>505.827.0305</a:t>
            </a:r>
          </a:p>
          <a:p>
            <a:pPr>
              <a:spcBef>
                <a:spcPct val="0"/>
              </a:spcBef>
              <a:buFontTx/>
              <a:buNone/>
              <a:defRPr/>
            </a:pPr>
            <a:endParaRPr lang="en-US" altLang="en-US" sz="10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defRPr/>
            </a:pPr>
            <a:r>
              <a:rPr lang="en-US" altLang="en-US" sz="1000" dirty="0">
                <a:solidFill>
                  <a:srgbClr val="002060"/>
                </a:solidFill>
                <a:latin typeface="Calibri"/>
                <a:ea typeface="Times New Roman" panose="02020603050405020304" pitchFamily="18" charset="0"/>
                <a:cs typeface="Calibri"/>
              </a:rPr>
              <a:t>Tim Hagaman, Tribal Liaison</a:t>
            </a:r>
            <a:br>
              <a:rPr lang="en-US" altLang="en-US" sz="1000" dirty="0">
                <a:latin typeface="Calibri" panose="020F0502020204030204" pitchFamily="34" charset="0"/>
                <a:ea typeface="Times New Roman" panose="02020603050405020304" pitchFamily="18" charset="0"/>
                <a:cs typeface="Calibri" panose="020F0502020204030204" pitchFamily="34" charset="0"/>
              </a:rPr>
            </a:br>
            <a:r>
              <a:rPr lang="en-US" altLang="en-US" sz="1000" dirty="0">
                <a:latin typeface="Calibri"/>
                <a:ea typeface="Times New Roman" panose="02020603050405020304" pitchFamily="18" charset="0"/>
                <a:cs typeface="Calibri"/>
                <a:hlinkClick r:id="rId11"/>
              </a:rPr>
              <a:t>Tim.Hagaman@state.nm.us</a:t>
            </a:r>
            <a:endParaRPr lang="en-US" altLang="en-US" sz="1000" dirty="0">
              <a:latin typeface="Calibri"/>
              <a:ea typeface="Times New Roman" panose="02020603050405020304" pitchFamily="18" charset="0"/>
              <a:cs typeface="Calibri"/>
            </a:endParaRPr>
          </a:p>
          <a:p>
            <a:pPr>
              <a:spcBef>
                <a:spcPct val="0"/>
              </a:spcBef>
              <a:buFontTx/>
              <a:buNone/>
              <a:defRPr/>
            </a:pPr>
            <a:r>
              <a:rPr lang="en-US" altLang="en-US" sz="1000" dirty="0">
                <a:latin typeface="Calibri" panose="020F0502020204030204" pitchFamily="34" charset="0"/>
                <a:ea typeface="Times New Roman" panose="02020603050405020304" pitchFamily="18" charset="0"/>
                <a:cs typeface="Calibri" panose="020F0502020204030204" pitchFamily="34" charset="0"/>
              </a:rPr>
              <a:t>505.862.2322</a:t>
            </a:r>
          </a:p>
          <a:p>
            <a:pPr>
              <a:spcBef>
                <a:spcPct val="0"/>
              </a:spcBef>
              <a:buFontTx/>
              <a:buNone/>
              <a:defRPr/>
            </a:pPr>
            <a:endParaRPr lang="en-US" altLang="en-US" sz="1000" dirty="0">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defRPr/>
            </a:pPr>
            <a:r>
              <a:rPr lang="en-US" altLang="en-US" sz="1000" dirty="0">
                <a:latin typeface="Calibri" panose="020F0502020204030204" pitchFamily="34" charset="0"/>
                <a:ea typeface="Times New Roman" panose="02020603050405020304" pitchFamily="18" charset="0"/>
                <a:cs typeface="Calibri" panose="020F0502020204030204" pitchFamily="34" charset="0"/>
                <a:hlinkClick r:id="rId12"/>
              </a:rPr>
              <a:t>Staff Directory</a:t>
            </a:r>
            <a:endParaRPr lang="en-US" altLang="en-US" sz="1000" dirty="0">
              <a:latin typeface="Calibri" panose="020F0502020204030204" pitchFamily="34" charset="0"/>
              <a:ea typeface="Times New Roman" panose="02020603050405020304" pitchFamily="18" charset="0"/>
              <a:cs typeface="Calibri" panose="020F0502020204030204" pitchFamily="34" charset="0"/>
            </a:endParaRPr>
          </a:p>
        </p:txBody>
      </p:sp>
      <p:pic>
        <p:nvPicPr>
          <p:cNvPr id="3078" name="Picture 2">
            <a:extLst>
              <a:ext uri="{FF2B5EF4-FFF2-40B4-BE49-F238E27FC236}">
                <a16:creationId xmlns:a16="http://schemas.microsoft.com/office/drawing/2014/main" id="{CC48B556-9670-4E55-8322-79C7B965D654}"/>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895600" y="1120775"/>
            <a:ext cx="3135313"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3">
            <a:extLst>
              <a:ext uri="{FF2B5EF4-FFF2-40B4-BE49-F238E27FC236}">
                <a16:creationId xmlns:a16="http://schemas.microsoft.com/office/drawing/2014/main" id="{784CD32C-23C5-4B48-9377-B7FA718C772E}"/>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42938" y="2514600"/>
            <a:ext cx="1439862" cy="1600200"/>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F664921B-A088-4A8F-BA0F-FF3864245485}"/>
              </a:ext>
            </a:extLst>
          </p:cNvPr>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693738" y="4438650"/>
            <a:ext cx="1389062" cy="1603375"/>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Google Shape;254;p7">
            <a:extLst>
              <a:ext uri="{FF2B5EF4-FFF2-40B4-BE49-F238E27FC236}">
                <a16:creationId xmlns:a16="http://schemas.microsoft.com/office/drawing/2014/main" id="{7394ECB3-4A59-46CD-A858-B8C1C75677DE}"/>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BA13A951-632C-4EC8-8F3F-5CDD81DA9C12}"/>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5124" name="Rectangle 12">
            <a:extLst>
              <a:ext uri="{FF2B5EF4-FFF2-40B4-BE49-F238E27FC236}">
                <a16:creationId xmlns:a16="http://schemas.microsoft.com/office/drawing/2014/main" id="{B67CE611-C130-4250-82B9-47934B6B57E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82" name="TextBox 18">
            <a:extLst>
              <a:ext uri="{FF2B5EF4-FFF2-40B4-BE49-F238E27FC236}">
                <a16:creationId xmlns:a16="http://schemas.microsoft.com/office/drawing/2014/main" id="{5BDAC83D-EDC7-4C85-ACDB-F33FDFDE72D4}"/>
              </a:ext>
            </a:extLst>
          </p:cNvPr>
          <p:cNvSpPr txBox="1">
            <a:spLocks noChangeArrowheads="1"/>
          </p:cNvSpPr>
          <p:nvPr/>
        </p:nvSpPr>
        <p:spPr bwMode="auto">
          <a:xfrm>
            <a:off x="93663" y="628650"/>
            <a:ext cx="8720796" cy="3539430"/>
          </a:xfrm>
          <a:prstGeom prst="rect">
            <a:avLst/>
          </a:prstGeom>
          <a:noFill/>
          <a:ln>
            <a:noFill/>
          </a:ln>
        </p:spPr>
        <p:txBody>
          <a:bodyPr wrap="square"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dirty="0">
                <a:solidFill>
                  <a:srgbClr val="2F5496"/>
                </a:solidFill>
                <a:latin typeface="Calibri"/>
                <a:cs typeface="Times New Roman"/>
              </a:rPr>
              <a:t>2021 Legislative Session Priorities</a:t>
            </a:r>
            <a:endParaRPr lang="en-US" dirty="0"/>
          </a:p>
          <a:p>
            <a:pPr algn="ctr">
              <a:spcBef>
                <a:spcPct val="0"/>
              </a:spcBef>
              <a:buFontTx/>
              <a:buNone/>
              <a:defRPr/>
            </a:pPr>
            <a:endParaRPr lang="en-US" altLang="en-US" sz="2400" dirty="0">
              <a:solidFill>
                <a:srgbClr val="002060"/>
              </a:solidFill>
              <a:latin typeface="Calibri"/>
              <a:cs typeface="Times New Roman"/>
            </a:endParaRPr>
          </a:p>
          <a:p>
            <a:pPr marL="171450" indent="-171450">
              <a:spcBef>
                <a:spcPct val="0"/>
              </a:spcBef>
              <a:defRPr/>
            </a:pPr>
            <a:r>
              <a:rPr lang="en-US" altLang="en-US" sz="2400" dirty="0">
                <a:solidFill>
                  <a:srgbClr val="002060"/>
                </a:solidFill>
                <a:latin typeface="Calibri"/>
                <a:ea typeface="Calibri" panose="020F0502020204030204" pitchFamily="34" charset="0"/>
                <a:cs typeface="Times New Roman"/>
              </a:rPr>
              <a:t>Increase grant writing capacity at EDD</a:t>
            </a:r>
          </a:p>
          <a:p>
            <a:pPr marL="171450" indent="-171450">
              <a:spcBef>
                <a:spcPct val="0"/>
              </a:spcBef>
              <a:defRPr/>
            </a:pPr>
            <a:endParaRPr lang="en-US" altLang="en-US" sz="2400" dirty="0">
              <a:solidFill>
                <a:srgbClr val="002060"/>
              </a:solidFill>
              <a:latin typeface="Calibri"/>
              <a:ea typeface="Calibri" panose="020F0502020204030204" pitchFamily="34" charset="0"/>
              <a:cs typeface="Times New Roman"/>
            </a:endParaRPr>
          </a:p>
          <a:p>
            <a:pPr marL="171450" indent="-171450">
              <a:spcBef>
                <a:spcPct val="0"/>
              </a:spcBef>
              <a:defRPr/>
            </a:pPr>
            <a:r>
              <a:rPr lang="en-US" altLang="en-US" sz="2400" dirty="0">
                <a:solidFill>
                  <a:srgbClr val="002060"/>
                </a:solidFill>
                <a:latin typeface="Calibri"/>
                <a:ea typeface="Calibri" panose="020F0502020204030204" pitchFamily="34" charset="0"/>
                <a:cs typeface="Times New Roman"/>
              </a:rPr>
              <a:t>Funding for LEDA and JTIP, our most effective business development tools</a:t>
            </a:r>
          </a:p>
          <a:p>
            <a:pPr>
              <a:spcBef>
                <a:spcPct val="0"/>
              </a:spcBef>
              <a:buNone/>
              <a:defRPr/>
            </a:pPr>
            <a:endParaRPr lang="en-US" altLang="en-US" sz="2400" dirty="0">
              <a:solidFill>
                <a:srgbClr val="002060"/>
              </a:solidFill>
              <a:latin typeface="Calibri"/>
              <a:ea typeface="Calibri" panose="020F0502020204030204" pitchFamily="34" charset="0"/>
              <a:cs typeface="Times New Roman"/>
            </a:endParaRPr>
          </a:p>
          <a:p>
            <a:pPr marL="171450" indent="-171450">
              <a:spcBef>
                <a:spcPct val="0"/>
              </a:spcBef>
              <a:defRPr/>
            </a:pPr>
            <a:r>
              <a:rPr lang="en-US" altLang="en-US" sz="2400" dirty="0">
                <a:solidFill>
                  <a:srgbClr val="002060"/>
                </a:solidFill>
                <a:latin typeface="Calibri"/>
                <a:ea typeface="Calibri" panose="020F0502020204030204" pitchFamily="34" charset="0"/>
                <a:cs typeface="Times New Roman"/>
              </a:rPr>
              <a:t>Plan to seek funding for the Senator John Pinto Memorial Fund to support Native American filmmakers </a:t>
            </a:r>
            <a:endParaRPr lang="en-US" altLang="en-US" sz="2400" dirty="0">
              <a:latin typeface="Calibri"/>
              <a:ea typeface="Calibri" panose="020F0502020204030204" pitchFamily="34"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Google Shape;254;p7">
            <a:extLst>
              <a:ext uri="{FF2B5EF4-FFF2-40B4-BE49-F238E27FC236}">
                <a16:creationId xmlns:a16="http://schemas.microsoft.com/office/drawing/2014/main" id="{7E210899-8AA1-42B8-9969-63D1A539DF22}"/>
              </a:ext>
            </a:extLst>
          </p:cNvPr>
          <p:cNvSpPr>
            <a:spLocks noGrp="1" noChangeArrowheads="1"/>
          </p:cNvSpPr>
          <p:nvPr>
            <p:ph type="title"/>
          </p:nvPr>
        </p:nvSpPr>
        <p:spPr>
          <a:xfrm>
            <a:off x="76200" y="609600"/>
            <a:ext cx="84582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E6C8F0C7-0929-465D-8CB2-7138D1C235E7}"/>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7172" name="Rectangle 12">
            <a:extLst>
              <a:ext uri="{FF2B5EF4-FFF2-40B4-BE49-F238E27FC236}">
                <a16:creationId xmlns:a16="http://schemas.microsoft.com/office/drawing/2014/main" id="{2631629F-3FCD-41DC-8065-06C591C7B93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21" name="TextBox 20">
            <a:extLst>
              <a:ext uri="{FF2B5EF4-FFF2-40B4-BE49-F238E27FC236}">
                <a16:creationId xmlns:a16="http://schemas.microsoft.com/office/drawing/2014/main" id="{2FC19B99-91C4-48CB-BB21-4EEA532652CB}"/>
              </a:ext>
            </a:extLst>
          </p:cNvPr>
          <p:cNvSpPr txBox="1"/>
          <p:nvPr/>
        </p:nvSpPr>
        <p:spPr>
          <a:xfrm>
            <a:off x="152400" y="609600"/>
            <a:ext cx="8969828" cy="5355312"/>
          </a:xfrm>
          <a:prstGeom prst="rect">
            <a:avLst/>
          </a:prstGeom>
          <a:noFill/>
        </p:spPr>
        <p:txBody>
          <a:bodyPr wrap="square" lIns="91440" tIns="45720" rIns="91440" bIns="45720" anchor="t">
            <a:spAutoFit/>
          </a:bodyPr>
          <a:lstStyle/>
          <a:p>
            <a:pPr algn="ctr">
              <a:defRPr/>
            </a:pPr>
            <a:r>
              <a:rPr lang="en-US" sz="3200" dirty="0">
                <a:solidFill>
                  <a:srgbClr val="2F5496"/>
                </a:solidFill>
                <a:latin typeface="Calibri"/>
                <a:cs typeface="Times New Roman"/>
              </a:rPr>
              <a:t>Policy Initiatives/Programs</a:t>
            </a:r>
            <a:endParaRPr lang="en-US" dirty="0"/>
          </a:p>
          <a:p>
            <a:pPr algn="ctr">
              <a:defRPr/>
            </a:pPr>
            <a:endParaRPr lang="en-US" sz="3200" dirty="0">
              <a:solidFill>
                <a:srgbClr val="2F5496"/>
              </a:solidFill>
              <a:latin typeface="Calibri" panose="020F0502020204030204" pitchFamily="34" charset="0"/>
              <a:cs typeface="Times New Roman"/>
            </a:endParaRPr>
          </a:p>
          <a:p>
            <a:pPr>
              <a:defRPr/>
            </a:pPr>
            <a:endParaRPr lang="en-US" sz="800" dirty="0">
              <a:solidFill>
                <a:srgbClr val="2F5496"/>
              </a:solidFill>
              <a:latin typeface="Calibri" panose="020F0502020204030204" pitchFamily="34" charset="0"/>
              <a:cs typeface="Calibri" panose="020F0502020204030204" pitchFamily="34" charset="0"/>
            </a:endParaRPr>
          </a:p>
          <a:p>
            <a:pPr marL="171450" indent="-171450">
              <a:buFont typeface="Arial" panose="020B0604020202020204" pitchFamily="34" charset="0"/>
              <a:buChar char="•"/>
              <a:defRPr/>
            </a:pPr>
            <a:r>
              <a:rPr lang="en-US" sz="1000" b="1" dirty="0">
                <a:solidFill>
                  <a:srgbClr val="002060"/>
                </a:solidFill>
                <a:latin typeface="Calibri"/>
                <a:cs typeface="Calibri"/>
              </a:rPr>
              <a:t>COVID-19: </a:t>
            </a:r>
            <a:r>
              <a:rPr lang="en-US" sz="1000" dirty="0">
                <a:solidFill>
                  <a:srgbClr val="002060"/>
                </a:solidFill>
                <a:latin typeface="Calibri"/>
                <a:cs typeface="Calibri"/>
              </a:rPr>
              <a:t>In response to business closures and the many changes associated with the pandemic, EDD established a business hotline utilizing department staff, and created a webpage, webinars and newsletters with up-to-date information on federal and state resources for COVID relief.  </a:t>
            </a:r>
            <a:endParaRPr lang="en-US" sz="1000" dirty="0">
              <a:solidFill>
                <a:srgbClr val="002060"/>
              </a:solidFill>
              <a:latin typeface="Calibri" panose="020F0502020204030204" pitchFamily="34" charset="0"/>
              <a:cs typeface="Calibri" panose="020F0502020204030204" pitchFamily="34" charset="0"/>
            </a:endParaRPr>
          </a:p>
          <a:p>
            <a:pPr marL="171450" indent="-171450">
              <a:buFont typeface="Arial" panose="020B0604020202020204" pitchFamily="34" charset="0"/>
              <a:buChar char="•"/>
              <a:defRPr/>
            </a:pPr>
            <a:r>
              <a:rPr lang="en-US" sz="1000" b="1" dirty="0">
                <a:solidFill>
                  <a:srgbClr val="002060"/>
                </a:solidFill>
                <a:latin typeface="Calibri"/>
                <a:cs typeface="Calibri"/>
              </a:rPr>
              <a:t>LEDA: </a:t>
            </a:r>
            <a:r>
              <a:rPr lang="en-US" sz="1000" dirty="0">
                <a:solidFill>
                  <a:srgbClr val="002060"/>
                </a:solidFill>
                <a:latin typeface="Calibri"/>
                <a:cs typeface="Calibri"/>
              </a:rPr>
              <a:t> Under the Local Economic Development Act (LEDA), EDD is granted authority to administer grants to local governments to assist expanding or relocating businesses that will stimulate economic development and produce public benefits pursuant to LEDA.  All grants are funded on a reimbursement basis. Two businesses on tribal lands have benefited from LEDA: Raytheon at NAPI and Rhino Health in Church Rock. Raytheon has operated successfully at NAPI for 40 years. Rhino Health is embarking on a second expansion after locating in Church Rock in late 2018 with the design and construction of a new building onsite.</a:t>
            </a:r>
          </a:p>
          <a:p>
            <a:pPr marL="171450" indent="-171450">
              <a:buFont typeface="Arial" panose="020B0604020202020204" pitchFamily="34" charset="0"/>
              <a:buChar char="•"/>
              <a:defRPr/>
            </a:pPr>
            <a:r>
              <a:rPr lang="en-US" sz="1000" b="1" dirty="0">
                <a:solidFill>
                  <a:srgbClr val="002060"/>
                </a:solidFill>
                <a:latin typeface="Calibri"/>
                <a:cs typeface="Calibri"/>
              </a:rPr>
              <a:t>JTIP: </a:t>
            </a:r>
            <a:r>
              <a:rPr lang="en-US" sz="1000" dirty="0">
                <a:solidFill>
                  <a:srgbClr val="002060"/>
                </a:solidFill>
                <a:latin typeface="Calibri"/>
                <a:cs typeface="Calibri"/>
              </a:rPr>
              <a:t>The Job Training Incentive Program, JTIP, funds classroom and on-the-job training for newly-created jobs in expanding or relocating businesses for up to 6 months. The program reimburses 50-75% of employee wages. </a:t>
            </a:r>
            <a:endParaRPr lang="en-US" sz="1000" dirty="0">
              <a:solidFill>
                <a:srgbClr val="002060"/>
              </a:solidFill>
              <a:latin typeface="Calibri" panose="020F0502020204030204" pitchFamily="34" charset="0"/>
              <a:cs typeface="Calibri" panose="020F0502020204030204" pitchFamily="34" charset="0"/>
            </a:endParaRPr>
          </a:p>
          <a:p>
            <a:pPr marL="171450" indent="-171450">
              <a:buFont typeface="Arial" panose="020B0604020202020204" pitchFamily="34" charset="0"/>
              <a:buChar char="•"/>
              <a:defRPr/>
            </a:pPr>
            <a:r>
              <a:rPr lang="en-US" sz="1000" b="1" dirty="0">
                <a:solidFill>
                  <a:srgbClr val="002060"/>
                </a:solidFill>
                <a:latin typeface="Calibri"/>
                <a:cs typeface="Calibri"/>
              </a:rPr>
              <a:t>MainStreet’s Frontier &amp; Native Communities Initiative: </a:t>
            </a:r>
            <a:r>
              <a:rPr lang="en-US" sz="1000" dirty="0">
                <a:solidFill>
                  <a:srgbClr val="002060"/>
                </a:solidFill>
                <a:latin typeface="Calibri"/>
                <a:cs typeface="Calibri"/>
              </a:rPr>
              <a:t>Through a competitive application process, community stakeholders in partnership with their local governing body identify an economic development project within a town center, village plaza, courthouse square, or historic/traditional commercial corridor. Proposed projects must demonstrate job creation, business development, leverage private sector investment, or enhancement of a community’s economic environment. Selected communities receive professional services and technical assistance from New Mexico MainStreet to implement and complete the proposed project within a 12 to 18-month timeframe. Laguna, Picuris, Pojoaque and Taos Pueblos have received assistance from this program.</a:t>
            </a:r>
          </a:p>
          <a:p>
            <a:pPr marL="171450" indent="-171450">
              <a:buFont typeface="Arial" panose="020B0604020202020204" pitchFamily="34" charset="0"/>
              <a:buChar char="•"/>
              <a:defRPr/>
            </a:pPr>
            <a:r>
              <a:rPr lang="en-US" sz="1000" b="1" dirty="0">
                <a:solidFill>
                  <a:srgbClr val="002060"/>
                </a:solidFill>
                <a:latin typeface="Calibri"/>
                <a:cs typeface="Calibri"/>
              </a:rPr>
              <a:t>State plan for recovery and resiliency:  </a:t>
            </a:r>
            <a:r>
              <a:rPr lang="en-US" sz="1000" dirty="0">
                <a:solidFill>
                  <a:srgbClr val="002060"/>
                </a:solidFill>
                <a:latin typeface="Calibri"/>
                <a:cs typeface="Calibri"/>
              </a:rPr>
              <a:t>EDD is working with partners statewide and the Governor’s Economic Recovery Council to chart a path to recovery and a stronger economy, with a particular focus on underserved areas.</a:t>
            </a:r>
          </a:p>
          <a:p>
            <a:pPr marL="171450" indent="-171450">
              <a:buFont typeface="Arial" panose="020B0604020202020204" pitchFamily="34" charset="0"/>
              <a:buChar char="•"/>
              <a:defRPr/>
            </a:pPr>
            <a:r>
              <a:rPr lang="en-US" sz="1000" b="1" dirty="0">
                <a:solidFill>
                  <a:srgbClr val="002060"/>
                </a:solidFill>
                <a:latin typeface="Calibri"/>
                <a:cs typeface="Calibri"/>
              </a:rPr>
              <a:t>LEADS:  </a:t>
            </a:r>
            <a:r>
              <a:rPr lang="en-US" sz="1000" dirty="0">
                <a:solidFill>
                  <a:srgbClr val="002060"/>
                </a:solidFill>
                <a:latin typeface="Calibri"/>
                <a:cs typeface="Calibri"/>
              </a:rPr>
              <a:t>The Local Economic Assistance &amp; Development Support program provides grants of $5,000 to $25,000 for economic development projects with an immediate impact in the community</a:t>
            </a:r>
            <a:r>
              <a:rPr lang="en-US" sz="1000" b="1" dirty="0">
                <a:solidFill>
                  <a:srgbClr val="002060"/>
                </a:solidFill>
                <a:latin typeface="Calibri"/>
                <a:cs typeface="Calibri"/>
              </a:rPr>
              <a:t>. </a:t>
            </a:r>
            <a:r>
              <a:rPr lang="en-US" sz="1000" dirty="0">
                <a:solidFill>
                  <a:srgbClr val="002060"/>
                </a:solidFill>
                <a:latin typeface="Calibri"/>
                <a:cs typeface="Calibri"/>
              </a:rPr>
              <a:t>Eligible projects must include one or more economic development objectives: job creation, expansion of tax base, and/or business development, through measureable outcomes.</a:t>
            </a:r>
            <a:endParaRPr lang="en-US" sz="1000">
              <a:solidFill>
                <a:srgbClr val="002060"/>
              </a:solidFill>
              <a:latin typeface="Calibri"/>
              <a:cs typeface="Calibri"/>
            </a:endParaRPr>
          </a:p>
          <a:p>
            <a:pPr marL="171450" indent="-171450">
              <a:buFont typeface="Arial" panose="020B0604020202020204" pitchFamily="34" charset="0"/>
              <a:buChar char="•"/>
              <a:defRPr/>
            </a:pPr>
            <a:r>
              <a:rPr lang="en-US" sz="1000" b="1" dirty="0">
                <a:solidFill>
                  <a:srgbClr val="002060"/>
                </a:solidFill>
                <a:latin typeface="Calibri"/>
                <a:cs typeface="Calibri"/>
              </a:rPr>
              <a:t>Census: </a:t>
            </a:r>
            <a:r>
              <a:rPr lang="en-US" sz="1000" dirty="0">
                <a:solidFill>
                  <a:srgbClr val="002060"/>
                </a:solidFill>
                <a:latin typeface="Calibri"/>
                <a:cs typeface="Calibri"/>
              </a:rPr>
              <a:t>The Tribal Liaison participated in a Department-wide initiative to help improve the Census response rate, and placed 2,533 calls statewide. </a:t>
            </a:r>
            <a:endParaRPr lang="en-US" sz="1000" dirty="0">
              <a:solidFill>
                <a:srgbClr val="002060"/>
              </a:solidFill>
              <a:latin typeface="Calibri" panose="020F0502020204030204" pitchFamily="34" charset="0"/>
              <a:cs typeface="Calibri" panose="020F0502020204030204" pitchFamily="34" charset="0"/>
            </a:endParaRPr>
          </a:p>
          <a:p>
            <a:pPr marL="171450" indent="-171450">
              <a:buFont typeface="Arial" panose="020B0604020202020204" pitchFamily="34" charset="0"/>
              <a:buChar char="•"/>
              <a:defRPr/>
            </a:pPr>
            <a:r>
              <a:rPr lang="en-US" sz="1000" b="1" dirty="0">
                <a:solidFill>
                  <a:srgbClr val="002060"/>
                </a:solidFill>
                <a:latin typeface="Calibri"/>
                <a:cs typeface="Calibri"/>
              </a:rPr>
              <a:t>Film Office:  </a:t>
            </a:r>
            <a:r>
              <a:rPr lang="en-US" sz="1000" dirty="0">
                <a:solidFill>
                  <a:srgbClr val="002060"/>
                </a:solidFill>
                <a:latin typeface="Calibri"/>
                <a:cs typeface="Calibri"/>
              </a:rPr>
              <a:t>18 tribes participate in the Film Liaison network which supports location scouting and services productions while they film.  </a:t>
            </a:r>
            <a:endParaRPr lang="en-US" sz="1000" dirty="0">
              <a:solidFill>
                <a:srgbClr val="002060"/>
              </a:solidFill>
              <a:latin typeface="Calibri" panose="020F0502020204030204" pitchFamily="34" charset="0"/>
              <a:cs typeface="Calibri" panose="020F0502020204030204" pitchFamily="34" charset="0"/>
            </a:endParaRPr>
          </a:p>
          <a:p>
            <a:pPr marL="171450" indent="-171450">
              <a:buFont typeface="Arial" panose="020B0604020202020204" pitchFamily="34" charset="0"/>
              <a:buChar char="•"/>
              <a:defRPr/>
            </a:pPr>
            <a:r>
              <a:rPr lang="en-US" sz="1000" b="1" dirty="0">
                <a:solidFill>
                  <a:srgbClr val="002060"/>
                </a:solidFill>
                <a:latin typeface="Calibri"/>
                <a:cs typeface="Calibri"/>
              </a:rPr>
              <a:t>Senator John Pinto Memorial Fund for Native Filmmakers </a:t>
            </a:r>
            <a:r>
              <a:rPr lang="en-US" sz="1000" dirty="0">
                <a:solidFill>
                  <a:srgbClr val="002060"/>
                </a:solidFill>
                <a:latin typeface="Calibri"/>
                <a:cs typeface="Calibri"/>
              </a:rPr>
              <a:t>was created by the legislature with a $100,000 appropriation.  The Film Office awarded 20 Native filmmakers with $5,000 grants through a competitive process. </a:t>
            </a:r>
            <a:endParaRPr lang="en-US" sz="1000" dirty="0">
              <a:solidFill>
                <a:srgbClr val="002060"/>
              </a:solidFill>
              <a:latin typeface="Calibri" panose="020F0502020204030204" pitchFamily="34" charset="0"/>
              <a:cs typeface="Calibri" panose="020F0502020204030204" pitchFamily="34" charset="0"/>
            </a:endParaRPr>
          </a:p>
          <a:p>
            <a:pPr marL="171450" indent="-171450">
              <a:buFont typeface="Arial" panose="020B0604020202020204" pitchFamily="34" charset="0"/>
              <a:buChar char="•"/>
              <a:defRPr/>
            </a:pPr>
            <a:r>
              <a:rPr lang="en-US" sz="1000" b="1" dirty="0">
                <a:solidFill>
                  <a:srgbClr val="002060"/>
                </a:solidFill>
                <a:latin typeface="Calibri"/>
                <a:cs typeface="Calibri"/>
              </a:rPr>
              <a:t>Outdoor Recreation Division (ORD): </a:t>
            </a:r>
            <a:r>
              <a:rPr lang="en-US" sz="1000" dirty="0">
                <a:solidFill>
                  <a:srgbClr val="002060"/>
                </a:solidFill>
                <a:latin typeface="Calibri"/>
                <a:cs typeface="Calibri"/>
              </a:rPr>
              <a:t>ORD was an initiative of Gov. Michelle Lujan-Grisham with a mission to increase outdoor recreation opportunities, attract visitors and expand the outdoor recreation economy.  The Outdoor Recreation Division awarded grants to three Native organizations and tribal governments: NACA, Zuni Pueblo and Karuna </a:t>
            </a:r>
            <a:r>
              <a:rPr lang="en-US" sz="1000" dirty="0" err="1">
                <a:solidFill>
                  <a:srgbClr val="002060"/>
                </a:solidFill>
                <a:latin typeface="Calibri"/>
                <a:cs typeface="Calibri"/>
              </a:rPr>
              <a:t>Colectiv</a:t>
            </a:r>
            <a:r>
              <a:rPr lang="en-US" sz="1000" dirty="0">
                <a:solidFill>
                  <a:srgbClr val="002060"/>
                </a:solidFill>
                <a:latin typeface="Calibri"/>
                <a:cs typeface="Calibri"/>
              </a:rPr>
              <a:t>.   Use of the funds will result in 449 Native youth participating in outdoor recreation activities this year.</a:t>
            </a:r>
          </a:p>
          <a:p>
            <a:pPr marL="171450" indent="-171450">
              <a:buFont typeface="Arial" panose="020B0604020202020204" pitchFamily="34" charset="0"/>
              <a:buChar char="•"/>
              <a:defRPr/>
            </a:pPr>
            <a:r>
              <a:rPr lang="en-US" sz="1000" b="1" dirty="0">
                <a:solidFill>
                  <a:srgbClr val="002060"/>
                </a:solidFill>
                <a:latin typeface="Calibri"/>
                <a:cs typeface="Calibri"/>
              </a:rPr>
              <a:t>Mobile Ride Center:  </a:t>
            </a:r>
            <a:r>
              <a:rPr lang="en-US" sz="1000" dirty="0">
                <a:solidFill>
                  <a:srgbClr val="002060"/>
                </a:solidFill>
                <a:latin typeface="Calibri"/>
                <a:cs typeface="Calibri"/>
              </a:rPr>
              <a:t>ORD provided a $10,000 grant to the Gallup nonprofit Silver Stallion for the purpose of creating the Mobile Ride Center and providing bike repairs for kids on the Navajo Nation.  </a:t>
            </a:r>
            <a:endParaRPr lang="en-US" sz="1000" dirty="0">
              <a:solidFill>
                <a:srgbClr val="002060"/>
              </a:solidFill>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Google Shape;254;p7">
            <a:extLst>
              <a:ext uri="{FF2B5EF4-FFF2-40B4-BE49-F238E27FC236}">
                <a16:creationId xmlns:a16="http://schemas.microsoft.com/office/drawing/2014/main" id="{C0FBD14C-F05E-4591-BE39-D14580848EC1}"/>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92B1670A-C402-4FD0-B479-7E4697170EFD}"/>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9220" name="Rectangle 12">
            <a:extLst>
              <a:ext uri="{FF2B5EF4-FFF2-40B4-BE49-F238E27FC236}">
                <a16:creationId xmlns:a16="http://schemas.microsoft.com/office/drawing/2014/main" id="{D3B8D026-2D70-45FF-9849-B730BE4DC035}"/>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84" name="TextBox 22">
            <a:extLst>
              <a:ext uri="{FF2B5EF4-FFF2-40B4-BE49-F238E27FC236}">
                <a16:creationId xmlns:a16="http://schemas.microsoft.com/office/drawing/2014/main" id="{6548CB6F-A8AE-4D21-9997-DF6B3D8CAA98}"/>
              </a:ext>
            </a:extLst>
          </p:cNvPr>
          <p:cNvSpPr txBox="1">
            <a:spLocks noChangeArrowheads="1"/>
          </p:cNvSpPr>
          <p:nvPr/>
        </p:nvSpPr>
        <p:spPr bwMode="auto">
          <a:xfrm>
            <a:off x="152400" y="609600"/>
            <a:ext cx="8610600" cy="6124754"/>
          </a:xfrm>
          <a:prstGeom prst="rect">
            <a:avLst/>
          </a:prstGeom>
          <a:noFill/>
          <a:ln>
            <a:noFill/>
          </a:ln>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defRPr/>
            </a:pPr>
            <a:r>
              <a:rPr lang="en-US" altLang="en-US" sz="2800" dirty="0">
                <a:solidFill>
                  <a:srgbClr val="2F5496"/>
                </a:solidFill>
                <a:latin typeface="Calibri"/>
                <a:cs typeface="Times New Roman"/>
              </a:rPr>
              <a:t>Top three achievements accomplished on behalf of tribes</a:t>
            </a:r>
          </a:p>
          <a:p>
            <a:pPr>
              <a:spcBef>
                <a:spcPct val="0"/>
              </a:spcBef>
              <a:buFontTx/>
              <a:buNone/>
              <a:defRPr/>
            </a:pPr>
            <a:endParaRPr lang="en-US" altLang="en-US" sz="2800" dirty="0">
              <a:solidFill>
                <a:srgbClr val="2F5496"/>
              </a:solidFill>
              <a:latin typeface="Calibri"/>
              <a:cs typeface="Times New Roman"/>
            </a:endParaRPr>
          </a:p>
          <a:p>
            <a:pPr marL="171450" indent="-171450">
              <a:spcBef>
                <a:spcPct val="0"/>
              </a:spcBef>
              <a:defRPr/>
            </a:pPr>
            <a:r>
              <a:rPr lang="en-US" altLang="en-US" sz="2400" dirty="0">
                <a:solidFill>
                  <a:srgbClr val="002060"/>
                </a:solidFill>
                <a:latin typeface="Calibri"/>
                <a:cs typeface="Calibri"/>
              </a:rPr>
              <a:t>Early in Governor Michelle Lujan-Grisham’s administration a dedicated effort was made by the Film Office to increase the number of Film Liaisons in tribal communities.  Film Liaisons are essential contacts for scouts and they provide assistance to productions during filming.  There are now 18 tribes with Liaisons.</a:t>
            </a:r>
          </a:p>
          <a:p>
            <a:pPr>
              <a:spcBef>
                <a:spcPct val="0"/>
              </a:spcBef>
              <a:buNone/>
              <a:defRPr/>
            </a:pPr>
            <a:endParaRPr lang="en-US" altLang="en-US" sz="2400" dirty="0">
              <a:solidFill>
                <a:srgbClr val="002060"/>
              </a:solidFill>
              <a:latin typeface="Calibri"/>
              <a:cs typeface="Calibri"/>
            </a:endParaRPr>
          </a:p>
          <a:p>
            <a:pPr marL="171450" indent="-171450">
              <a:spcBef>
                <a:spcPct val="0"/>
              </a:spcBef>
              <a:defRPr/>
            </a:pPr>
            <a:r>
              <a:rPr lang="en-US" altLang="en-US" sz="2400" dirty="0">
                <a:solidFill>
                  <a:srgbClr val="002060"/>
                </a:solidFill>
                <a:latin typeface="Calibri"/>
                <a:cs typeface="Calibri"/>
              </a:rPr>
              <a:t>Four grants provided by the Outdoor Recreation Division resulted in the creation of a Mobile Ride Center in Gallup which will repair bikes for kids on the Navajo Nation, and 449 Native youth will have a new outdoor recreation experience this year. </a:t>
            </a:r>
            <a:endParaRPr lang="en-US" altLang="en-US" sz="2400">
              <a:solidFill>
                <a:srgbClr val="002060"/>
              </a:solidFill>
              <a:latin typeface="Calibri" panose="020F0502020204030204" pitchFamily="34" charset="0"/>
              <a:cs typeface="Calibri" panose="020F0502020204030204" pitchFamily="34" charset="0"/>
            </a:endParaRPr>
          </a:p>
          <a:p>
            <a:pPr>
              <a:spcBef>
                <a:spcPct val="0"/>
              </a:spcBef>
              <a:buNone/>
              <a:defRPr/>
            </a:pPr>
            <a:endParaRPr lang="en-US" altLang="en-US" sz="2400" dirty="0">
              <a:solidFill>
                <a:srgbClr val="002060"/>
              </a:solidFill>
              <a:latin typeface="Calibri"/>
              <a:cs typeface="Calibri"/>
            </a:endParaRPr>
          </a:p>
          <a:p>
            <a:pPr marL="171450" indent="-171450">
              <a:spcBef>
                <a:spcPct val="0"/>
              </a:spcBef>
              <a:defRPr/>
            </a:pPr>
            <a:r>
              <a:rPr lang="en-US" altLang="en-US" sz="2400" dirty="0">
                <a:solidFill>
                  <a:srgbClr val="002060"/>
                </a:solidFill>
                <a:latin typeface="Calibri"/>
                <a:cs typeface="Calibri"/>
              </a:rPr>
              <a:t>The evolution of the Frontier Communities Initiative to the Frontier &amp; Native American Communities Initiative has resulted in technical assistance for four tribal projects.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CE95ABCCDF824688903FE290C52AA9" ma:contentTypeVersion="10" ma:contentTypeDescription="Create a new document." ma:contentTypeScope="" ma:versionID="068f959e87218f259104b0f94fac7c6b">
  <xsd:schema xmlns:xsd="http://www.w3.org/2001/XMLSchema" xmlns:xs="http://www.w3.org/2001/XMLSchema" xmlns:p="http://schemas.microsoft.com/office/2006/metadata/properties" xmlns:ns3="500fc99d-b194-414e-9bc2-944fb4fc9ef3" targetNamespace="http://schemas.microsoft.com/office/2006/metadata/properties" ma:root="true" ma:fieldsID="7f08b21b8650802273ad63d59f2a3150" ns3:_="">
    <xsd:import namespace="500fc99d-b194-414e-9bc2-944fb4fc9ef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0fc99d-b194-414e-9bc2-944fb4fc9e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27CF24-EAAA-454E-B3DB-1C9E119D7B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0fc99d-b194-414e-9bc2-944fb4fc9e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7EC668-D001-4F01-A777-A1C8260412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5641</TotalTime>
  <Words>394</Words>
  <Application>Microsoft Office PowerPoint</Application>
  <PresentationFormat>On-screen Show (4:3)</PresentationFormat>
  <Paragraphs>45</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PowerPoint Presentation</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 COVID-19 Response Weekly Tribal Leaders Call   Indian Affairs Department Fridays, 11:00 am</dc:title>
  <dc:creator>Microsoft Office User</dc:creator>
  <cp:lastModifiedBy>Elizabeth R. Davis</cp:lastModifiedBy>
  <cp:revision>229</cp:revision>
  <cp:lastPrinted>2019-07-30T16:41:59Z</cp:lastPrinted>
  <dcterms:created xsi:type="dcterms:W3CDTF">2020-04-03T16:57:03Z</dcterms:created>
  <dcterms:modified xsi:type="dcterms:W3CDTF">2020-10-30T03:08:04Z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0x01010070CE95ABCCDF824688903FE290C52AA9</vt:lpwstr>
  </property>
</Properties>
</file>