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409" r:id="rId5"/>
    <p:sldId id="410" r:id="rId6"/>
    <p:sldId id="411" r:id="rId7"/>
    <p:sldId id="412" r:id="rId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FA"/>
    <a:srgbClr val="CC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E6D0C-BE9F-4431-A3F1-16410A54C08C}" v="45" dt="2020-11-03T17:56:19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ee Salazar" userId="X0AKGoTt8Bt5UEVrZIjrBZ6DRBqo1wAV2HWZM2bGv/Q=" providerId="None" clId="Web-{8F9E6D0C-BE9F-4431-A3F1-16410A54C08C}"/>
    <pc:docChg chg="modSld">
      <pc:chgData name="Kalee Salazar" userId="X0AKGoTt8Bt5UEVrZIjrBZ6DRBqo1wAV2HWZM2bGv/Q=" providerId="None" clId="Web-{8F9E6D0C-BE9F-4431-A3F1-16410A54C08C}" dt="2020-11-03T17:56:19.584" v="44" actId="20577"/>
      <pc:docMkLst>
        <pc:docMk/>
      </pc:docMkLst>
      <pc:sldChg chg="modSp">
        <pc:chgData name="Kalee Salazar" userId="X0AKGoTt8Bt5UEVrZIjrBZ6DRBqo1wAV2HWZM2bGv/Q=" providerId="None" clId="Web-{8F9E6D0C-BE9F-4431-A3F1-16410A54C08C}" dt="2020-11-03T17:55:16.286" v="6" actId="20577"/>
        <pc:sldMkLst>
          <pc:docMk/>
          <pc:sldMk cId="0" sldId="409"/>
        </pc:sldMkLst>
        <pc:spChg chg="mod">
          <ac:chgData name="Kalee Salazar" userId="X0AKGoTt8Bt5UEVrZIjrBZ6DRBqo1wAV2HWZM2bGv/Q=" providerId="None" clId="Web-{8F9E6D0C-BE9F-4431-A3F1-16410A54C08C}" dt="2020-11-03T17:55:16.286" v="6" actId="20577"/>
          <ac:spMkLst>
            <pc:docMk/>
            <pc:sldMk cId="0" sldId="409"/>
            <ac:spMk id="3080" creationId="{2CA12C18-F41A-43C3-9E22-0A7170EBD2ED}"/>
          </ac:spMkLst>
        </pc:spChg>
      </pc:sldChg>
      <pc:sldChg chg="modSp">
        <pc:chgData name="Kalee Salazar" userId="X0AKGoTt8Bt5UEVrZIjrBZ6DRBqo1wAV2HWZM2bGv/Q=" providerId="None" clId="Web-{8F9E6D0C-BE9F-4431-A3F1-16410A54C08C}" dt="2020-11-03T17:55:20.708" v="9" actId="20577"/>
        <pc:sldMkLst>
          <pc:docMk/>
          <pc:sldMk cId="0" sldId="410"/>
        </pc:sldMkLst>
        <pc:spChg chg="mod">
          <ac:chgData name="Kalee Salazar" userId="X0AKGoTt8Bt5UEVrZIjrBZ6DRBqo1wAV2HWZM2bGv/Q=" providerId="None" clId="Web-{8F9E6D0C-BE9F-4431-A3F1-16410A54C08C}" dt="2020-11-03T17:55:20.708" v="9" actId="20577"/>
          <ac:spMkLst>
            <pc:docMk/>
            <pc:sldMk cId="0" sldId="410"/>
            <ac:spMk id="3082" creationId="{4A232161-5448-4D1B-A689-70B5C8C68EB1}"/>
          </ac:spMkLst>
        </pc:spChg>
      </pc:sldChg>
      <pc:sldChg chg="modSp">
        <pc:chgData name="Kalee Salazar" userId="X0AKGoTt8Bt5UEVrZIjrBZ6DRBqo1wAV2HWZM2bGv/Q=" providerId="None" clId="Web-{8F9E6D0C-BE9F-4431-A3F1-16410A54C08C}" dt="2020-11-03T17:56:05.006" v="39" actId="1076"/>
        <pc:sldMkLst>
          <pc:docMk/>
          <pc:sldMk cId="0" sldId="411"/>
        </pc:sldMkLst>
        <pc:spChg chg="mod">
          <ac:chgData name="Kalee Salazar" userId="X0AKGoTt8Bt5UEVrZIjrBZ6DRBqo1wAV2HWZM2bGv/Q=" providerId="None" clId="Web-{8F9E6D0C-BE9F-4431-A3F1-16410A54C08C}" dt="2020-11-03T17:55:57.131" v="36" actId="20577"/>
          <ac:spMkLst>
            <pc:docMk/>
            <pc:sldMk cId="0" sldId="411"/>
            <ac:spMk id="21" creationId="{E9E12092-663E-48B1-B909-96D8F8DBEE78}"/>
          </ac:spMkLst>
        </pc:spChg>
        <pc:picChg chg="mod">
          <ac:chgData name="Kalee Salazar" userId="X0AKGoTt8Bt5UEVrZIjrBZ6DRBqo1wAV2HWZM2bGv/Q=" providerId="None" clId="Web-{8F9E6D0C-BE9F-4431-A3F1-16410A54C08C}" dt="2020-11-03T17:56:05.006" v="39" actId="1076"/>
          <ac:picMkLst>
            <pc:docMk/>
            <pc:sldMk cId="0" sldId="411"/>
            <ac:picMk id="7174" creationId="{93E7E4D7-3E20-49C3-842E-E89DEB35CFB5}"/>
          </ac:picMkLst>
        </pc:picChg>
      </pc:sldChg>
      <pc:sldChg chg="modSp">
        <pc:chgData name="Kalee Salazar" userId="X0AKGoTt8Bt5UEVrZIjrBZ6DRBqo1wAV2HWZM2bGv/Q=" providerId="None" clId="Web-{8F9E6D0C-BE9F-4431-A3F1-16410A54C08C}" dt="2020-11-03T17:56:19.225" v="42" actId="20577"/>
        <pc:sldMkLst>
          <pc:docMk/>
          <pc:sldMk cId="0" sldId="412"/>
        </pc:sldMkLst>
        <pc:spChg chg="mod">
          <ac:chgData name="Kalee Salazar" userId="X0AKGoTt8Bt5UEVrZIjrBZ6DRBqo1wAV2HWZM2bGv/Q=" providerId="None" clId="Web-{8F9E6D0C-BE9F-4431-A3F1-16410A54C08C}" dt="2020-11-03T17:56:19.225" v="42" actId="20577"/>
          <ac:spMkLst>
            <pc:docMk/>
            <pc:sldMk cId="0" sldId="412"/>
            <ac:spMk id="3084" creationId="{144ADB37-EAEE-47A0-BE33-6FCCEF14F2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2C4C965-04F7-48CD-B007-553187EF3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E154212-75D2-488D-8043-B6EBA88A20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123FC89-DF79-420C-8B30-36E268FAE8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0425D7F-1253-4131-BA06-5BD108854B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635325B2-BEFB-47CE-B1F5-58F20B8C94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D1F60555-115A-4C78-85A2-911BD26BB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6815F1-2E80-4BF1-B768-738C1271A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50;p7:notes">
            <a:extLst>
              <a:ext uri="{FF2B5EF4-FFF2-40B4-BE49-F238E27FC236}">
                <a16:creationId xmlns:a16="http://schemas.microsoft.com/office/drawing/2014/main" id="{374C237A-D560-459B-A52C-4743480D3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0" tIns="46650" rIns="93300" bIns="4665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9" name="Google Shape;251;p7:notes">
            <a:extLst>
              <a:ext uri="{FF2B5EF4-FFF2-40B4-BE49-F238E27FC236}">
                <a16:creationId xmlns:a16="http://schemas.microsoft.com/office/drawing/2014/main" id="{21E06140-9A6F-42B4-8034-0C2D26FAB9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250;p7:notes">
            <a:extLst>
              <a:ext uri="{FF2B5EF4-FFF2-40B4-BE49-F238E27FC236}">
                <a16:creationId xmlns:a16="http://schemas.microsoft.com/office/drawing/2014/main" id="{0E28A367-9306-4F4B-8E50-9BC464EB7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0" tIns="46650" rIns="93300" bIns="46650"/>
          <a:lstStyle/>
          <a:p>
            <a:pPr>
              <a:spcBef>
                <a:spcPct val="0"/>
              </a:spcBef>
            </a:pPr>
            <a:r>
              <a:rPr lang="en-US" altLang="en-US"/>
              <a:t>Pictured: Pile burns in Hyde Memorial State Park, an important part of forest management.</a:t>
            </a:r>
          </a:p>
        </p:txBody>
      </p:sp>
      <p:sp>
        <p:nvSpPr>
          <p:cNvPr id="6147" name="Google Shape;251;p7:notes">
            <a:extLst>
              <a:ext uri="{FF2B5EF4-FFF2-40B4-BE49-F238E27FC236}">
                <a16:creationId xmlns:a16="http://schemas.microsoft.com/office/drawing/2014/main" id="{25CA3844-E202-4D44-93AD-307AB22FE02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50;p7:notes">
            <a:extLst>
              <a:ext uri="{FF2B5EF4-FFF2-40B4-BE49-F238E27FC236}">
                <a16:creationId xmlns:a16="http://schemas.microsoft.com/office/drawing/2014/main" id="{E891AC7E-154C-4329-ACE6-59495BD93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0" tIns="46650" rIns="93300" bIns="46650"/>
          <a:lstStyle/>
          <a:p>
            <a:pPr>
              <a:spcBef>
                <a:spcPct val="0"/>
              </a:spcBef>
            </a:pPr>
            <a:r>
              <a:rPr lang="en-US" altLang="en-US"/>
              <a:t>Pictured: 2019’s Shared Stewardship signing ceremony</a:t>
            </a:r>
          </a:p>
        </p:txBody>
      </p:sp>
      <p:sp>
        <p:nvSpPr>
          <p:cNvPr id="8195" name="Google Shape;251;p7:notes">
            <a:extLst>
              <a:ext uri="{FF2B5EF4-FFF2-40B4-BE49-F238E27FC236}">
                <a16:creationId xmlns:a16="http://schemas.microsoft.com/office/drawing/2014/main" id="{DD544C47-DDDB-4886-BAC5-DDABE96A447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50;p7:notes">
            <a:extLst>
              <a:ext uri="{FF2B5EF4-FFF2-40B4-BE49-F238E27FC236}">
                <a16:creationId xmlns:a16="http://schemas.microsoft.com/office/drawing/2014/main" id="{35F6B647-AFCE-4792-BE15-CD63D96E3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0" tIns="46650" rIns="93300" bIns="46650"/>
          <a:lstStyle/>
          <a:p>
            <a:pPr>
              <a:spcBef>
                <a:spcPct val="0"/>
              </a:spcBef>
            </a:pPr>
            <a:r>
              <a:rPr lang="en-US" altLang="en-US"/>
              <a:t>Pictured: thinning project in State Park (Either Coyote Creek or Manzano Mountains)</a:t>
            </a:r>
          </a:p>
        </p:txBody>
      </p:sp>
      <p:sp>
        <p:nvSpPr>
          <p:cNvPr id="10243" name="Google Shape;251;p7:notes">
            <a:extLst>
              <a:ext uri="{FF2B5EF4-FFF2-40B4-BE49-F238E27FC236}">
                <a16:creationId xmlns:a16="http://schemas.microsoft.com/office/drawing/2014/main" id="{04ADD4B2-4784-43EB-A140-5A8891DD95C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DC9E7-5860-4867-A61D-E45EBB2F1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D04CB-44D7-408F-BEDA-DB898B7CA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BB92BB-9CD9-469F-AF39-5B8808069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C662-A8BB-47F4-A311-DADB8BC9C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A6951-02C5-4430-8A4F-9B33C07BA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79692-EECA-4EC0-885A-0356FA5DC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82D68C-E969-4CA4-93E8-96A81FC14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DEA8-11B2-41F3-80D1-63DFFBCE2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84D365-4DD6-4336-A943-8F54F0347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1602-47A2-4A3F-9D3F-DC2A7E21A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838EA-1DE3-4CD2-903D-DAA92B175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067DA-6C87-4272-A2D3-59BD1B90E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3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C92B6B-CE60-4457-8954-1025B8523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B1BEB-714D-4A68-9EF6-8801C0425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9CF5B-0BD9-450E-8BE7-92BBE895C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C97A-49FE-49D5-BD12-1D2D09E2F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29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374F92-A20F-494F-A1EA-82B2C88E9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3D2B2-D31E-4AA2-8D66-B99A75F4F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9D013-745C-46C5-B9B4-A3DB474C3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A9A5-32F5-47F7-AEF9-8725C7D6B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DAEF9-6902-4191-B918-DD8DBD7D5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5F355-316C-4278-9C27-940235175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AB61D-2ED5-45D1-8FB7-D1799D39B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D52F-0853-44D8-8F71-5925E3DA0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07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252ABC-EF4E-4610-946B-1506FEC80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E78FE4-E9A1-45BE-91BA-019298D56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DA6FB0-0052-4026-B45A-2538897D2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91C80-7963-4E03-A1DD-4CD1221A9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90B7B7-7FA4-48FB-B315-B35A06EF1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756C14-7F2A-4AD9-9EE1-5DDD5BA41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C4B8F1-79E1-4C45-B55A-ECFCD1948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753A-1C88-4870-B7F5-5018FC041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98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05F5C-A580-4B59-AEA0-28AF183AA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F10066-A520-4EEC-B4B3-2D996FF62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755DAB-0D2B-4EA0-A9EB-21F3BD5BF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CF1F-6E34-49C0-A963-EFBBC9509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118E7-AB2A-4F38-8CFF-2149A568B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09503-AD8A-40E7-B9B5-C127EB2DD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D0E65-A4A5-44F7-85AF-E47FCE2FB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12F9-8051-490B-857C-DCA75804C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0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C843B-CB06-4AD3-8164-A0BC79101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598AF-690E-4EC2-8502-DB18F026A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82E45-4C13-454C-A720-57C72EF1A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A471-D420-40B7-A364-B26B53ED9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895531-C37B-4C4F-8736-4D83116DE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ED99A0-0B39-4791-8A83-6D8003C12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5574D1-DB2F-4FC7-86C7-5BF824418F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5ABCF6-5E41-410E-B724-BAFB7B35E0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09B55F-650F-437D-9FDA-9E8D7A986D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C285CC-F07A-45F5-ACC1-408B95195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sarah.propst@state.nm.us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emnrd.state.nm.us/" TargetMode="External"/><Relationship Id="rId4" Type="http://schemas.openxmlformats.org/officeDocument/2006/relationships/hyperlink" Target="mailto:todd.leahy@state.nm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EFA7A-8470-461A-8293-4EBE8D7AFB33}"/>
              </a:ext>
            </a:extLst>
          </p:cNvPr>
          <p:cNvSpPr/>
          <p:nvPr/>
        </p:nvSpPr>
        <p:spPr>
          <a:xfrm>
            <a:off x="0" y="762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2020 STATE TRIBAL LEADERS SUMMIT</a:t>
            </a:r>
          </a:p>
        </p:txBody>
      </p:sp>
      <p:sp>
        <p:nvSpPr>
          <p:cNvPr id="3075" name="Rectangle 12">
            <a:extLst>
              <a:ext uri="{FF2B5EF4-FFF2-40B4-BE49-F238E27FC236}">
                <a16:creationId xmlns:a16="http://schemas.microsoft.com/office/drawing/2014/main" id="{51380BF6-1DDE-4F9D-907E-B7256607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sto MT" panose="02040603050505030304" pitchFamily="18" charset="0"/>
            </a:endParaRPr>
          </a:p>
        </p:txBody>
      </p:sp>
      <p:sp>
        <p:nvSpPr>
          <p:cNvPr id="3076" name="Rectangle 13">
            <a:extLst>
              <a:ext uri="{FF2B5EF4-FFF2-40B4-BE49-F238E27FC236}">
                <a16:creationId xmlns:a16="http://schemas.microsoft.com/office/drawing/2014/main" id="{DD714EB9-0579-4286-B69C-4A5C400E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720725"/>
            <a:ext cx="8475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Energy, Minerals and Natural Resources Department</a:t>
            </a:r>
            <a:endParaRPr lang="en-US" altLang="en-US" sz="200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Rectangle 14">
            <a:extLst>
              <a:ext uri="{FF2B5EF4-FFF2-40B4-BE49-F238E27FC236}">
                <a16:creationId xmlns:a16="http://schemas.microsoft.com/office/drawing/2014/main" id="{2CA12C18-F41A-43C3-9E22-0A7170EB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041525"/>
            <a:ext cx="6142037" cy="4092575"/>
          </a:xfrm>
          <a:prstGeom prst="rect">
            <a:avLst/>
          </a:prstGeom>
          <a:noFill/>
          <a:ln>
            <a:noFill/>
          </a:ln>
        </p:spPr>
        <p:txBody>
          <a:bodyPr lIns="0" tIns="152352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mission is to position New Mexico as a national leader in energy and natural resource management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rgbClr val="2F549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latin typeface="Calibri"/>
                <a:ea typeface="Times New Roman" panose="02020603050405020304" pitchFamily="18" charset="0"/>
                <a:cs typeface="Calibri"/>
              </a:rPr>
              <a:t>E</a:t>
            </a: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MNRD is committed to being a resource by: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Providing technical support, training, and partnership through our Forestry and Energy Conservation and Management Divisions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Support sampling, testing, and inspecting oil and gas development through the Oil Conservation and Management Division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Partnering with tribal communities to ensure proper mine safeguarding and clean up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Coordination of outdoor education and recreation opportunities through the State Parks Divison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Key Contacts:</a:t>
            </a:r>
            <a:b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Sarah Cottrell Propst, Cabinet Secretary</a:t>
            </a:r>
            <a:b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200" dirty="0">
                <a:latin typeface="Calibri"/>
                <a:ea typeface="Times New Roman" panose="02020603050405020304" pitchFamily="18" charset="0"/>
                <a:cs typeface="Calibri"/>
                <a:hlinkClick r:id="rId3"/>
              </a:rPr>
              <a:t>sarah.propst@state.nm.us</a:t>
            </a:r>
            <a:b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505.472.3200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Todd Leahy, Tribal Liaison</a:t>
            </a:r>
            <a:b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200" dirty="0">
                <a:latin typeface="Calibri"/>
                <a:ea typeface="Times New Roman" panose="02020603050405020304" pitchFamily="18" charset="0"/>
                <a:cs typeface="Calibri"/>
                <a:hlinkClick r:id="rId4"/>
              </a:rPr>
              <a:t>todd.leahy@state.nm.us</a:t>
            </a:r>
            <a:endParaRPr lang="en-US" altLang="en-US" sz="12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505.670.5921 </a:t>
            </a:r>
            <a:endParaRPr lang="en-US" altLang="en-US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Staff Directory</a:t>
            </a:r>
            <a:endParaRPr lang="en-US" alt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078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081893E-54F8-45FE-8726-5830B6E5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077913"/>
            <a:ext cx="3390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BC7711B-2DA0-4412-8457-C816B028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13652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19072E3-B11F-4141-A535-B9235B25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62488"/>
            <a:ext cx="13652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254;p7">
            <a:extLst>
              <a:ext uri="{FF2B5EF4-FFF2-40B4-BE49-F238E27FC236}">
                <a16:creationId xmlns:a16="http://schemas.microsoft.com/office/drawing/2014/main" id="{248CA00E-F57B-4C66-BBC1-4950B24A5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4038600" cy="3429000"/>
          </a:xfrm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b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26F52-708D-4DDB-B880-259DECD215F8}"/>
              </a:ext>
            </a:extLst>
          </p:cNvPr>
          <p:cNvSpPr/>
          <p:nvPr/>
        </p:nvSpPr>
        <p:spPr>
          <a:xfrm>
            <a:off x="0" y="762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2020 STATE TRIBAL LEADERS SUMMIT</a:t>
            </a:r>
          </a:p>
        </p:txBody>
      </p:sp>
      <p:sp>
        <p:nvSpPr>
          <p:cNvPr id="5124" name="Rectangle 12">
            <a:extLst>
              <a:ext uri="{FF2B5EF4-FFF2-40B4-BE49-F238E27FC236}">
                <a16:creationId xmlns:a16="http://schemas.microsoft.com/office/drawing/2014/main" id="{7E60A133-D7E6-4250-B1F3-52205C84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sto MT" panose="02040603050505030304" pitchFamily="18" charset="0"/>
            </a:endParaRPr>
          </a:p>
        </p:txBody>
      </p:sp>
      <p:sp>
        <p:nvSpPr>
          <p:cNvPr id="3082" name="TextBox 18">
            <a:extLst>
              <a:ext uri="{FF2B5EF4-FFF2-40B4-BE49-F238E27FC236}">
                <a16:creationId xmlns:a16="http://schemas.microsoft.com/office/drawing/2014/main" id="{4A232161-5448-4D1B-A689-70B5C8C68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5181600" cy="3200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Legislative Session Priorities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2F5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800" dirty="0">
              <a:solidFill>
                <a:srgbClr val="2F5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Improving forest management</a:t>
            </a:r>
          </a:p>
          <a:p>
            <a:pPr marL="914400" lvl="1" indent="-1714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New Mexico saw its longest fire season ever this year, our proposal will directly address the threat of climate change through better forest management by utilizing prescribed fire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8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Improving mining reclamation </a:t>
            </a:r>
            <a:endParaRPr lang="en-US" alt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171450">
              <a:spcBef>
                <a:spcPct val="0"/>
              </a:spcBef>
              <a:defRPr/>
            </a:pPr>
            <a:r>
              <a:rPr lang="en-US" altLang="en-US" sz="14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Ensuring that reclamation work can </a:t>
            </a:r>
            <a:r>
              <a:rPr lang="en-US" altLang="en-US" sz="1400" i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always </a:t>
            </a:r>
            <a:r>
              <a:rPr lang="en-US" altLang="en-US" sz="14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occur by allowing for bond forfeiture</a:t>
            </a:r>
          </a:p>
          <a:p>
            <a:pPr marL="914400" lvl="1" indent="-171450">
              <a:spcBef>
                <a:spcPct val="0"/>
              </a:spcBef>
              <a:defRPr/>
            </a:pPr>
            <a:endParaRPr lang="en-US" alt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ct val="0"/>
              </a:spcBef>
              <a:defRPr/>
            </a:pPr>
            <a:endParaRPr lang="en-US" altLang="en-US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3" descr="A snow covered forest&#10;&#10;Description automatically generated">
            <a:extLst>
              <a:ext uri="{FF2B5EF4-FFF2-40B4-BE49-F238E27FC236}">
                <a16:creationId xmlns:a16="http://schemas.microsoft.com/office/drawing/2014/main" id="{799C67B8-6F9B-458C-9D21-6ED941D3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66875"/>
            <a:ext cx="3238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254;p7">
            <a:extLst>
              <a:ext uri="{FF2B5EF4-FFF2-40B4-BE49-F238E27FC236}">
                <a16:creationId xmlns:a16="http://schemas.microsoft.com/office/drawing/2014/main" id="{E53DB593-8B43-43E7-ACA4-7340AECE2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458200" cy="3429000"/>
          </a:xfrm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b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059C12-92C4-4D52-B5DF-15C42C69A5D4}"/>
              </a:ext>
            </a:extLst>
          </p:cNvPr>
          <p:cNvSpPr/>
          <p:nvPr/>
        </p:nvSpPr>
        <p:spPr>
          <a:xfrm>
            <a:off x="0" y="762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2020 STATE TRIBAL LEADERS SUMMIT</a:t>
            </a:r>
          </a:p>
        </p:txBody>
      </p:sp>
      <p:sp>
        <p:nvSpPr>
          <p:cNvPr id="7172" name="Rectangle 12">
            <a:extLst>
              <a:ext uri="{FF2B5EF4-FFF2-40B4-BE49-F238E27FC236}">
                <a16:creationId xmlns:a16="http://schemas.microsoft.com/office/drawing/2014/main" id="{6B34ABCC-F6BB-40FE-B6D9-017C843E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sto MT" panose="02040603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12092-663E-48B1-B909-96D8F8DBEE78}"/>
              </a:ext>
            </a:extLst>
          </p:cNvPr>
          <p:cNvSpPr txBox="1"/>
          <p:nvPr/>
        </p:nvSpPr>
        <p:spPr>
          <a:xfrm>
            <a:off x="152400" y="609600"/>
            <a:ext cx="8839200" cy="5878532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Initiatives and Programs</a:t>
            </a:r>
          </a:p>
          <a:p>
            <a:pPr>
              <a:defRPr/>
            </a:pPr>
            <a:endParaRPr lang="en-US" dirty="0">
              <a:solidFill>
                <a:srgbClr val="2F5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Forest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Shared Stewardship and Forest Action Plans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Provide fuel wood to Native elders in various communities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Fire Response Learning Network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USFS Tribal Forest Managers Grant support</a:t>
            </a:r>
          </a:p>
          <a:p>
            <a:pPr lvl="1">
              <a:defRPr/>
            </a:pP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Mine Reclamation: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Securing and safeguarding heritage mine sites across the state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Outdoor Recreation: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Rio Grande Trail: dedication to tribal consultation, cooperation, and input </a:t>
            </a:r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Educational and programmatic initiatives in 35 state parks</a:t>
            </a:r>
          </a:p>
          <a:p>
            <a:pPr lvl="1">
              <a:defRPr/>
            </a:pP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Renewable Energy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PV on a Pole program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Statewide technical support 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Tribal community radioactive materials transportation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Technical support and training for NM tribal communities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4" name="Picture 3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3E7E4D7-3E20-49C3-842E-E89DEB35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60" y="4373496"/>
            <a:ext cx="2554622" cy="16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254;p7">
            <a:extLst>
              <a:ext uri="{FF2B5EF4-FFF2-40B4-BE49-F238E27FC236}">
                <a16:creationId xmlns:a16="http://schemas.microsoft.com/office/drawing/2014/main" id="{696A1CCC-6594-4AED-A124-0AE2AFDB3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4038600" cy="3429000"/>
          </a:xfrm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b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777F75-A8BE-4C5D-9F43-75B15E074A08}"/>
              </a:ext>
            </a:extLst>
          </p:cNvPr>
          <p:cNvSpPr/>
          <p:nvPr/>
        </p:nvSpPr>
        <p:spPr>
          <a:xfrm>
            <a:off x="0" y="7620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2020 STATE TRIBAL LEADERS SUMMIT</a:t>
            </a:r>
          </a:p>
        </p:txBody>
      </p:sp>
      <p:sp>
        <p:nvSpPr>
          <p:cNvPr id="9220" name="Rectangle 12">
            <a:extLst>
              <a:ext uri="{FF2B5EF4-FFF2-40B4-BE49-F238E27FC236}">
                <a16:creationId xmlns:a16="http://schemas.microsoft.com/office/drawing/2014/main" id="{E96D9E46-204D-4C46-BE2F-8018F5EC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sto MT" panose="02040603050505030304" pitchFamily="18" charset="0"/>
            </a:endParaRPr>
          </a:p>
        </p:txBody>
      </p:sp>
      <p:sp>
        <p:nvSpPr>
          <p:cNvPr id="3084" name="TextBox 22">
            <a:extLst>
              <a:ext uri="{FF2B5EF4-FFF2-40B4-BE49-F238E27FC236}">
                <a16:creationId xmlns:a16="http://schemas.microsoft.com/office/drawing/2014/main" id="{144ADB37-EAEE-47A0-BE33-6FCCEF14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36172"/>
            <a:ext cx="5562600" cy="24923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2F5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three achievements accomplished on behalf of tribes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2F5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cs typeface="Calibri"/>
              </a:rPr>
              <a:t>Elevated role of Tribal Liaison to the Office of the Secretary and developed new policy to encourage working more closely with tribes, nations, and Pueblos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cs typeface="Calibri"/>
              </a:rPr>
              <a:t>Shared Forest Stewardship Agreement and forest action planning with robust tribal input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2060"/>
                </a:solidFill>
                <a:latin typeface="Calibri"/>
                <a:cs typeface="Calibri"/>
              </a:rPr>
              <a:t>Working closely with tribal partners in the northwest to ensure safe and secure oil and gas development</a:t>
            </a:r>
          </a:p>
        </p:txBody>
      </p:sp>
      <p:pic>
        <p:nvPicPr>
          <p:cNvPr id="9222" name="Picture 3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0D48D071-F547-4928-B225-AE8ADA33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600200"/>
            <a:ext cx="30416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E95ABCCDF824688903FE290C52AA9" ma:contentTypeVersion="10" ma:contentTypeDescription="Create a new document." ma:contentTypeScope="" ma:versionID="068f959e87218f259104b0f94fac7c6b">
  <xsd:schema xmlns:xsd="http://www.w3.org/2001/XMLSchema" xmlns:xs="http://www.w3.org/2001/XMLSchema" xmlns:p="http://schemas.microsoft.com/office/2006/metadata/properties" xmlns:ns3="500fc99d-b194-414e-9bc2-944fb4fc9ef3" targetNamespace="http://schemas.microsoft.com/office/2006/metadata/properties" ma:root="true" ma:fieldsID="7f08b21b8650802273ad63d59f2a3150" ns3:_="">
    <xsd:import namespace="500fc99d-b194-414e-9bc2-944fb4fc9e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fc99d-b194-414e-9bc2-944fb4fc9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27CF24-EAAA-454E-B3DB-1C9E119D7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fc99d-b194-414e-9bc2-944fb4fc9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7EC668-D001-4F01-A777-A1C826041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E3FE6-DA31-44BD-A5DD-921A8CD0B4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400</Words>
  <Application>Microsoft Office PowerPoint</Application>
  <PresentationFormat>On-screen Show (4:3)</PresentationFormat>
  <Paragraphs>56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 COVID-19 Response Weekly Tribal Leaders Call   Indian Affairs Department Fridays, 11:00 am</dc:title>
  <dc:creator>Microsoft Office User</dc:creator>
  <cp:lastModifiedBy>Leahy, Todd</cp:lastModifiedBy>
  <cp:revision>211</cp:revision>
  <cp:lastPrinted>2019-07-30T16:41:59Z</cp:lastPrinted>
  <dcterms:created xsi:type="dcterms:W3CDTF">2020-04-03T16:57:03Z</dcterms:created>
  <dcterms:modified xsi:type="dcterms:W3CDTF">2020-11-03T17:56:22Z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0x01010070CE95ABCCDF824688903FE290C52AA9</vt:lpwstr>
  </property>
</Properties>
</file>