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8"/>
  </p:notesMasterIdLst>
  <p:sldIdLst>
    <p:sldId id="409" r:id="rId4"/>
    <p:sldId id="410" r:id="rId5"/>
    <p:sldId id="411" r:id="rId6"/>
    <p:sldId id="412" r:id="rId7"/>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1pPr>
    <a:lvl2pPr marL="457200"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2pPr>
    <a:lvl3pPr marL="914400"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3pPr>
    <a:lvl4pPr marL="1371600"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4pPr>
    <a:lvl5pPr marL="1828800"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5pPr>
    <a:lvl6pPr marL="2286000" algn="l" defTabSz="914400" rtl="0" eaLnBrk="1" latinLnBrk="0" hangingPunct="1">
      <a:defRPr kern="1200">
        <a:solidFill>
          <a:schemeClr val="tx1"/>
        </a:solidFill>
        <a:latin typeface="Calisto MT" panose="02040603050505030304" pitchFamily="18" charset="0"/>
        <a:ea typeface="+mn-ea"/>
        <a:cs typeface="+mn-cs"/>
      </a:defRPr>
    </a:lvl6pPr>
    <a:lvl7pPr marL="2743200" algn="l" defTabSz="914400" rtl="0" eaLnBrk="1" latinLnBrk="0" hangingPunct="1">
      <a:defRPr kern="1200">
        <a:solidFill>
          <a:schemeClr val="tx1"/>
        </a:solidFill>
        <a:latin typeface="Calisto MT" panose="02040603050505030304" pitchFamily="18" charset="0"/>
        <a:ea typeface="+mn-ea"/>
        <a:cs typeface="+mn-cs"/>
      </a:defRPr>
    </a:lvl7pPr>
    <a:lvl8pPr marL="3200400" algn="l" defTabSz="914400" rtl="0" eaLnBrk="1" latinLnBrk="0" hangingPunct="1">
      <a:defRPr kern="1200">
        <a:solidFill>
          <a:schemeClr val="tx1"/>
        </a:solidFill>
        <a:latin typeface="Calisto MT" panose="02040603050505030304" pitchFamily="18" charset="0"/>
        <a:ea typeface="+mn-ea"/>
        <a:cs typeface="+mn-cs"/>
      </a:defRPr>
    </a:lvl8pPr>
    <a:lvl9pPr marL="3657600" algn="l" defTabSz="914400" rtl="0" eaLnBrk="1" latinLnBrk="0" hangingPunct="1">
      <a:defRPr kern="1200">
        <a:solidFill>
          <a:schemeClr val="tx1"/>
        </a:solidFill>
        <a:latin typeface="Calisto MT" panose="020406030505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1FA"/>
    <a:srgbClr val="CC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7905B-DEC6-437D-B488-E7DAB361A2B0}" v="7" dt="2020-11-03T16:41:00.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p:cViewPr varScale="1">
        <p:scale>
          <a:sx n="101" d="100"/>
          <a:sy n="101" d="100"/>
        </p:scale>
        <p:origin x="14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ee Salazar" userId="X0AKGoTt8Bt5UEVrZIjrBZ6DRBqo1wAV2HWZM2bGv/Q=" providerId="None" clId="Web-{AC47905B-DEC6-437D-B488-E7DAB361A2B0}"/>
    <pc:docChg chg="modSld">
      <pc:chgData name="Kalee Salazar" userId="X0AKGoTt8Bt5UEVrZIjrBZ6DRBqo1wAV2HWZM2bGv/Q=" providerId="None" clId="Web-{AC47905B-DEC6-437D-B488-E7DAB361A2B0}" dt="2020-11-03T16:41:00.359" v="6" actId="20577"/>
      <pc:docMkLst>
        <pc:docMk/>
      </pc:docMkLst>
      <pc:sldChg chg="modSp">
        <pc:chgData name="Kalee Salazar" userId="X0AKGoTt8Bt5UEVrZIjrBZ6DRBqo1wAV2HWZM2bGv/Q=" providerId="None" clId="Web-{AC47905B-DEC6-437D-B488-E7DAB361A2B0}" dt="2020-11-03T16:40:31.937" v="2" actId="20577"/>
        <pc:sldMkLst>
          <pc:docMk/>
          <pc:sldMk cId="0" sldId="410"/>
        </pc:sldMkLst>
        <pc:spChg chg="mod">
          <ac:chgData name="Kalee Salazar" userId="X0AKGoTt8Bt5UEVrZIjrBZ6DRBqo1wAV2HWZM2bGv/Q=" providerId="None" clId="Web-{AC47905B-DEC6-437D-B488-E7DAB361A2B0}" dt="2020-11-03T16:40:31.937" v="2" actId="20577"/>
          <ac:spMkLst>
            <pc:docMk/>
            <pc:sldMk cId="0" sldId="410"/>
            <ac:spMk id="3" creationId="{0D91AC33-D4F0-4423-A05F-831762C85922}"/>
          </ac:spMkLst>
        </pc:spChg>
      </pc:sldChg>
      <pc:sldChg chg="modSp">
        <pc:chgData name="Kalee Salazar" userId="X0AKGoTt8Bt5UEVrZIjrBZ6DRBqo1wAV2HWZM2bGv/Q=" providerId="None" clId="Web-{AC47905B-DEC6-437D-B488-E7DAB361A2B0}" dt="2020-11-03T16:40:54.140" v="4" actId="20577"/>
        <pc:sldMkLst>
          <pc:docMk/>
          <pc:sldMk cId="0" sldId="411"/>
        </pc:sldMkLst>
        <pc:spChg chg="mod">
          <ac:chgData name="Kalee Salazar" userId="X0AKGoTt8Bt5UEVrZIjrBZ6DRBqo1wAV2HWZM2bGv/Q=" providerId="None" clId="Web-{AC47905B-DEC6-437D-B488-E7DAB361A2B0}" dt="2020-11-03T16:40:54.140" v="4" actId="20577"/>
          <ac:spMkLst>
            <pc:docMk/>
            <pc:sldMk cId="0" sldId="411"/>
            <ac:spMk id="21" creationId="{DA8A7CE6-21F4-4D19-9C8D-E8D60A7B18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5AEE410-7C8F-4140-8EB9-5BB99B0E98BD}"/>
              </a:ext>
            </a:extLst>
          </p:cNvPr>
          <p:cNvSpPr>
            <a:spLocks noGrp="1" noChangeArrowheads="1"/>
          </p:cNvSpPr>
          <p:nvPr>
            <p:ph type="hdr" sz="quarter"/>
          </p:nvPr>
        </p:nvSpPr>
        <p:spPr bwMode="auto">
          <a:xfrm>
            <a:off x="0" y="0"/>
            <a:ext cx="3043238" cy="465138"/>
          </a:xfrm>
          <a:prstGeom prst="rect">
            <a:avLst/>
          </a:prstGeom>
          <a:noFill/>
          <a:ln>
            <a:noFill/>
          </a:ln>
          <a:effectLst/>
        </p:spPr>
        <p:txBody>
          <a:bodyPr vert="horz" wrap="square" lIns="93324" tIns="46662" rIns="93324" bIns="46662"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5603" name="Rectangle 3">
            <a:extLst>
              <a:ext uri="{FF2B5EF4-FFF2-40B4-BE49-F238E27FC236}">
                <a16:creationId xmlns:a16="http://schemas.microsoft.com/office/drawing/2014/main" id="{8B0B2BA3-56DB-4301-981C-0D6192EED2CA}"/>
              </a:ext>
            </a:extLst>
          </p:cNvPr>
          <p:cNvSpPr>
            <a:spLocks noGrp="1" noChangeArrowheads="1"/>
          </p:cNvSpPr>
          <p:nvPr>
            <p:ph type="dt" idx="1"/>
          </p:nvPr>
        </p:nvSpPr>
        <p:spPr bwMode="auto">
          <a:xfrm>
            <a:off x="3978275" y="0"/>
            <a:ext cx="3043238" cy="465138"/>
          </a:xfrm>
          <a:prstGeom prst="rect">
            <a:avLst/>
          </a:prstGeom>
          <a:noFill/>
          <a:ln>
            <a:noFill/>
          </a:ln>
          <a:effectLst/>
        </p:spPr>
        <p:txBody>
          <a:bodyPr vert="horz" wrap="square" lIns="93324" tIns="46662" rIns="93324" bIns="46662"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B094DC87-0279-4F98-BDAD-A20F63F407FD}"/>
              </a:ext>
            </a:extLst>
          </p:cNvPr>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353B740F-CF70-42A9-B9CD-9B61F9421D6B}"/>
              </a:ext>
            </a:extLst>
          </p:cNvPr>
          <p:cNvSpPr>
            <a:spLocks noGrp="1" noChangeArrowheads="1"/>
          </p:cNvSpPr>
          <p:nvPr>
            <p:ph type="body" sz="quarter" idx="3"/>
          </p:nvPr>
        </p:nvSpPr>
        <p:spPr bwMode="auto">
          <a:xfrm>
            <a:off x="701675" y="4421188"/>
            <a:ext cx="5619750" cy="4189412"/>
          </a:xfrm>
          <a:prstGeom prst="rect">
            <a:avLst/>
          </a:prstGeom>
          <a:noFill/>
          <a:ln>
            <a:noFill/>
          </a:ln>
          <a:effectLst/>
        </p:spPr>
        <p:txBody>
          <a:bodyPr vert="horz" wrap="square" lIns="93324" tIns="46662" rIns="93324" bIns="4666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5606" name="Rectangle 6">
            <a:extLst>
              <a:ext uri="{FF2B5EF4-FFF2-40B4-BE49-F238E27FC236}">
                <a16:creationId xmlns:a16="http://schemas.microsoft.com/office/drawing/2014/main" id="{50966EE0-5E05-4D99-8B78-50F4EBF55F99}"/>
              </a:ext>
            </a:extLst>
          </p:cNvPr>
          <p:cNvSpPr>
            <a:spLocks noGrp="1" noChangeArrowheads="1"/>
          </p:cNvSpPr>
          <p:nvPr>
            <p:ph type="ftr" sz="quarter" idx="4"/>
          </p:nvPr>
        </p:nvSpPr>
        <p:spPr bwMode="auto">
          <a:xfrm>
            <a:off x="0" y="8842375"/>
            <a:ext cx="3043238" cy="465138"/>
          </a:xfrm>
          <a:prstGeom prst="rect">
            <a:avLst/>
          </a:prstGeom>
          <a:noFill/>
          <a:ln>
            <a:noFill/>
          </a:ln>
          <a:effectLst/>
        </p:spPr>
        <p:txBody>
          <a:bodyPr vert="horz" wrap="square" lIns="93324" tIns="46662" rIns="93324" bIns="46662"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5607" name="Rectangle 7">
            <a:extLst>
              <a:ext uri="{FF2B5EF4-FFF2-40B4-BE49-F238E27FC236}">
                <a16:creationId xmlns:a16="http://schemas.microsoft.com/office/drawing/2014/main" id="{95150FAA-CC5F-4595-8BF9-37538E99C952}"/>
              </a:ext>
            </a:extLst>
          </p:cNvPr>
          <p:cNvSpPr>
            <a:spLocks noGrp="1" noChangeArrowheads="1"/>
          </p:cNvSpPr>
          <p:nvPr>
            <p:ph type="sldNum" sz="quarter" idx="5"/>
          </p:nvPr>
        </p:nvSpPr>
        <p:spPr bwMode="auto">
          <a:xfrm>
            <a:off x="3978275" y="8842375"/>
            <a:ext cx="3043238" cy="465138"/>
          </a:xfrm>
          <a:prstGeom prst="rect">
            <a:avLst/>
          </a:prstGeom>
          <a:noFill/>
          <a:ln>
            <a:noFill/>
          </a:ln>
          <a:effectLst/>
        </p:spPr>
        <p:txBody>
          <a:bodyPr vert="horz" wrap="square" lIns="93324" tIns="46662" rIns="93324" bIns="46662" numCol="1" anchor="b" anchorCtr="0" compatLnSpc="1">
            <a:prstTxWarp prst="textNoShape">
              <a:avLst/>
            </a:prstTxWarp>
          </a:bodyPr>
          <a:lstStyle>
            <a:lvl1pPr algn="r" eaLnBrk="1" hangingPunct="1">
              <a:defRPr sz="1200">
                <a:latin typeface="Arial" panose="020B0604020202020204" pitchFamily="34" charset="0"/>
              </a:defRPr>
            </a:lvl1pPr>
          </a:lstStyle>
          <a:p>
            <a:fld id="{67BFDBB1-5C43-4831-8265-A76D4BE6FAE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250;p7:notes">
            <a:extLst>
              <a:ext uri="{FF2B5EF4-FFF2-40B4-BE49-F238E27FC236}">
                <a16:creationId xmlns:a16="http://schemas.microsoft.com/office/drawing/2014/main" id="{EB645CFF-DB7D-49AA-94DD-C41514DF8F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0" tIns="46650" rIns="93300" bIns="46650"/>
          <a:lstStyle/>
          <a:p>
            <a:pPr>
              <a:spcBef>
                <a:spcPct val="0"/>
              </a:spcBef>
            </a:pPr>
            <a:endParaRPr lang="en-US" altLang="en-US"/>
          </a:p>
        </p:txBody>
      </p:sp>
      <p:sp>
        <p:nvSpPr>
          <p:cNvPr id="15362" name="Google Shape;251;p7:notes">
            <a:extLst>
              <a:ext uri="{FF2B5EF4-FFF2-40B4-BE49-F238E27FC236}">
                <a16:creationId xmlns:a16="http://schemas.microsoft.com/office/drawing/2014/main" id="{7CFC6A16-456A-4252-8BB3-A024929D5ED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250;p7:notes">
            <a:extLst>
              <a:ext uri="{FF2B5EF4-FFF2-40B4-BE49-F238E27FC236}">
                <a16:creationId xmlns:a16="http://schemas.microsoft.com/office/drawing/2014/main" id="{C1F0A700-06BC-42A2-8639-222EDC4928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0" tIns="46650" rIns="93300" bIns="46650"/>
          <a:lstStyle/>
          <a:p>
            <a:pPr>
              <a:spcBef>
                <a:spcPct val="0"/>
              </a:spcBef>
            </a:pPr>
            <a:endParaRPr lang="en-US" altLang="en-US"/>
          </a:p>
        </p:txBody>
      </p:sp>
      <p:sp>
        <p:nvSpPr>
          <p:cNvPr id="17410" name="Google Shape;251;p7:notes">
            <a:extLst>
              <a:ext uri="{FF2B5EF4-FFF2-40B4-BE49-F238E27FC236}">
                <a16:creationId xmlns:a16="http://schemas.microsoft.com/office/drawing/2014/main" id="{0C1E8A99-74BE-42D1-8490-013F8C3ECCB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250;p7:notes">
            <a:extLst>
              <a:ext uri="{FF2B5EF4-FFF2-40B4-BE49-F238E27FC236}">
                <a16:creationId xmlns:a16="http://schemas.microsoft.com/office/drawing/2014/main" id="{A831DD2F-4FCC-40D8-AE27-720A9CC3FE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0" tIns="46650" rIns="93300" bIns="46650"/>
          <a:lstStyle/>
          <a:p>
            <a:pPr>
              <a:spcBef>
                <a:spcPct val="0"/>
              </a:spcBef>
            </a:pPr>
            <a:endParaRPr lang="en-US" altLang="en-US"/>
          </a:p>
        </p:txBody>
      </p:sp>
      <p:sp>
        <p:nvSpPr>
          <p:cNvPr id="19458" name="Google Shape;251;p7:notes">
            <a:extLst>
              <a:ext uri="{FF2B5EF4-FFF2-40B4-BE49-F238E27FC236}">
                <a16:creationId xmlns:a16="http://schemas.microsoft.com/office/drawing/2014/main" id="{2BD792D9-25BE-4F2E-B9A8-3FC255E92A9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250;p7:notes">
            <a:extLst>
              <a:ext uri="{FF2B5EF4-FFF2-40B4-BE49-F238E27FC236}">
                <a16:creationId xmlns:a16="http://schemas.microsoft.com/office/drawing/2014/main" id="{83038B76-F9D4-4131-AA6F-A66F1880D3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0" tIns="46650" rIns="93300" bIns="46650"/>
          <a:lstStyle/>
          <a:p>
            <a:pPr>
              <a:spcBef>
                <a:spcPct val="0"/>
              </a:spcBef>
            </a:pPr>
            <a:endParaRPr lang="en-US" altLang="en-US"/>
          </a:p>
        </p:txBody>
      </p:sp>
      <p:sp>
        <p:nvSpPr>
          <p:cNvPr id="21506" name="Google Shape;251;p7:notes">
            <a:extLst>
              <a:ext uri="{FF2B5EF4-FFF2-40B4-BE49-F238E27FC236}">
                <a16:creationId xmlns:a16="http://schemas.microsoft.com/office/drawing/2014/main" id="{9F4DCB96-C36D-4400-814D-15304AB5F09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86282B2-DA89-4D58-9912-FFC6E0280D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4CE6581-68B1-461A-8051-74E2635742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459EF29-591C-42E9-8470-E1FA5CF8EE6E}"/>
              </a:ext>
            </a:extLst>
          </p:cNvPr>
          <p:cNvSpPr>
            <a:spLocks noGrp="1" noChangeArrowheads="1"/>
          </p:cNvSpPr>
          <p:nvPr>
            <p:ph type="sldNum" sz="quarter" idx="12"/>
          </p:nvPr>
        </p:nvSpPr>
        <p:spPr>
          <a:ln/>
        </p:spPr>
        <p:txBody>
          <a:bodyPr/>
          <a:lstStyle>
            <a:lvl1pPr>
              <a:defRPr/>
            </a:lvl1pPr>
          </a:lstStyle>
          <a:p>
            <a:fld id="{7E27DDCC-87FB-432A-B4E9-F52193EECF4A}" type="slidenum">
              <a:rPr lang="en-US" altLang="en-US"/>
              <a:pPr/>
              <a:t>‹#›</a:t>
            </a:fld>
            <a:endParaRPr lang="en-US" altLang="en-US"/>
          </a:p>
        </p:txBody>
      </p:sp>
    </p:spTree>
    <p:extLst>
      <p:ext uri="{BB962C8B-B14F-4D97-AF65-F5344CB8AC3E}">
        <p14:creationId xmlns:p14="http://schemas.microsoft.com/office/powerpoint/2010/main" val="626809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A6CF3C-08E2-4AD3-806E-EDCB2D3A14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AA5419F-DD7C-4701-A584-F2D321A75C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D05B775-3636-4788-A6D5-355F50B241D6}"/>
              </a:ext>
            </a:extLst>
          </p:cNvPr>
          <p:cNvSpPr>
            <a:spLocks noGrp="1" noChangeArrowheads="1"/>
          </p:cNvSpPr>
          <p:nvPr>
            <p:ph type="sldNum" sz="quarter" idx="12"/>
          </p:nvPr>
        </p:nvSpPr>
        <p:spPr>
          <a:ln/>
        </p:spPr>
        <p:txBody>
          <a:bodyPr/>
          <a:lstStyle>
            <a:lvl1pPr>
              <a:defRPr/>
            </a:lvl1pPr>
          </a:lstStyle>
          <a:p>
            <a:fld id="{2A52CA47-A459-4195-9D71-91B263ECE978}" type="slidenum">
              <a:rPr lang="en-US" altLang="en-US"/>
              <a:pPr/>
              <a:t>‹#›</a:t>
            </a:fld>
            <a:endParaRPr lang="en-US" altLang="en-US"/>
          </a:p>
        </p:txBody>
      </p:sp>
    </p:spTree>
    <p:extLst>
      <p:ext uri="{BB962C8B-B14F-4D97-AF65-F5344CB8AC3E}">
        <p14:creationId xmlns:p14="http://schemas.microsoft.com/office/powerpoint/2010/main" val="3000991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FD917A-5727-4FD7-A675-273B19B222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46F706D-665B-4B82-B43D-1696DB3477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1A2B9EC-0E37-46F1-9963-9EA2C79B5123}"/>
              </a:ext>
            </a:extLst>
          </p:cNvPr>
          <p:cNvSpPr>
            <a:spLocks noGrp="1" noChangeArrowheads="1"/>
          </p:cNvSpPr>
          <p:nvPr>
            <p:ph type="sldNum" sz="quarter" idx="12"/>
          </p:nvPr>
        </p:nvSpPr>
        <p:spPr>
          <a:ln/>
        </p:spPr>
        <p:txBody>
          <a:bodyPr/>
          <a:lstStyle>
            <a:lvl1pPr>
              <a:defRPr/>
            </a:lvl1pPr>
          </a:lstStyle>
          <a:p>
            <a:fld id="{85AD74BC-D34B-4307-936A-3BFDAF69239B}" type="slidenum">
              <a:rPr lang="en-US" altLang="en-US"/>
              <a:pPr/>
              <a:t>‹#›</a:t>
            </a:fld>
            <a:endParaRPr lang="en-US" altLang="en-US"/>
          </a:p>
        </p:txBody>
      </p:sp>
    </p:spTree>
    <p:extLst>
      <p:ext uri="{BB962C8B-B14F-4D97-AF65-F5344CB8AC3E}">
        <p14:creationId xmlns:p14="http://schemas.microsoft.com/office/powerpoint/2010/main" val="370998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2741371-1221-4E1B-A806-2C2732F2B1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1C569CF-70A3-4588-AE26-C28FD683B7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CF8EE90-F43C-4B5E-9814-296225BE199F}"/>
              </a:ext>
            </a:extLst>
          </p:cNvPr>
          <p:cNvSpPr>
            <a:spLocks noGrp="1" noChangeArrowheads="1"/>
          </p:cNvSpPr>
          <p:nvPr>
            <p:ph type="sldNum" sz="quarter" idx="12"/>
          </p:nvPr>
        </p:nvSpPr>
        <p:spPr>
          <a:ln/>
        </p:spPr>
        <p:txBody>
          <a:bodyPr/>
          <a:lstStyle>
            <a:lvl1pPr>
              <a:defRPr/>
            </a:lvl1pPr>
          </a:lstStyle>
          <a:p>
            <a:fld id="{B6B55672-B2D3-4A66-93BD-B1DDAF4F79ED}" type="slidenum">
              <a:rPr lang="en-US" altLang="en-US"/>
              <a:pPr/>
              <a:t>‹#›</a:t>
            </a:fld>
            <a:endParaRPr lang="en-US" altLang="en-US"/>
          </a:p>
        </p:txBody>
      </p:sp>
    </p:spTree>
    <p:extLst>
      <p:ext uri="{BB962C8B-B14F-4D97-AF65-F5344CB8AC3E}">
        <p14:creationId xmlns:p14="http://schemas.microsoft.com/office/powerpoint/2010/main" val="355256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28B7AE49-9B92-4A9F-AE10-982EB46845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A54E133-FAF8-4A08-A320-B39AB1B3DF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F7C90C4-64FC-40FB-9AB5-F2FC0E90FC1A}"/>
              </a:ext>
            </a:extLst>
          </p:cNvPr>
          <p:cNvSpPr>
            <a:spLocks noGrp="1" noChangeArrowheads="1"/>
          </p:cNvSpPr>
          <p:nvPr>
            <p:ph type="sldNum" sz="quarter" idx="12"/>
          </p:nvPr>
        </p:nvSpPr>
        <p:spPr>
          <a:ln/>
        </p:spPr>
        <p:txBody>
          <a:bodyPr/>
          <a:lstStyle>
            <a:lvl1pPr>
              <a:defRPr/>
            </a:lvl1pPr>
          </a:lstStyle>
          <a:p>
            <a:fld id="{1AD6E048-3CC4-4C63-A94D-6821DCA7FFE5}" type="slidenum">
              <a:rPr lang="en-US" altLang="en-US"/>
              <a:pPr/>
              <a:t>‹#›</a:t>
            </a:fld>
            <a:endParaRPr lang="en-US" altLang="en-US"/>
          </a:p>
        </p:txBody>
      </p:sp>
    </p:spTree>
    <p:extLst>
      <p:ext uri="{BB962C8B-B14F-4D97-AF65-F5344CB8AC3E}">
        <p14:creationId xmlns:p14="http://schemas.microsoft.com/office/powerpoint/2010/main" val="267150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A72979E-C73E-458F-8252-57D554F6C94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B90D859-1500-4449-958B-6F289624703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40ACFE1-E13A-4D09-AFAF-A4F65D6A802D}"/>
              </a:ext>
            </a:extLst>
          </p:cNvPr>
          <p:cNvSpPr>
            <a:spLocks noGrp="1" noChangeArrowheads="1"/>
          </p:cNvSpPr>
          <p:nvPr>
            <p:ph type="sldNum" sz="quarter" idx="12"/>
          </p:nvPr>
        </p:nvSpPr>
        <p:spPr>
          <a:ln/>
        </p:spPr>
        <p:txBody>
          <a:bodyPr/>
          <a:lstStyle>
            <a:lvl1pPr>
              <a:defRPr/>
            </a:lvl1pPr>
          </a:lstStyle>
          <a:p>
            <a:fld id="{C61FF9DA-B497-41C4-881A-E7A178A0DB1C}" type="slidenum">
              <a:rPr lang="en-US" altLang="en-US"/>
              <a:pPr/>
              <a:t>‹#›</a:t>
            </a:fld>
            <a:endParaRPr lang="en-US" altLang="en-US"/>
          </a:p>
        </p:txBody>
      </p:sp>
    </p:spTree>
    <p:extLst>
      <p:ext uri="{BB962C8B-B14F-4D97-AF65-F5344CB8AC3E}">
        <p14:creationId xmlns:p14="http://schemas.microsoft.com/office/powerpoint/2010/main" val="2379219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1D04530-A229-4DEC-B1A7-0A0F5B3772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CCB2E9D-D727-45F6-A689-AD46C2FEAA6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144FA9C-E6E7-41BE-81AC-D2806D486485}"/>
              </a:ext>
            </a:extLst>
          </p:cNvPr>
          <p:cNvSpPr>
            <a:spLocks noGrp="1" noChangeArrowheads="1"/>
          </p:cNvSpPr>
          <p:nvPr>
            <p:ph type="sldNum" sz="quarter" idx="12"/>
          </p:nvPr>
        </p:nvSpPr>
        <p:spPr>
          <a:ln/>
        </p:spPr>
        <p:txBody>
          <a:bodyPr/>
          <a:lstStyle>
            <a:lvl1pPr>
              <a:defRPr/>
            </a:lvl1pPr>
          </a:lstStyle>
          <a:p>
            <a:fld id="{E68A535A-BFCF-4CBA-84CA-D99E8A96F52C}" type="slidenum">
              <a:rPr lang="en-US" altLang="en-US"/>
              <a:pPr/>
              <a:t>‹#›</a:t>
            </a:fld>
            <a:endParaRPr lang="en-US" altLang="en-US"/>
          </a:p>
        </p:txBody>
      </p:sp>
    </p:spTree>
    <p:extLst>
      <p:ext uri="{BB962C8B-B14F-4D97-AF65-F5344CB8AC3E}">
        <p14:creationId xmlns:p14="http://schemas.microsoft.com/office/powerpoint/2010/main" val="209123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ACB65D0-093B-4EF3-A600-FF78894937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9C36DA4-D318-4348-986E-71FBBDE69F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978F998-E816-4944-B218-50E01AB2427D}"/>
              </a:ext>
            </a:extLst>
          </p:cNvPr>
          <p:cNvSpPr>
            <a:spLocks noGrp="1" noChangeArrowheads="1"/>
          </p:cNvSpPr>
          <p:nvPr>
            <p:ph type="sldNum" sz="quarter" idx="12"/>
          </p:nvPr>
        </p:nvSpPr>
        <p:spPr>
          <a:ln/>
        </p:spPr>
        <p:txBody>
          <a:bodyPr/>
          <a:lstStyle>
            <a:lvl1pPr>
              <a:defRPr/>
            </a:lvl1pPr>
          </a:lstStyle>
          <a:p>
            <a:fld id="{DA3FE150-0B58-43F2-8ABC-0588A5899836}" type="slidenum">
              <a:rPr lang="en-US" altLang="en-US"/>
              <a:pPr/>
              <a:t>‹#›</a:t>
            </a:fld>
            <a:endParaRPr lang="en-US" altLang="en-US"/>
          </a:p>
        </p:txBody>
      </p:sp>
    </p:spTree>
    <p:extLst>
      <p:ext uri="{BB962C8B-B14F-4D97-AF65-F5344CB8AC3E}">
        <p14:creationId xmlns:p14="http://schemas.microsoft.com/office/powerpoint/2010/main" val="276661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9F0F360-45AC-48EC-AA6A-06E64E2CCF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BD2D5C1-8958-41F9-BB68-3DA977AA75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53AD9F8-60C3-49AE-8445-429718563717}"/>
              </a:ext>
            </a:extLst>
          </p:cNvPr>
          <p:cNvSpPr>
            <a:spLocks noGrp="1" noChangeArrowheads="1"/>
          </p:cNvSpPr>
          <p:nvPr>
            <p:ph type="sldNum" sz="quarter" idx="12"/>
          </p:nvPr>
        </p:nvSpPr>
        <p:spPr>
          <a:ln/>
        </p:spPr>
        <p:txBody>
          <a:bodyPr/>
          <a:lstStyle>
            <a:lvl1pPr>
              <a:defRPr/>
            </a:lvl1pPr>
          </a:lstStyle>
          <a:p>
            <a:fld id="{1DC29822-3FC5-4225-A48A-3EFC7ED91B3F}" type="slidenum">
              <a:rPr lang="en-US" altLang="en-US"/>
              <a:pPr/>
              <a:t>‹#›</a:t>
            </a:fld>
            <a:endParaRPr lang="en-US" altLang="en-US"/>
          </a:p>
        </p:txBody>
      </p:sp>
    </p:spTree>
    <p:extLst>
      <p:ext uri="{BB962C8B-B14F-4D97-AF65-F5344CB8AC3E}">
        <p14:creationId xmlns:p14="http://schemas.microsoft.com/office/powerpoint/2010/main" val="336650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6A0045F-8B9E-416C-A525-3B15BED4A2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186D01F-2161-48BD-AB8F-6D85EEEFC1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4211E9B-97D2-4CFA-8074-C000EF469997}"/>
              </a:ext>
            </a:extLst>
          </p:cNvPr>
          <p:cNvSpPr>
            <a:spLocks noGrp="1" noChangeArrowheads="1"/>
          </p:cNvSpPr>
          <p:nvPr>
            <p:ph type="sldNum" sz="quarter" idx="12"/>
          </p:nvPr>
        </p:nvSpPr>
        <p:spPr>
          <a:ln/>
        </p:spPr>
        <p:txBody>
          <a:bodyPr/>
          <a:lstStyle>
            <a:lvl1pPr>
              <a:defRPr/>
            </a:lvl1pPr>
          </a:lstStyle>
          <a:p>
            <a:fld id="{3A3151F1-FC1D-4FC2-86EC-CC9AE2073315}" type="slidenum">
              <a:rPr lang="en-US" altLang="en-US"/>
              <a:pPr/>
              <a:t>‹#›</a:t>
            </a:fld>
            <a:endParaRPr lang="en-US" altLang="en-US"/>
          </a:p>
        </p:txBody>
      </p:sp>
    </p:spTree>
    <p:extLst>
      <p:ext uri="{BB962C8B-B14F-4D97-AF65-F5344CB8AC3E}">
        <p14:creationId xmlns:p14="http://schemas.microsoft.com/office/powerpoint/2010/main" val="185533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228B3FE-C9EF-40F3-94E5-9D3B336146C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F718512-4889-425E-AB24-864FE2E5976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DB9C028-024A-4C3F-ACCB-8994FD72B421}"/>
              </a:ext>
            </a:extLst>
          </p:cNvPr>
          <p:cNvSpPr>
            <a:spLocks noGrp="1" noChangeArrowheads="1"/>
          </p:cNvSpPr>
          <p:nvPr>
            <p:ph type="sldNum" sz="quarter" idx="12"/>
          </p:nvPr>
        </p:nvSpPr>
        <p:spPr>
          <a:ln/>
        </p:spPr>
        <p:txBody>
          <a:bodyPr/>
          <a:lstStyle>
            <a:lvl1pPr>
              <a:defRPr/>
            </a:lvl1pPr>
          </a:lstStyle>
          <a:p>
            <a:fld id="{183B9AAA-B421-409D-834F-762BC56842B6}" type="slidenum">
              <a:rPr lang="en-US" altLang="en-US"/>
              <a:pPr/>
              <a:t>‹#›</a:t>
            </a:fld>
            <a:endParaRPr lang="en-US" altLang="en-US"/>
          </a:p>
        </p:txBody>
      </p:sp>
    </p:spTree>
    <p:extLst>
      <p:ext uri="{BB962C8B-B14F-4D97-AF65-F5344CB8AC3E}">
        <p14:creationId xmlns:p14="http://schemas.microsoft.com/office/powerpoint/2010/main" val="115739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81661DE-8B87-428F-8B60-239C4F0DB98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FF77EA5-8024-4FBD-9318-FAB500858D1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4BD2EC9-6D29-4C9B-85F7-7A42D8EE946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a:extLst>
              <a:ext uri="{FF2B5EF4-FFF2-40B4-BE49-F238E27FC236}">
                <a16:creationId xmlns:a16="http://schemas.microsoft.com/office/drawing/2014/main" id="{83E9044C-424D-4BC2-B9EE-226058C617B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a:extLst>
              <a:ext uri="{FF2B5EF4-FFF2-40B4-BE49-F238E27FC236}">
                <a16:creationId xmlns:a16="http://schemas.microsoft.com/office/drawing/2014/main" id="{A3A429C8-B060-4842-A7E7-33BD346B3D2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DDE144DB-81F6-47AC-9DDE-57FBB6E082D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Lynn.Trujillo@state.nm.us"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iad.state.nm.us/" TargetMode="External"/><Relationship Id="rId5" Type="http://schemas.openxmlformats.org/officeDocument/2006/relationships/image" Target="../media/image2.jpeg"/><Relationship Id="rId4" Type="http://schemas.openxmlformats.org/officeDocument/2006/relationships/hyperlink" Target="https://www.iad.state.nm.us/contact-us/staff-director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1D5AC5-D4D8-4C36-BA66-2C0C0D4CDF59}"/>
              </a:ext>
            </a:extLst>
          </p:cNvPr>
          <p:cNvSpPr/>
          <p:nvPr/>
        </p:nvSpPr>
        <p:spPr>
          <a:xfrm>
            <a:off x="0" y="76200"/>
            <a:ext cx="9144000" cy="38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2020 STATE TRIBAL LEADERS SUMMIT</a:t>
            </a:r>
          </a:p>
        </p:txBody>
      </p:sp>
      <p:pic>
        <p:nvPicPr>
          <p:cNvPr id="14338" name="Picture 1">
            <a:extLst>
              <a:ext uri="{FF2B5EF4-FFF2-40B4-BE49-F238E27FC236}">
                <a16:creationId xmlns:a16="http://schemas.microsoft.com/office/drawing/2014/main" id="{79786DAB-2C74-498A-AD1D-EA82C094D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50" y="1014413"/>
            <a:ext cx="140970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2">
            <a:extLst>
              <a:ext uri="{FF2B5EF4-FFF2-40B4-BE49-F238E27FC236}">
                <a16:creationId xmlns:a16="http://schemas.microsoft.com/office/drawing/2014/main" id="{EE825EFA-0A78-4C93-BB34-F921D16E93C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52352" rIns="0" bIns="0"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latin typeface="Calisto MT" charset="0"/>
            </a:endParaRPr>
          </a:p>
        </p:txBody>
      </p:sp>
      <p:sp>
        <p:nvSpPr>
          <p:cNvPr id="3077" name="Rectangle 13">
            <a:extLst>
              <a:ext uri="{FF2B5EF4-FFF2-40B4-BE49-F238E27FC236}">
                <a16:creationId xmlns:a16="http://schemas.microsoft.com/office/drawing/2014/main" id="{A15DAF5F-0F95-4186-83D3-F05264190569}"/>
              </a:ext>
            </a:extLst>
          </p:cNvPr>
          <p:cNvSpPr>
            <a:spLocks noChangeArrowheads="1"/>
          </p:cNvSpPr>
          <p:nvPr/>
        </p:nvSpPr>
        <p:spPr bwMode="auto">
          <a:xfrm>
            <a:off x="363538" y="430213"/>
            <a:ext cx="84756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2F5496"/>
                </a:solidFill>
                <a:latin typeface="Calibri Light" panose="020F0302020204030204" pitchFamily="34" charset="0"/>
                <a:cs typeface="Times New Roman" panose="02020603050405020304" pitchFamily="18" charset="0"/>
              </a:rPr>
              <a:t>Indian Affairs Department</a:t>
            </a:r>
            <a:endParaRPr lang="en-US" altLang="en-US">
              <a:solidFill>
                <a:srgbClr val="2F5496"/>
              </a:solidFill>
              <a:latin typeface="Calibri Light" panose="020F0302020204030204" pitchFamily="34" charset="0"/>
              <a:cs typeface="Times New Roman" panose="02020603050405020304" pitchFamily="18" charset="0"/>
            </a:endParaRPr>
          </a:p>
        </p:txBody>
      </p:sp>
      <p:sp>
        <p:nvSpPr>
          <p:cNvPr id="3080" name="Rectangle 14">
            <a:extLst>
              <a:ext uri="{FF2B5EF4-FFF2-40B4-BE49-F238E27FC236}">
                <a16:creationId xmlns:a16="http://schemas.microsoft.com/office/drawing/2014/main" id="{A3A98BFC-4D36-4BCC-A6DE-E579E65DEF65}"/>
              </a:ext>
            </a:extLst>
          </p:cNvPr>
          <p:cNvSpPr>
            <a:spLocks noChangeArrowheads="1"/>
          </p:cNvSpPr>
          <p:nvPr/>
        </p:nvSpPr>
        <p:spPr bwMode="auto">
          <a:xfrm>
            <a:off x="142875" y="2316163"/>
            <a:ext cx="8915400" cy="4000500"/>
          </a:xfrm>
          <a:prstGeom prst="rect">
            <a:avLst/>
          </a:prstGeom>
          <a:noFill/>
          <a:ln>
            <a:noFill/>
          </a:ln>
        </p:spPr>
        <p:txBody>
          <a:bodyPr lIns="0" tIns="152352"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rgbClr val="2F5496"/>
                </a:solidFill>
                <a:latin typeface="Calibri" panose="020F0502020204030204" pitchFamily="34" charset="0"/>
                <a:ea typeface="Times New Roman" panose="02020603050405020304" pitchFamily="18" charset="0"/>
                <a:cs typeface="Calibri" panose="020F0502020204030204" pitchFamily="34" charset="0"/>
              </a:rPr>
              <a:t>Vision - </a:t>
            </a:r>
            <a:r>
              <a:rPr lang="en-US" altLang="en-US" sz="1200">
                <a:solidFill>
                  <a:srgbClr val="002060"/>
                </a:solidFill>
                <a:latin typeface="Calibri" panose="020F0502020204030204" pitchFamily="34" charset="0"/>
                <a:ea typeface="Times New Roman" panose="02020603050405020304" pitchFamily="18" charset="0"/>
                <a:cs typeface="Calibri" panose="020F0502020204030204" pitchFamily="34" charset="0"/>
              </a:rPr>
              <a:t>Our vision is that tribal nations, tribal communities, and Indigenous people are happy, healthy, and prosperous and that traditional ways of life are honored, valued and respected.</a:t>
            </a:r>
          </a:p>
          <a:p>
            <a:pPr>
              <a:spcBef>
                <a:spcPct val="0"/>
              </a:spcBef>
              <a:buFontTx/>
              <a:buNone/>
            </a:pPr>
            <a:endParaRPr lang="en-US" altLang="en-US" sz="120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spcBef>
                <a:spcPct val="0"/>
              </a:spcBef>
              <a:buFontTx/>
              <a:buNone/>
            </a:pPr>
            <a:r>
              <a:rPr lang="en-US" altLang="en-US" sz="1600">
                <a:solidFill>
                  <a:srgbClr val="2F5496"/>
                </a:solidFill>
                <a:latin typeface="Calibri" panose="020F0502020204030204" pitchFamily="34" charset="0"/>
                <a:ea typeface="Times New Roman" panose="02020603050405020304" pitchFamily="18" charset="0"/>
                <a:cs typeface="Calibri" panose="020F0502020204030204" pitchFamily="34" charset="0"/>
              </a:rPr>
              <a:t>Mission</a:t>
            </a:r>
          </a:p>
          <a:p>
            <a:pPr>
              <a:spcBef>
                <a:spcPct val="0"/>
              </a:spcBef>
              <a:buFontTx/>
              <a:buNone/>
            </a:pPr>
            <a:endParaRPr lang="en-US" altLang="en-US" sz="120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spcBef>
                <a:spcPct val="0"/>
              </a:spcBef>
              <a:buFontTx/>
              <a:buNone/>
            </a:pPr>
            <a:r>
              <a:rPr lang="en-US" altLang="en-US" sz="1200">
                <a:solidFill>
                  <a:srgbClr val="002060"/>
                </a:solidFill>
                <a:latin typeface="Calibri" panose="020F0502020204030204" pitchFamily="34" charset="0"/>
                <a:ea typeface="Times New Roman" panose="02020603050405020304" pitchFamily="18" charset="0"/>
                <a:cs typeface="Calibri" panose="020F0502020204030204" pitchFamily="34" charset="0"/>
              </a:rPr>
              <a:t>The NM Indian Affairs Department is committed to be a resource by:</a:t>
            </a:r>
          </a:p>
          <a:p>
            <a:pPr>
              <a:spcBef>
                <a:spcPct val="0"/>
              </a:spcBef>
            </a:pPr>
            <a:r>
              <a:rPr lang="en-US" altLang="en-US" sz="1200">
                <a:solidFill>
                  <a:srgbClr val="002060"/>
                </a:solidFill>
                <a:latin typeface="Calibri" panose="020F0502020204030204" pitchFamily="34" charset="0"/>
                <a:ea typeface="Times New Roman" panose="02020603050405020304" pitchFamily="18" charset="0"/>
                <a:cs typeface="Calibri" panose="020F0502020204030204" pitchFamily="34" charset="0"/>
              </a:rPr>
              <a:t>Advocating for tribal interests at state and federal levels through policy and legislative work;</a:t>
            </a:r>
          </a:p>
          <a:p>
            <a:pPr>
              <a:spcBef>
                <a:spcPct val="0"/>
              </a:spcBef>
            </a:pPr>
            <a:r>
              <a:rPr lang="en-US" altLang="en-US" sz="1200">
                <a:solidFill>
                  <a:srgbClr val="002060"/>
                </a:solidFill>
                <a:latin typeface="Calibri" panose="020F0502020204030204" pitchFamily="34" charset="0"/>
                <a:ea typeface="Times New Roman" panose="02020603050405020304" pitchFamily="18" charset="0"/>
                <a:cs typeface="Calibri" panose="020F0502020204030204" pitchFamily="34" charset="0"/>
              </a:rPr>
              <a:t>Supporting tribes with access to resources, technical assistance, and funding opportunities; and</a:t>
            </a:r>
          </a:p>
          <a:p>
            <a:pPr>
              <a:spcBef>
                <a:spcPct val="0"/>
              </a:spcBef>
            </a:pPr>
            <a:r>
              <a:rPr lang="en-US" altLang="en-US" sz="1200">
                <a:solidFill>
                  <a:srgbClr val="002060"/>
                </a:solidFill>
                <a:latin typeface="Calibri" panose="020F0502020204030204" pitchFamily="34" charset="0"/>
                <a:ea typeface="Times New Roman" panose="02020603050405020304" pitchFamily="18" charset="0"/>
                <a:cs typeface="Calibri" panose="020F0502020204030204" pitchFamily="34" charset="0"/>
              </a:rPr>
              <a:t>Connecting tribes with the executive branch, other tribes and with the tools and resources they need to be self-governing and self-sufficient.</a:t>
            </a:r>
          </a:p>
          <a:p>
            <a:pPr>
              <a:spcBef>
                <a:spcPct val="0"/>
              </a:spcBef>
              <a:buFontTx/>
              <a:buNone/>
            </a:pPr>
            <a:endParaRPr lang="en-US" altLang="en-US" sz="1200">
              <a:solidFill>
                <a:srgbClr val="2F5496"/>
              </a:solidFill>
              <a:latin typeface="Calibri" panose="020F0502020204030204" pitchFamily="34" charset="0"/>
              <a:ea typeface="Times New Roman" panose="02020603050405020304" pitchFamily="18" charset="0"/>
              <a:cs typeface="Calibri" panose="020F0502020204030204" pitchFamily="34" charset="0"/>
            </a:endParaRPr>
          </a:p>
          <a:p>
            <a:pPr>
              <a:spcBef>
                <a:spcPct val="0"/>
              </a:spcBef>
              <a:buFontTx/>
              <a:buNone/>
            </a:pPr>
            <a:r>
              <a:rPr lang="en-US" altLang="en-US" sz="1600">
                <a:solidFill>
                  <a:srgbClr val="2F5496"/>
                </a:solidFill>
                <a:latin typeface="Calibri" panose="020F0502020204030204" pitchFamily="34" charset="0"/>
                <a:cs typeface="Calibri" panose="020F0502020204030204" pitchFamily="34" charset="0"/>
              </a:rPr>
              <a:t>Key Contacts</a:t>
            </a:r>
          </a:p>
          <a:p>
            <a:pPr>
              <a:spcBef>
                <a:spcPct val="0"/>
              </a:spcBef>
              <a:buFontTx/>
              <a:buNone/>
            </a:pPr>
            <a:endParaRPr lang="en-US" altLang="en-US" sz="1600">
              <a:solidFill>
                <a:srgbClr val="2F5496"/>
              </a:solidFill>
              <a:latin typeface="Calibri" panose="020F0502020204030204" pitchFamily="34" charset="0"/>
              <a:cs typeface="Times New Roman" panose="02020603050405020304" pitchFamily="18" charset="0"/>
              <a:hlinkClick r:id="rId4"/>
            </a:endParaRPr>
          </a:p>
          <a:p>
            <a:pPr>
              <a:spcBef>
                <a:spcPct val="0"/>
              </a:spcBef>
              <a:buFontTx/>
              <a:buNone/>
            </a:pPr>
            <a:endParaRPr lang="en-US" altLang="en-US" sz="1600">
              <a:solidFill>
                <a:srgbClr val="2F5496"/>
              </a:solidFill>
              <a:latin typeface="Calibri" panose="020F0502020204030204" pitchFamily="34" charset="0"/>
              <a:cs typeface="Times New Roman" panose="02020603050405020304" pitchFamily="18" charset="0"/>
              <a:hlinkClick r:id="rId4"/>
            </a:endParaRPr>
          </a:p>
          <a:p>
            <a:pPr>
              <a:spcBef>
                <a:spcPct val="0"/>
              </a:spcBef>
              <a:buFontTx/>
              <a:buNone/>
            </a:pPr>
            <a:endParaRPr lang="en-US" altLang="en-US" sz="1600">
              <a:solidFill>
                <a:srgbClr val="2F5496"/>
              </a:solidFill>
              <a:latin typeface="Calibri" panose="020F0502020204030204" pitchFamily="34" charset="0"/>
              <a:cs typeface="Times New Roman" panose="02020603050405020304" pitchFamily="18" charset="0"/>
              <a:hlinkClick r:id="rId4"/>
            </a:endParaRPr>
          </a:p>
          <a:p>
            <a:pPr>
              <a:spcBef>
                <a:spcPct val="0"/>
              </a:spcBef>
              <a:buFontTx/>
              <a:buNone/>
            </a:pPr>
            <a:endParaRPr lang="en-US" altLang="en-US" sz="1600">
              <a:solidFill>
                <a:srgbClr val="2F5496"/>
              </a:solidFill>
              <a:latin typeface="Calibri" panose="020F0502020204030204" pitchFamily="34" charset="0"/>
              <a:cs typeface="Times New Roman" panose="02020603050405020304" pitchFamily="18" charset="0"/>
              <a:hlinkClick r:id="rId4"/>
            </a:endParaRPr>
          </a:p>
          <a:p>
            <a:pPr>
              <a:spcBef>
                <a:spcPct val="0"/>
              </a:spcBef>
              <a:buFontTx/>
              <a:buNone/>
            </a:pPr>
            <a:endParaRPr lang="en-US" altLang="en-US" sz="1600">
              <a:solidFill>
                <a:srgbClr val="2F5496"/>
              </a:solidFill>
              <a:latin typeface="Calibri" panose="020F0502020204030204" pitchFamily="34" charset="0"/>
              <a:cs typeface="Times New Roman" panose="02020603050405020304" pitchFamily="18" charset="0"/>
              <a:hlinkClick r:id="rId4"/>
            </a:endParaRPr>
          </a:p>
          <a:p>
            <a:pPr>
              <a:spcBef>
                <a:spcPct val="0"/>
              </a:spcBef>
              <a:buFontTx/>
              <a:buNone/>
            </a:pPr>
            <a:endParaRPr lang="en-US" altLang="en-US" sz="1600">
              <a:solidFill>
                <a:srgbClr val="2F5496"/>
              </a:solidFill>
              <a:latin typeface="Calibri" panose="020F0502020204030204" pitchFamily="34" charset="0"/>
              <a:cs typeface="Times New Roman" panose="02020603050405020304" pitchFamily="18" charset="0"/>
              <a:hlinkClick r:id="rId4"/>
            </a:endParaRPr>
          </a:p>
          <a:p>
            <a:pPr>
              <a:spcBef>
                <a:spcPct val="0"/>
              </a:spcBef>
              <a:buFontTx/>
              <a:buNone/>
            </a:pPr>
            <a:endParaRPr lang="en-US" altLang="en-US" sz="1000">
              <a:latin typeface="Calibri" panose="020F0502020204030204" pitchFamily="34" charset="0"/>
              <a:cs typeface="Times New Roman" panose="02020603050405020304" pitchFamily="18" charset="0"/>
            </a:endParaRPr>
          </a:p>
        </p:txBody>
      </p:sp>
      <p:pic>
        <p:nvPicPr>
          <p:cNvPr id="4" name="Picture 3" descr="A person posing in front of a window&#10;&#10;Description automatically generated">
            <a:extLst>
              <a:ext uri="{FF2B5EF4-FFF2-40B4-BE49-F238E27FC236}">
                <a16:creationId xmlns:a16="http://schemas.microsoft.com/office/drawing/2014/main" id="{77962571-D15C-4921-9894-EF1775CA36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975" y="4711700"/>
            <a:ext cx="1300163" cy="1827213"/>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4">
            <a:extLst>
              <a:ext uri="{FF2B5EF4-FFF2-40B4-BE49-F238E27FC236}">
                <a16:creationId xmlns:a16="http://schemas.microsoft.com/office/drawing/2014/main" id="{4C5D9014-20AC-485D-ABD4-3705E109794F}"/>
              </a:ext>
            </a:extLst>
          </p:cNvPr>
          <p:cNvSpPr txBox="1">
            <a:spLocks noChangeArrowheads="1"/>
          </p:cNvSpPr>
          <p:nvPr/>
        </p:nvSpPr>
        <p:spPr bwMode="auto">
          <a:xfrm>
            <a:off x="563563" y="6538913"/>
            <a:ext cx="8075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solidFill>
                  <a:srgbClr val="002060"/>
                </a:solidFill>
                <a:latin typeface="Calibri" panose="020F0502020204030204" pitchFamily="34" charset="0"/>
                <a:ea typeface="Times New Roman" panose="02020603050405020304" pitchFamily="18" charset="0"/>
                <a:cs typeface="Calibri" panose="020F0502020204030204" pitchFamily="34" charset="0"/>
              </a:rPr>
              <a:t>IAD </a:t>
            </a:r>
            <a:r>
              <a:rPr lang="en-US" altLang="en-US" sz="1400">
                <a:solidFill>
                  <a:srgbClr val="002060"/>
                </a:solidFill>
                <a:latin typeface="Calibri" panose="020F0502020204030204" pitchFamily="34" charset="0"/>
                <a:ea typeface="Times New Roman" panose="02020603050405020304" pitchFamily="18" charset="0"/>
                <a:cs typeface="Calibri" panose="020F0502020204030204" pitchFamily="34" charset="0"/>
                <a:hlinkClick r:id="rId6"/>
              </a:rPr>
              <a:t>Website</a:t>
            </a:r>
            <a:r>
              <a:rPr lang="en-US" altLang="en-US" sz="1400">
                <a:solidFill>
                  <a:srgbClr val="002060"/>
                </a:solidFill>
                <a:latin typeface="Calibri" panose="020F0502020204030204" pitchFamily="34" charset="0"/>
                <a:ea typeface="Times New Roman" panose="02020603050405020304" pitchFamily="18" charset="0"/>
                <a:cs typeface="Calibri" panose="020F0502020204030204" pitchFamily="34" charset="0"/>
              </a:rPr>
              <a:t> &amp; </a:t>
            </a:r>
            <a:r>
              <a:rPr lang="en-US" altLang="en-US" sz="1400">
                <a:solidFill>
                  <a:srgbClr val="002060"/>
                </a:solidFill>
                <a:latin typeface="Calibri" panose="020F0502020204030204" pitchFamily="34" charset="0"/>
                <a:ea typeface="Times New Roman" panose="02020603050405020304" pitchFamily="18" charset="0"/>
                <a:cs typeface="Calibri" panose="020F0502020204030204" pitchFamily="34" charset="0"/>
                <a:hlinkClick r:id="rId4"/>
              </a:rPr>
              <a:t>Staff</a:t>
            </a:r>
            <a:endParaRPr lang="en-US" altLang="en-US" sz="1400">
              <a:latin typeface="Calibri" panose="020F0502020204030204" pitchFamily="34" charset="0"/>
              <a:ea typeface="Times New Roman" panose="02020603050405020304" pitchFamily="18" charset="0"/>
              <a:cs typeface="Calibri" panose="020F0502020204030204" pitchFamily="34" charset="0"/>
            </a:endParaRPr>
          </a:p>
          <a:p>
            <a:pPr>
              <a:spcBef>
                <a:spcPct val="0"/>
              </a:spcBef>
              <a:buFontTx/>
              <a:buNone/>
            </a:pPr>
            <a:endParaRPr lang="en-US" altLang="en-US" sz="1800">
              <a:latin typeface="Calisto MT" panose="02040603050505030304" pitchFamily="18" charset="0"/>
              <a:ea typeface="Times New Roman" panose="020206030504050203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167EB950-CAAE-4632-81A3-B03BB25578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589" r="11465"/>
          <a:stretch>
            <a:fillRect/>
          </a:stretch>
        </p:blipFill>
        <p:spPr bwMode="auto">
          <a:xfrm>
            <a:off x="5148263" y="4711700"/>
            <a:ext cx="1371600" cy="1827213"/>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6">
            <a:extLst>
              <a:ext uri="{FF2B5EF4-FFF2-40B4-BE49-F238E27FC236}">
                <a16:creationId xmlns:a16="http://schemas.microsoft.com/office/drawing/2014/main" id="{9BD1F7FB-BBE2-4C4B-AD38-067C63A4DE7D}"/>
              </a:ext>
            </a:extLst>
          </p:cNvPr>
          <p:cNvSpPr txBox="1">
            <a:spLocks noChangeArrowheads="1"/>
          </p:cNvSpPr>
          <p:nvPr/>
        </p:nvSpPr>
        <p:spPr bwMode="auto">
          <a:xfrm>
            <a:off x="2870200" y="5118100"/>
            <a:ext cx="2446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2060"/>
                </a:solidFill>
                <a:latin typeface="Calibri" panose="020F0502020204030204" pitchFamily="34" charset="0"/>
                <a:cs typeface="Calibri" panose="020F0502020204030204" pitchFamily="34" charset="0"/>
              </a:rPr>
              <a:t>Lynn Trujillo</a:t>
            </a:r>
          </a:p>
          <a:p>
            <a:pPr>
              <a:spcBef>
                <a:spcPct val="0"/>
              </a:spcBef>
              <a:buFontTx/>
              <a:buNone/>
            </a:pPr>
            <a:r>
              <a:rPr lang="en-US" altLang="en-US" sz="1200">
                <a:solidFill>
                  <a:srgbClr val="002060"/>
                </a:solidFill>
                <a:latin typeface="Calibri" panose="020F0502020204030204" pitchFamily="34" charset="0"/>
                <a:cs typeface="Calibri" panose="020F0502020204030204" pitchFamily="34" charset="0"/>
              </a:rPr>
              <a:t>Cabinet Secretary</a:t>
            </a:r>
          </a:p>
          <a:p>
            <a:pPr>
              <a:spcBef>
                <a:spcPct val="0"/>
              </a:spcBef>
              <a:buFontTx/>
              <a:buNone/>
            </a:pPr>
            <a:r>
              <a:rPr lang="en-US" altLang="en-US" sz="1200">
                <a:solidFill>
                  <a:srgbClr val="002060"/>
                </a:solidFill>
                <a:latin typeface="Calibri" panose="020F0502020204030204" pitchFamily="34" charset="0"/>
                <a:cs typeface="Calibri" panose="020F0502020204030204" pitchFamily="34" charset="0"/>
              </a:rPr>
              <a:t>Phone: 505-490-1447</a:t>
            </a:r>
          </a:p>
          <a:p>
            <a:pPr>
              <a:spcBef>
                <a:spcPct val="0"/>
              </a:spcBef>
              <a:buFontTx/>
              <a:buNone/>
            </a:pPr>
            <a:r>
              <a:rPr lang="en-US" altLang="en-US" sz="1200">
                <a:solidFill>
                  <a:srgbClr val="002060"/>
                </a:solidFill>
                <a:latin typeface="Calibri" panose="020F0502020204030204" pitchFamily="34" charset="0"/>
                <a:cs typeface="Calibri" panose="020F0502020204030204" pitchFamily="34" charset="0"/>
              </a:rPr>
              <a:t>Email: </a:t>
            </a:r>
            <a:r>
              <a:rPr lang="en-US" altLang="en-US" sz="1200">
                <a:solidFill>
                  <a:srgbClr val="002060"/>
                </a:solidFill>
                <a:latin typeface="Calibri" panose="020F0502020204030204" pitchFamily="34" charset="0"/>
                <a:cs typeface="Calibri" panose="020F0502020204030204" pitchFamily="34" charset="0"/>
                <a:hlinkClick r:id="rId8"/>
              </a:rPr>
              <a:t>Lynn.Trujillo@state.nm.us</a:t>
            </a:r>
            <a:r>
              <a:rPr lang="en-US" altLang="en-US" sz="1200">
                <a:solidFill>
                  <a:srgbClr val="002060"/>
                </a:solidFill>
                <a:latin typeface="Calibri" panose="020F0502020204030204" pitchFamily="34" charset="0"/>
                <a:cs typeface="Calibri" panose="020F0502020204030204" pitchFamily="34" charset="0"/>
              </a:rPr>
              <a:t> </a:t>
            </a:r>
          </a:p>
        </p:txBody>
      </p:sp>
      <p:sp>
        <p:nvSpPr>
          <p:cNvPr id="14346" name="TextBox 7">
            <a:extLst>
              <a:ext uri="{FF2B5EF4-FFF2-40B4-BE49-F238E27FC236}">
                <a16:creationId xmlns:a16="http://schemas.microsoft.com/office/drawing/2014/main" id="{A663D77F-1FBE-4E6F-916F-B547A7F55815}"/>
              </a:ext>
            </a:extLst>
          </p:cNvPr>
          <p:cNvSpPr txBox="1">
            <a:spLocks noChangeArrowheads="1"/>
          </p:cNvSpPr>
          <p:nvPr/>
        </p:nvSpPr>
        <p:spPr bwMode="auto">
          <a:xfrm>
            <a:off x="6858000" y="5118100"/>
            <a:ext cx="2446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2060"/>
                </a:solidFill>
                <a:latin typeface="Calibri" panose="020F0502020204030204" pitchFamily="34" charset="0"/>
                <a:cs typeface="Calibri" panose="020F0502020204030204" pitchFamily="34" charset="0"/>
              </a:rPr>
              <a:t>Nadine Padilla</a:t>
            </a:r>
          </a:p>
          <a:p>
            <a:pPr>
              <a:spcBef>
                <a:spcPct val="0"/>
              </a:spcBef>
              <a:buFontTx/>
              <a:buNone/>
            </a:pPr>
            <a:r>
              <a:rPr lang="en-US" altLang="en-US" sz="1200">
                <a:solidFill>
                  <a:srgbClr val="002060"/>
                </a:solidFill>
                <a:latin typeface="Calibri" panose="020F0502020204030204" pitchFamily="34" charset="0"/>
                <a:cs typeface="Calibri" panose="020F0502020204030204" pitchFamily="34" charset="0"/>
              </a:rPr>
              <a:t>Deputy Secretary</a:t>
            </a:r>
          </a:p>
          <a:p>
            <a:pPr>
              <a:spcBef>
                <a:spcPct val="0"/>
              </a:spcBef>
              <a:buFontTx/>
              <a:buNone/>
            </a:pPr>
            <a:r>
              <a:rPr lang="en-US" altLang="en-US" sz="1200">
                <a:solidFill>
                  <a:srgbClr val="002060"/>
                </a:solidFill>
                <a:latin typeface="Calibri" panose="020F0502020204030204" pitchFamily="34" charset="0"/>
                <a:cs typeface="Calibri" panose="020F0502020204030204" pitchFamily="34" charset="0"/>
              </a:rPr>
              <a:t>Phone: 505-469-3290</a:t>
            </a:r>
          </a:p>
          <a:p>
            <a:pPr>
              <a:spcBef>
                <a:spcPct val="0"/>
              </a:spcBef>
              <a:buFontTx/>
              <a:buNone/>
            </a:pPr>
            <a:r>
              <a:rPr lang="en-US" altLang="en-US" sz="1200">
                <a:solidFill>
                  <a:srgbClr val="002060"/>
                </a:solidFill>
                <a:latin typeface="Calibri" panose="020F0502020204030204" pitchFamily="34" charset="0"/>
                <a:cs typeface="Calibri" panose="020F0502020204030204" pitchFamily="34" charset="0"/>
              </a:rPr>
              <a:t>Email: </a:t>
            </a:r>
            <a:r>
              <a:rPr lang="en-US" altLang="en-US" sz="1200">
                <a:solidFill>
                  <a:srgbClr val="002060"/>
                </a:solidFill>
                <a:latin typeface="Calibri" panose="020F0502020204030204" pitchFamily="34" charset="0"/>
                <a:cs typeface="Calibri" panose="020F0502020204030204" pitchFamily="34" charset="0"/>
                <a:hlinkClick r:id="rId8"/>
              </a:rPr>
              <a:t>Nadine.Padilla@state.nm.us</a:t>
            </a:r>
            <a:r>
              <a:rPr lang="en-US" altLang="en-US" sz="1200">
                <a:solidFill>
                  <a:srgbClr val="002060"/>
                </a:solidFill>
                <a:latin typeface="Calibri" panose="020F0502020204030204" pitchFamily="34" charset="0"/>
                <a:cs typeface="Calibri" panose="020F0502020204030204"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Google Shape;254;p7">
            <a:extLst>
              <a:ext uri="{FF2B5EF4-FFF2-40B4-BE49-F238E27FC236}">
                <a16:creationId xmlns:a16="http://schemas.microsoft.com/office/drawing/2014/main" id="{F598FE07-60E5-4A91-8624-3A3C2544C389}"/>
              </a:ext>
            </a:extLst>
          </p:cNvPr>
          <p:cNvSpPr>
            <a:spLocks noGrp="1" noChangeArrowheads="1"/>
          </p:cNvSpPr>
          <p:nvPr>
            <p:ph type="title"/>
          </p:nvPr>
        </p:nvSpPr>
        <p:spPr>
          <a:xfrm>
            <a:off x="76200" y="609600"/>
            <a:ext cx="8763000" cy="3429000"/>
          </a:xfrm>
        </p:spPr>
        <p:txBody>
          <a:bodyPr lIns="91425" tIns="45700" rIns="91425" bIns="45700"/>
          <a:lstStyle/>
          <a:p>
            <a:pPr>
              <a:buClr>
                <a:srgbClr val="000000"/>
              </a:buClr>
              <a:buSzPts val="2000"/>
              <a:buFont typeface="Calibri" panose="020F0502020204030204" pitchFamily="34" charset="0"/>
              <a:buNone/>
            </a:pPr>
            <a:br>
              <a:rPr lang="en-US" altLang="en-US" sz="2000" b="1">
                <a:solidFill>
                  <a:srgbClr val="000000"/>
                </a:solidFill>
                <a:latin typeface="Calibri" panose="020F0502020204030204" pitchFamily="34" charset="0"/>
                <a:cs typeface="Calibri" panose="020F0502020204030204" pitchFamily="34" charset="0"/>
                <a:sym typeface="Calibri" panose="020F0502020204030204" pitchFamily="34" charset="0"/>
              </a:rPr>
            </a:br>
            <a:endParaRPr lang="en-US" altLang="en-US"/>
          </a:p>
        </p:txBody>
      </p:sp>
      <p:sp>
        <p:nvSpPr>
          <p:cNvPr id="2" name="Rectangle 1">
            <a:extLst>
              <a:ext uri="{FF2B5EF4-FFF2-40B4-BE49-F238E27FC236}">
                <a16:creationId xmlns:a16="http://schemas.microsoft.com/office/drawing/2014/main" id="{E98B260B-F3FF-45DE-A796-2B5AA0D7F098}"/>
              </a:ext>
            </a:extLst>
          </p:cNvPr>
          <p:cNvSpPr/>
          <p:nvPr/>
        </p:nvSpPr>
        <p:spPr>
          <a:xfrm>
            <a:off x="0" y="76200"/>
            <a:ext cx="9144000" cy="38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2020 STATE TRIBAL LEADERS SUMMIT</a:t>
            </a:r>
          </a:p>
        </p:txBody>
      </p:sp>
      <p:sp>
        <p:nvSpPr>
          <p:cNvPr id="5124" name="Rectangle 12">
            <a:extLst>
              <a:ext uri="{FF2B5EF4-FFF2-40B4-BE49-F238E27FC236}">
                <a16:creationId xmlns:a16="http://schemas.microsoft.com/office/drawing/2014/main" id="{8F97B656-8226-4EF3-9CA5-459EFB6104D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52352" rIns="0" bIns="0"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latin typeface="Calisto MT" charset="0"/>
            </a:endParaRPr>
          </a:p>
        </p:txBody>
      </p:sp>
      <p:sp>
        <p:nvSpPr>
          <p:cNvPr id="16388" name="TextBox 18">
            <a:extLst>
              <a:ext uri="{FF2B5EF4-FFF2-40B4-BE49-F238E27FC236}">
                <a16:creationId xmlns:a16="http://schemas.microsoft.com/office/drawing/2014/main" id="{97BCB7B7-671C-4467-B54A-A5B5E2F64BBC}"/>
              </a:ext>
            </a:extLst>
          </p:cNvPr>
          <p:cNvSpPr txBox="1">
            <a:spLocks noChangeArrowheads="1"/>
          </p:cNvSpPr>
          <p:nvPr/>
        </p:nvSpPr>
        <p:spPr bwMode="auto">
          <a:xfrm>
            <a:off x="93663" y="628650"/>
            <a:ext cx="8974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a:solidFill>
                  <a:srgbClr val="2F5496"/>
                </a:solidFill>
                <a:latin typeface="Calibri" panose="020F0502020204030204" pitchFamily="34" charset="0"/>
                <a:cs typeface="Calibri" panose="020F0502020204030204" pitchFamily="34" charset="0"/>
              </a:rPr>
              <a:t>2021 Legislative Session Priorities</a:t>
            </a:r>
          </a:p>
        </p:txBody>
      </p:sp>
      <p:sp>
        <p:nvSpPr>
          <p:cNvPr id="3" name="TextBox 2">
            <a:extLst>
              <a:ext uri="{FF2B5EF4-FFF2-40B4-BE49-F238E27FC236}">
                <a16:creationId xmlns:a16="http://schemas.microsoft.com/office/drawing/2014/main" id="{0D91AC33-D4F0-4423-A05F-831762C85922}"/>
              </a:ext>
            </a:extLst>
          </p:cNvPr>
          <p:cNvSpPr txBox="1"/>
          <p:nvPr/>
        </p:nvSpPr>
        <p:spPr>
          <a:xfrm>
            <a:off x="419100" y="1639888"/>
            <a:ext cx="8305800" cy="3416300"/>
          </a:xfrm>
          <a:prstGeom prst="rect">
            <a:avLst/>
          </a:prstGeom>
          <a:noFill/>
        </p:spPr>
        <p:txBody>
          <a:bodyPr lIns="91440" tIns="45720" rIns="91440" bIns="45720" anchor="t">
            <a:spAutoFit/>
          </a:bodyPr>
          <a:lstStyle/>
          <a:p>
            <a:pPr marL="285750" indent="-285750">
              <a:buFont typeface="Arial" panose="020B0604020202020204" pitchFamily="34" charset="0"/>
              <a:buChar char="•"/>
              <a:defRPr/>
            </a:pPr>
            <a:r>
              <a:rPr lang="en-US" altLang="en-US" sz="2400" dirty="0">
                <a:solidFill>
                  <a:srgbClr val="002060"/>
                </a:solidFill>
                <a:latin typeface="Calibri"/>
                <a:ea typeface="Calibri" panose="020F0502020204030204" pitchFamily="34" charset="0"/>
                <a:cs typeface="Times New Roman"/>
              </a:rPr>
              <a:t>Support legislation that positively impacts tribal communities, including legislation regarding health, behavioral health, environment, water, education, and racial justice initiatives</a:t>
            </a:r>
          </a:p>
          <a:p>
            <a:pPr>
              <a:defRPr/>
            </a:pPr>
            <a:endParaRPr lang="en-US" alt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US" alt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Tribal Infrastructure Fund (TIF) Protections</a:t>
            </a:r>
          </a:p>
          <a:p>
            <a:pPr>
              <a:defRPr/>
            </a:pPr>
            <a:endParaRPr lang="en-US" alt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US" alt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Support other agency’s legislation that impacts tribal communities</a:t>
            </a:r>
          </a:p>
          <a:p>
            <a:pPr>
              <a:defRPr/>
            </a:pPr>
            <a:endParaRPr lang="en-US" alt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Google Shape;254;p7">
            <a:extLst>
              <a:ext uri="{FF2B5EF4-FFF2-40B4-BE49-F238E27FC236}">
                <a16:creationId xmlns:a16="http://schemas.microsoft.com/office/drawing/2014/main" id="{3B2D1F03-A5F5-4DEC-89AE-A074E75ACED7}"/>
              </a:ext>
            </a:extLst>
          </p:cNvPr>
          <p:cNvSpPr>
            <a:spLocks noGrp="1" noChangeArrowheads="1"/>
          </p:cNvSpPr>
          <p:nvPr>
            <p:ph type="title"/>
          </p:nvPr>
        </p:nvSpPr>
        <p:spPr>
          <a:xfrm>
            <a:off x="76200" y="609600"/>
            <a:ext cx="4038600" cy="3429000"/>
          </a:xfrm>
        </p:spPr>
        <p:txBody>
          <a:bodyPr lIns="91425" tIns="45700" rIns="91425" bIns="45700"/>
          <a:lstStyle/>
          <a:p>
            <a:pPr>
              <a:buClr>
                <a:srgbClr val="000000"/>
              </a:buClr>
              <a:buSzPts val="2000"/>
              <a:buFont typeface="Calibri" panose="020F0502020204030204" pitchFamily="34" charset="0"/>
              <a:buNone/>
            </a:pPr>
            <a:br>
              <a:rPr lang="en-US" altLang="en-US" sz="2000" b="1">
                <a:solidFill>
                  <a:srgbClr val="000000"/>
                </a:solidFill>
                <a:latin typeface="Calibri" panose="020F0502020204030204" pitchFamily="34" charset="0"/>
                <a:cs typeface="Calibri" panose="020F0502020204030204" pitchFamily="34" charset="0"/>
                <a:sym typeface="Calibri" panose="020F0502020204030204" pitchFamily="34" charset="0"/>
              </a:rPr>
            </a:br>
            <a:endParaRPr lang="en-US" altLang="en-US"/>
          </a:p>
        </p:txBody>
      </p:sp>
      <p:sp>
        <p:nvSpPr>
          <p:cNvPr id="2" name="Rectangle 1">
            <a:extLst>
              <a:ext uri="{FF2B5EF4-FFF2-40B4-BE49-F238E27FC236}">
                <a16:creationId xmlns:a16="http://schemas.microsoft.com/office/drawing/2014/main" id="{414139E5-A591-4EC5-8E5D-830057B60163}"/>
              </a:ext>
            </a:extLst>
          </p:cNvPr>
          <p:cNvSpPr/>
          <p:nvPr/>
        </p:nvSpPr>
        <p:spPr>
          <a:xfrm>
            <a:off x="0" y="76200"/>
            <a:ext cx="9144000" cy="38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2020 STATE TRIBAL LEADERS SUMMIT</a:t>
            </a:r>
          </a:p>
        </p:txBody>
      </p:sp>
      <p:sp>
        <p:nvSpPr>
          <p:cNvPr id="7172" name="Rectangle 12">
            <a:extLst>
              <a:ext uri="{FF2B5EF4-FFF2-40B4-BE49-F238E27FC236}">
                <a16:creationId xmlns:a16="http://schemas.microsoft.com/office/drawing/2014/main" id="{C597C54D-32F9-4698-976F-628F6BA924B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52352" rIns="0" bIns="0"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latin typeface="Calisto MT" charset="0"/>
            </a:endParaRPr>
          </a:p>
        </p:txBody>
      </p:sp>
      <p:sp>
        <p:nvSpPr>
          <p:cNvPr id="21" name="TextBox 20">
            <a:extLst>
              <a:ext uri="{FF2B5EF4-FFF2-40B4-BE49-F238E27FC236}">
                <a16:creationId xmlns:a16="http://schemas.microsoft.com/office/drawing/2014/main" id="{DA8A7CE6-21F4-4D19-9C8D-E8D60A7B1858}"/>
              </a:ext>
            </a:extLst>
          </p:cNvPr>
          <p:cNvSpPr txBox="1"/>
          <p:nvPr/>
        </p:nvSpPr>
        <p:spPr>
          <a:xfrm>
            <a:off x="101600" y="411163"/>
            <a:ext cx="8686800" cy="6370637"/>
          </a:xfrm>
          <a:prstGeom prst="rect">
            <a:avLst/>
          </a:prstGeom>
          <a:noFill/>
        </p:spPr>
        <p:txBody>
          <a:bodyPr lIns="91440" tIns="45720" rIns="91440" bIns="45720" anchor="t">
            <a:spAutoFit/>
          </a:bodyPr>
          <a:lstStyle/>
          <a:p>
            <a:pPr algn="ctr">
              <a:defRPr/>
            </a:pPr>
            <a:r>
              <a:rPr lang="en-US" sz="3200" dirty="0">
                <a:solidFill>
                  <a:srgbClr val="2F5496"/>
                </a:solidFill>
                <a:latin typeface="Calibri" panose="020F0502020204030204" pitchFamily="34" charset="0"/>
                <a:cs typeface="Calibri" panose="020F0502020204030204" pitchFamily="34" charset="0"/>
              </a:rPr>
              <a:t>Policy Initiatives/Programs</a:t>
            </a:r>
          </a:p>
          <a:p>
            <a:pPr>
              <a:defRPr/>
            </a:pPr>
            <a:endParaRPr lang="en-US" sz="800" dirty="0">
              <a:solidFill>
                <a:srgbClr val="2F5496"/>
              </a:solidFill>
              <a:latin typeface="Calibri" panose="020F0502020204030204" pitchFamily="34" charset="0"/>
              <a:cs typeface="Calibri" panose="020F0502020204030204" pitchFamily="34" charset="0"/>
            </a:endParaRPr>
          </a:p>
          <a:p>
            <a:pPr>
              <a:defRPr/>
            </a:pPr>
            <a:r>
              <a:rPr lang="en-US" sz="1600" dirty="0">
                <a:solidFill>
                  <a:srgbClr val="2F5496"/>
                </a:solidFill>
                <a:latin typeface="Calibri" panose="020F0502020204030204" pitchFamily="34" charset="0"/>
                <a:cs typeface="Calibri" panose="020F0502020204030204" pitchFamily="34" charset="0"/>
              </a:rPr>
              <a:t>Policy Initiatives</a:t>
            </a:r>
          </a:p>
          <a:p>
            <a:pPr marL="171450" indent="-171450">
              <a:buFont typeface="Arial" panose="020B0604020202020204" pitchFamily="34" charset="0"/>
              <a:buChar char="•"/>
              <a:defRPr/>
            </a:pPr>
            <a:r>
              <a:rPr lang="en-US" sz="1200" b="1" dirty="0">
                <a:solidFill>
                  <a:srgbClr val="002060"/>
                </a:solidFill>
                <a:latin typeface="Calibri" panose="020F0502020204030204" pitchFamily="34" charset="0"/>
                <a:cs typeface="Calibri" panose="020F0502020204030204" pitchFamily="34" charset="0"/>
              </a:rPr>
              <a:t>MMIW: </a:t>
            </a:r>
            <a:r>
              <a:rPr lang="en-US" sz="1200" dirty="0">
                <a:solidFill>
                  <a:srgbClr val="002060"/>
                </a:solidFill>
                <a:latin typeface="Calibri" panose="020F0502020204030204" pitchFamily="34" charset="0"/>
                <a:cs typeface="Calibri" panose="020F0502020204030204" pitchFamily="34" charset="0"/>
              </a:rPr>
              <a:t>In 2019, Governor Michelle Lujan Grisham established the Missing and Murdered Indigenous Women Task Force Act, which will collaborate with tribal governments, tribal law enforcement, and the U.S. Department of Justice to determine the scope of the problem, identify barriers, and create partnerships to improve processes for reporting and investigating cases. The task force, which was appointed in October 2019, must report its finding and recommendations to Governor Lujan Grisham, the legislative council service library, and the appropriate legislative committees before November 1, 2020.</a:t>
            </a:r>
          </a:p>
          <a:p>
            <a:pPr marL="171450" indent="-171450">
              <a:buFont typeface="Arial" panose="020B0604020202020204" pitchFamily="34" charset="0"/>
              <a:buChar char="•"/>
              <a:defRPr/>
            </a:pPr>
            <a:r>
              <a:rPr lang="en-US" sz="1200" b="1" dirty="0">
                <a:solidFill>
                  <a:srgbClr val="002060"/>
                </a:solidFill>
                <a:latin typeface="Calibri" panose="020F0502020204030204" pitchFamily="34" charset="0"/>
                <a:cs typeface="Calibri" panose="020F0502020204030204" pitchFamily="34" charset="0"/>
              </a:rPr>
              <a:t>ETA: </a:t>
            </a:r>
            <a:r>
              <a:rPr lang="en-US" sz="1200" dirty="0">
                <a:solidFill>
                  <a:srgbClr val="002060"/>
                </a:solidFill>
                <a:latin typeface="Calibri" panose="020F0502020204030204" pitchFamily="34" charset="0"/>
                <a:cs typeface="Calibri" panose="020F0502020204030204" pitchFamily="34" charset="0"/>
              </a:rPr>
              <a:t>Developed over the course of a year with collaboration by community organizations, unions, energy groups and advocates, the Energy Transition Act (ETA) establishes New Mexico as a national leader in clean energy. The ETA sets a statewide renewable energy standard of 50 percent by 2030 for New Mexico investor-owned utilities and rural electric cooperatives and a goal of 80 percent by 2040, in addition to setting zero-carbon resources standards for investor-owned utilities by 2045 and rural electric cooperatives by 2050. The law transitions New Mexico away from coal and toward clean energy, ensuring greater renewable energy production and reducing costs for consumers, and provides tens of millions of dollars of economic and workforce support for communities impacted by coal plant closures, as well as the development of renewable replacement power in San Juan County.</a:t>
            </a:r>
          </a:p>
          <a:p>
            <a:pPr marL="171450" indent="-171450">
              <a:buFont typeface="Arial" panose="020B0604020202020204" pitchFamily="34" charset="0"/>
              <a:buChar char="•"/>
              <a:defRPr/>
            </a:pPr>
            <a:r>
              <a:rPr lang="en-US" sz="1200" b="1" dirty="0">
                <a:solidFill>
                  <a:srgbClr val="002060"/>
                </a:solidFill>
                <a:latin typeface="Calibri" panose="020F0502020204030204" pitchFamily="34" charset="0"/>
                <a:cs typeface="Calibri" panose="020F0502020204030204" pitchFamily="34" charset="0"/>
              </a:rPr>
              <a:t>Census: </a:t>
            </a:r>
            <a:r>
              <a:rPr lang="en-US" sz="1200" dirty="0">
                <a:solidFill>
                  <a:srgbClr val="002060"/>
                </a:solidFill>
                <a:latin typeface="Calibri" panose="020F0502020204030204" pitchFamily="34" charset="0"/>
                <a:cs typeface="Calibri" panose="020F0502020204030204" pitchFamily="34" charset="0"/>
              </a:rPr>
              <a:t>The New Mexico Indian Affairs Department was awarded funds to provide outreach activities that inform nations, tribes, pueblos and urban American Indians within New Mexico of the importance of self-responding to the 2020 Census questionnaire and avoiding an undercount.</a:t>
            </a:r>
          </a:p>
          <a:p>
            <a:pPr>
              <a:defRPr/>
            </a:pPr>
            <a:endParaRPr lang="en-US" sz="1200" dirty="0">
              <a:solidFill>
                <a:srgbClr val="002060"/>
              </a:solidFill>
              <a:latin typeface="Calibri" panose="020F0502020204030204" pitchFamily="34" charset="0"/>
              <a:cs typeface="Calibri" panose="020F0502020204030204" pitchFamily="34" charset="0"/>
            </a:endParaRPr>
          </a:p>
          <a:p>
            <a:pPr>
              <a:defRPr/>
            </a:pPr>
            <a:r>
              <a:rPr lang="en-US" sz="1600" dirty="0">
                <a:solidFill>
                  <a:srgbClr val="2F5496"/>
                </a:solidFill>
                <a:latin typeface="Calibri" panose="020F0502020204030204" pitchFamily="34" charset="0"/>
                <a:cs typeface="Calibri" panose="020F0502020204030204" pitchFamily="34" charset="0"/>
              </a:rPr>
              <a:t>Programs </a:t>
            </a:r>
          </a:p>
          <a:p>
            <a:pPr marL="171450" indent="-171450">
              <a:buFont typeface="Arial" panose="020B0604020202020204" pitchFamily="34" charset="0"/>
              <a:buChar char="•"/>
              <a:defRPr/>
            </a:pPr>
            <a:r>
              <a:rPr lang="en-US" sz="1200" b="1" dirty="0">
                <a:solidFill>
                  <a:srgbClr val="002060"/>
                </a:solidFill>
                <a:latin typeface="Calibri"/>
                <a:cs typeface="Calibri"/>
              </a:rPr>
              <a:t>Tribal Infrastructure Fund: </a:t>
            </a:r>
            <a:r>
              <a:rPr lang="en-US" sz="1200" dirty="0">
                <a:solidFill>
                  <a:srgbClr val="002060"/>
                </a:solidFill>
                <a:latin typeface="Calibri"/>
                <a:cs typeface="Calibri"/>
              </a:rPr>
              <a:t>A</a:t>
            </a:r>
            <a:r>
              <a:rPr lang="en-US" sz="1200" dirty="0">
                <a:solidFill>
                  <a:srgbClr val="002642"/>
                </a:solidFill>
                <a:latin typeface="Calibri"/>
                <a:cs typeface="Calibri"/>
              </a:rPr>
              <a:t>ll federally recognized tribes, nations and pueblos within New Mexico have an opportunity to submit a robust project proposal for their community. At each funding cycle, the project proposal is evaluated and based on scoring, is awarded funds through the 13-person Tribal Infrastructure Board, which is administratively attached to the New Mexico Indian Affairs Department.</a:t>
            </a:r>
          </a:p>
          <a:p>
            <a:pPr marL="171450" indent="-171450">
              <a:buFont typeface="Arial" panose="020B0604020202020204" pitchFamily="34" charset="0"/>
              <a:buChar char="•"/>
              <a:defRPr/>
            </a:pPr>
            <a:r>
              <a:rPr lang="en-US" sz="1200" b="1" dirty="0">
                <a:solidFill>
                  <a:srgbClr val="002642"/>
                </a:solidFill>
                <a:latin typeface="Calibri"/>
                <a:cs typeface="Calibri"/>
              </a:rPr>
              <a:t>Capital Outlay:</a:t>
            </a:r>
            <a:r>
              <a:rPr lang="en-US" sz="1200" dirty="0">
                <a:solidFill>
                  <a:srgbClr val="002642"/>
                </a:solidFill>
                <a:latin typeface="Calibri"/>
                <a:cs typeface="Calibri"/>
              </a:rPr>
              <a:t> Funds are used to build, improve or equip physical property that will be used by the public.  Capital outlay is funded through three sources: general obligation bonds, severance tax bonds and nonrecurring general fund revenue. Amounts vary from year to year depending on the economy.</a:t>
            </a:r>
          </a:p>
          <a:p>
            <a:pPr marL="171450" indent="-171450">
              <a:buFont typeface="Arial" panose="020B0604020202020204" pitchFamily="34" charset="0"/>
              <a:buChar char="•"/>
              <a:defRPr/>
            </a:pPr>
            <a:r>
              <a:rPr lang="en-US" sz="1200" b="1" dirty="0">
                <a:solidFill>
                  <a:srgbClr val="002642"/>
                </a:solidFill>
                <a:latin typeface="Calibri"/>
                <a:cs typeface="Calibri"/>
              </a:rPr>
              <a:t>Tobacco Cessation &amp; Prevention Program: </a:t>
            </a:r>
            <a:r>
              <a:rPr lang="en-US" sz="1200" dirty="0">
                <a:solidFill>
                  <a:srgbClr val="002642"/>
                </a:solidFill>
                <a:latin typeface="Calibri"/>
                <a:cs typeface="Calibri"/>
              </a:rPr>
              <a:t>(IAD) is focused on building tribal capacity to implement culturally appropriate tobacco cessation and prevention initiatives that recognize the unique ceremonial uses of tobacco while reducing the use of commercial tobacco use and its harmful effects.</a:t>
            </a:r>
          </a:p>
          <a:p>
            <a:pPr marL="171450" indent="-171450">
              <a:buFont typeface="Arial" panose="020B0604020202020204" pitchFamily="34" charset="0"/>
              <a:buChar char="•"/>
              <a:defRPr/>
            </a:pPr>
            <a:r>
              <a:rPr lang="en-US" sz="1200" b="1" dirty="0">
                <a:solidFill>
                  <a:srgbClr val="002642"/>
                </a:solidFill>
                <a:latin typeface="Calibri"/>
                <a:cs typeface="Calibri"/>
              </a:rPr>
              <a:t>Special Projects Grant Program: </a:t>
            </a:r>
            <a:r>
              <a:rPr lang="en-US" sz="1200" dirty="0">
                <a:solidFill>
                  <a:srgbClr val="002642"/>
                </a:solidFill>
                <a:latin typeface="Calibri"/>
                <a:cs typeface="Calibri"/>
              </a:rPr>
              <a:t>Funds are meant for direct services to Native American citizens, indirect and administrative costs shall be kept to a minimum.  Funding is not intended to be a permanent funding source for entities but rather a short-term allocation.</a:t>
            </a:r>
            <a:endParaRPr lang="en-US" sz="1200" b="1">
              <a:solidFill>
                <a:srgbClr val="2F5496"/>
              </a:solidFill>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Google Shape;254;p7">
            <a:extLst>
              <a:ext uri="{FF2B5EF4-FFF2-40B4-BE49-F238E27FC236}">
                <a16:creationId xmlns:a16="http://schemas.microsoft.com/office/drawing/2014/main" id="{AB6F9970-97D7-4D90-8BF1-F1C95BF666FF}"/>
              </a:ext>
            </a:extLst>
          </p:cNvPr>
          <p:cNvSpPr>
            <a:spLocks noGrp="1" noChangeArrowheads="1"/>
          </p:cNvSpPr>
          <p:nvPr>
            <p:ph type="title"/>
          </p:nvPr>
        </p:nvSpPr>
        <p:spPr>
          <a:xfrm>
            <a:off x="76200" y="609600"/>
            <a:ext cx="4038600" cy="3429000"/>
          </a:xfrm>
        </p:spPr>
        <p:txBody>
          <a:bodyPr lIns="91425" tIns="45700" rIns="91425" bIns="45700"/>
          <a:lstStyle/>
          <a:p>
            <a:pPr>
              <a:buClr>
                <a:srgbClr val="000000"/>
              </a:buClr>
              <a:buSzPts val="2000"/>
              <a:buFont typeface="Calibri" panose="020F0502020204030204" pitchFamily="34" charset="0"/>
              <a:buNone/>
            </a:pPr>
            <a:br>
              <a:rPr lang="en-US" altLang="en-US" sz="2000" b="1">
                <a:solidFill>
                  <a:srgbClr val="000000"/>
                </a:solidFill>
                <a:latin typeface="Calibri" panose="020F0502020204030204" pitchFamily="34" charset="0"/>
                <a:cs typeface="Calibri" panose="020F0502020204030204" pitchFamily="34" charset="0"/>
                <a:sym typeface="Calibri" panose="020F0502020204030204" pitchFamily="34" charset="0"/>
              </a:rPr>
            </a:br>
            <a:endParaRPr lang="en-US" altLang="en-US"/>
          </a:p>
        </p:txBody>
      </p:sp>
      <p:sp>
        <p:nvSpPr>
          <p:cNvPr id="2" name="Rectangle 1">
            <a:extLst>
              <a:ext uri="{FF2B5EF4-FFF2-40B4-BE49-F238E27FC236}">
                <a16:creationId xmlns:a16="http://schemas.microsoft.com/office/drawing/2014/main" id="{46BAEC6E-B86F-43DF-B06D-280A022D799D}"/>
              </a:ext>
            </a:extLst>
          </p:cNvPr>
          <p:cNvSpPr/>
          <p:nvPr/>
        </p:nvSpPr>
        <p:spPr>
          <a:xfrm>
            <a:off x="0" y="76200"/>
            <a:ext cx="9144000" cy="38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2020 STATE TRIBAL LEADERS SUMMIT</a:t>
            </a:r>
          </a:p>
        </p:txBody>
      </p:sp>
      <p:sp>
        <p:nvSpPr>
          <p:cNvPr id="9220" name="Rectangle 12">
            <a:extLst>
              <a:ext uri="{FF2B5EF4-FFF2-40B4-BE49-F238E27FC236}">
                <a16:creationId xmlns:a16="http://schemas.microsoft.com/office/drawing/2014/main" id="{894FC7C5-C3EE-4864-92C1-5A25F48A8D0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52352" rIns="0" bIns="0"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latin typeface="Calisto MT" charset="0"/>
            </a:endParaRPr>
          </a:p>
        </p:txBody>
      </p:sp>
      <p:sp>
        <p:nvSpPr>
          <p:cNvPr id="3084" name="TextBox 22">
            <a:extLst>
              <a:ext uri="{FF2B5EF4-FFF2-40B4-BE49-F238E27FC236}">
                <a16:creationId xmlns:a16="http://schemas.microsoft.com/office/drawing/2014/main" id="{30B7689C-C354-499B-8EE8-6B6C67E5AB59}"/>
              </a:ext>
            </a:extLst>
          </p:cNvPr>
          <p:cNvSpPr txBox="1">
            <a:spLocks noChangeArrowheads="1"/>
          </p:cNvSpPr>
          <p:nvPr/>
        </p:nvSpPr>
        <p:spPr bwMode="auto">
          <a:xfrm>
            <a:off x="152400" y="609600"/>
            <a:ext cx="8839200" cy="54165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2800" dirty="0">
                <a:solidFill>
                  <a:srgbClr val="2F5496"/>
                </a:solidFill>
                <a:latin typeface="Calibri" panose="020F0502020204030204" pitchFamily="34" charset="0"/>
                <a:cs typeface="Calibri" panose="020F0502020204030204" pitchFamily="34" charset="0"/>
              </a:rPr>
              <a:t>Top three achievements accomplished on behalf of tribes</a:t>
            </a:r>
          </a:p>
          <a:p>
            <a:pPr algn="ctr">
              <a:spcBef>
                <a:spcPct val="0"/>
              </a:spcBef>
              <a:buFontTx/>
              <a:buNone/>
              <a:defRPr/>
            </a:pPr>
            <a:endParaRPr lang="en-US" altLang="en-US" sz="1200" dirty="0">
              <a:solidFill>
                <a:srgbClr val="2F5496"/>
              </a:solidFill>
              <a:latin typeface="Calibri" panose="020F0502020204030204" pitchFamily="34" charset="0"/>
              <a:cs typeface="Calibri" panose="020F0502020204030204" pitchFamily="34" charset="0"/>
            </a:endParaRPr>
          </a:p>
          <a:p>
            <a:pPr>
              <a:spcBef>
                <a:spcPct val="0"/>
              </a:spcBef>
              <a:buFontTx/>
              <a:buNone/>
              <a:defRPr/>
            </a:pPr>
            <a:endParaRPr lang="en-US" altLang="en-US" sz="800" dirty="0">
              <a:latin typeface="Calibri" panose="020F0502020204030204" pitchFamily="34" charset="0"/>
              <a:cs typeface="Calibri" panose="020F0502020204030204" pitchFamily="34" charset="0"/>
            </a:endParaRPr>
          </a:p>
          <a:p>
            <a:pPr marL="171450" indent="-171450">
              <a:spcBef>
                <a:spcPct val="0"/>
              </a:spcBef>
              <a:defRPr/>
            </a:pPr>
            <a:r>
              <a:rPr lang="en-US" altLang="en-US" sz="2200" dirty="0">
                <a:solidFill>
                  <a:srgbClr val="002060"/>
                </a:solidFill>
                <a:latin typeface="Calibri" panose="020F0502020204030204" pitchFamily="34" charset="0"/>
                <a:cs typeface="Calibri" panose="020F0502020204030204" pitchFamily="34" charset="0"/>
              </a:rPr>
              <a:t>Food, Water and Personal Protective Equipment relief to Nations, Tribes, and Pueblos through the COVID-19 pandemic.</a:t>
            </a:r>
          </a:p>
          <a:p>
            <a:pPr marL="914400" lvl="1" indent="-171450">
              <a:spcBef>
                <a:spcPct val="0"/>
              </a:spcBef>
              <a:defRPr/>
            </a:pPr>
            <a:r>
              <a:rPr lang="en-US" altLang="en-US" sz="1800" dirty="0">
                <a:solidFill>
                  <a:srgbClr val="002060"/>
                </a:solidFill>
                <a:latin typeface="Calibri" panose="020F0502020204030204" pitchFamily="34" charset="0"/>
                <a:cs typeface="Calibri" panose="020F0502020204030204" pitchFamily="34" charset="0"/>
              </a:rPr>
              <a:t>In partnership with state agencies (DHSEM – EOC, CYFD, ECECD, HSD, NMAD), private relief funds, and donations received IAD coordinated delivery of resources to Nations, Tribes, and Pueblos</a:t>
            </a:r>
          </a:p>
          <a:p>
            <a:pPr marL="914400" lvl="1" indent="-171450">
              <a:spcBef>
                <a:spcPct val="0"/>
              </a:spcBef>
              <a:defRPr/>
            </a:pPr>
            <a:endParaRPr lang="en-US" altLang="en-US" sz="1200" dirty="0">
              <a:solidFill>
                <a:srgbClr val="002060"/>
              </a:solidFill>
              <a:latin typeface="Calibri" panose="020F0502020204030204" pitchFamily="34" charset="0"/>
              <a:cs typeface="Calibri" panose="020F0502020204030204" pitchFamily="34" charset="0"/>
            </a:endParaRPr>
          </a:p>
          <a:p>
            <a:pPr lvl="1" indent="0">
              <a:spcBef>
                <a:spcPct val="0"/>
              </a:spcBef>
              <a:buFontTx/>
              <a:buNone/>
              <a:defRPr/>
            </a:pPr>
            <a:endParaRPr lang="en-US" altLang="en-US" sz="1200" dirty="0">
              <a:solidFill>
                <a:srgbClr val="002060"/>
              </a:solidFill>
              <a:latin typeface="Calibri" panose="020F0502020204030204" pitchFamily="34" charset="0"/>
              <a:cs typeface="Calibri" panose="020F0502020204030204" pitchFamily="34" charset="0"/>
            </a:endParaRPr>
          </a:p>
          <a:p>
            <a:pPr marL="171450" indent="-171450">
              <a:spcBef>
                <a:spcPct val="0"/>
              </a:spcBef>
              <a:defRPr/>
            </a:pPr>
            <a:r>
              <a:rPr lang="en-US" altLang="en-US" sz="2200" dirty="0">
                <a:solidFill>
                  <a:srgbClr val="002060"/>
                </a:solidFill>
                <a:latin typeface="Calibri" panose="020F0502020204030204" pitchFamily="34" charset="0"/>
                <a:cs typeface="Calibri" panose="020F0502020204030204" pitchFamily="34" charset="0"/>
              </a:rPr>
              <a:t>Worked to maintain strong communication through the pandemic</a:t>
            </a:r>
          </a:p>
          <a:p>
            <a:pPr marL="914400" lvl="1" indent="-171450">
              <a:spcBef>
                <a:spcPct val="0"/>
              </a:spcBef>
              <a:defRPr/>
            </a:pPr>
            <a:r>
              <a:rPr lang="en-US" altLang="en-US" sz="1800" dirty="0">
                <a:solidFill>
                  <a:srgbClr val="002060"/>
                </a:solidFill>
                <a:latin typeface="Calibri" panose="020F0502020204030204" pitchFamily="34" charset="0"/>
                <a:cs typeface="Calibri" panose="020F0502020204030204" pitchFamily="34" charset="0"/>
              </a:rPr>
              <a:t>IAD hosts weekly/bi-weekly calls with Tribal Leaders to communicate critical information from the New Mexico Congressional Delegation, state agency programs, and COVID-19 infection rates and testing sites</a:t>
            </a:r>
          </a:p>
          <a:p>
            <a:pPr marL="914400" lvl="1" indent="-171450">
              <a:spcBef>
                <a:spcPct val="0"/>
              </a:spcBef>
              <a:defRPr/>
            </a:pPr>
            <a:endParaRPr lang="en-US" altLang="en-US" sz="1200" dirty="0">
              <a:solidFill>
                <a:srgbClr val="002060"/>
              </a:solidFill>
              <a:latin typeface="Calibri" panose="020F0502020204030204" pitchFamily="34" charset="0"/>
              <a:cs typeface="Calibri" panose="020F0502020204030204" pitchFamily="34" charset="0"/>
            </a:endParaRPr>
          </a:p>
          <a:p>
            <a:pPr lvl="1" indent="0">
              <a:spcBef>
                <a:spcPct val="0"/>
              </a:spcBef>
              <a:buFontTx/>
              <a:buNone/>
              <a:defRPr/>
            </a:pPr>
            <a:endParaRPr lang="en-US" altLang="en-US" sz="1200" dirty="0">
              <a:solidFill>
                <a:srgbClr val="002060"/>
              </a:solidFill>
              <a:latin typeface="Calibri" panose="020F0502020204030204" pitchFamily="34" charset="0"/>
              <a:cs typeface="Calibri" panose="020F0502020204030204" pitchFamily="34" charset="0"/>
            </a:endParaRPr>
          </a:p>
          <a:p>
            <a:pPr marL="171450" indent="-171450">
              <a:spcBef>
                <a:spcPct val="0"/>
              </a:spcBef>
              <a:defRPr/>
            </a:pPr>
            <a:r>
              <a:rPr lang="en-US" altLang="en-US" sz="2200" dirty="0">
                <a:solidFill>
                  <a:srgbClr val="002060"/>
                </a:solidFill>
                <a:latin typeface="Calibri" panose="020F0502020204030204" pitchFamily="34" charset="0"/>
                <a:cs typeface="Calibri" panose="020F0502020204030204" pitchFamily="34" charset="0"/>
              </a:rPr>
              <a:t>The creation of philanthropic support</a:t>
            </a:r>
          </a:p>
          <a:p>
            <a:pPr marL="914400" lvl="1" indent="-171450">
              <a:spcBef>
                <a:spcPct val="0"/>
              </a:spcBef>
              <a:defRPr/>
            </a:pPr>
            <a:r>
              <a:rPr lang="en-US" altLang="en-US" sz="1800" dirty="0">
                <a:solidFill>
                  <a:srgbClr val="002060"/>
                </a:solidFill>
                <a:latin typeface="Calibri" panose="020F0502020204030204" pitchFamily="34" charset="0"/>
                <a:cs typeface="Calibri" panose="020F0502020204030204" pitchFamily="34" charset="0"/>
              </a:rPr>
              <a:t>IAD worked to create partnerships with foundations to build resource capacity for COVID-19 emergency response, funding for water initiatives and support for farmers.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CE95ABCCDF824688903FE290C52AA9" ma:contentTypeVersion="10" ma:contentTypeDescription="Create a new document." ma:contentTypeScope="" ma:versionID="068f959e87218f259104b0f94fac7c6b">
  <xsd:schema xmlns:xsd="http://www.w3.org/2001/XMLSchema" xmlns:xs="http://www.w3.org/2001/XMLSchema" xmlns:p="http://schemas.microsoft.com/office/2006/metadata/properties" xmlns:ns3="500fc99d-b194-414e-9bc2-944fb4fc9ef3" targetNamespace="http://schemas.microsoft.com/office/2006/metadata/properties" ma:root="true" ma:fieldsID="7f08b21b8650802273ad63d59f2a3150" ns3:_="">
    <xsd:import namespace="500fc99d-b194-414e-9bc2-944fb4fc9ef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0fc99d-b194-414e-9bc2-944fb4fc9e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D77CE4-306A-4F9F-95F4-691263760084}">
  <ds:schemaRefs/>
</ds:datastoreItem>
</file>

<file path=customXml/itemProps2.xml><?xml version="1.0" encoding="utf-8"?>
<ds:datastoreItem xmlns:ds="http://schemas.openxmlformats.org/officeDocument/2006/customXml" ds:itemID="{0727CF24-EAAA-454E-B3DB-1C9E119D7B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0fc99d-b194-414e-9bc2-944fb4fc9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712</Words>
  <Application>Microsoft Office PowerPoint</Application>
  <PresentationFormat>On-screen Show (4:3)</PresentationFormat>
  <Paragraphs>63</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Default Design</vt:lpstr>
      <vt:lpstr>PowerPoint Presentation</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cp:revision>
  <cp:lastPrinted>2019-07-30T16:41:59Z</cp:lastPrinted>
  <dcterms:created xsi:type="dcterms:W3CDTF">2020-11-03T14:57:53Z</dcterms:created>
  <dcterms:modified xsi:type="dcterms:W3CDTF">2020-11-03T16:41:00Z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0x01010070CE95ABCCDF824688903FE290C52AA9</vt:lpwstr>
  </property>
</Properties>
</file>