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7"/>
  </p:notesMasterIdLst>
  <p:sldIdLst>
    <p:sldId id="409" r:id="rId4"/>
    <p:sldId id="411" r:id="rId5"/>
    <p:sldId id="412" r:id="rId6"/>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Calisto MT" panose="02040603050505030304" pitchFamily="18" charset="0"/>
        <a:ea typeface="+mn-ea"/>
        <a:cs typeface="+mn-cs"/>
      </a:defRPr>
    </a:lvl1pPr>
    <a:lvl2pPr marL="457200" algn="l" rtl="0" eaLnBrk="0" fontAlgn="base" hangingPunct="0">
      <a:spcBef>
        <a:spcPct val="0"/>
      </a:spcBef>
      <a:spcAft>
        <a:spcPct val="0"/>
      </a:spcAft>
      <a:defRPr kern="1200">
        <a:solidFill>
          <a:schemeClr val="tx1"/>
        </a:solidFill>
        <a:latin typeface="Calisto MT" panose="02040603050505030304" pitchFamily="18" charset="0"/>
        <a:ea typeface="+mn-ea"/>
        <a:cs typeface="+mn-cs"/>
      </a:defRPr>
    </a:lvl2pPr>
    <a:lvl3pPr marL="914400" algn="l" rtl="0" eaLnBrk="0" fontAlgn="base" hangingPunct="0">
      <a:spcBef>
        <a:spcPct val="0"/>
      </a:spcBef>
      <a:spcAft>
        <a:spcPct val="0"/>
      </a:spcAft>
      <a:defRPr kern="1200">
        <a:solidFill>
          <a:schemeClr val="tx1"/>
        </a:solidFill>
        <a:latin typeface="Calisto MT" panose="02040603050505030304" pitchFamily="18" charset="0"/>
        <a:ea typeface="+mn-ea"/>
        <a:cs typeface="+mn-cs"/>
      </a:defRPr>
    </a:lvl3pPr>
    <a:lvl4pPr marL="1371600" algn="l" rtl="0" eaLnBrk="0" fontAlgn="base" hangingPunct="0">
      <a:spcBef>
        <a:spcPct val="0"/>
      </a:spcBef>
      <a:spcAft>
        <a:spcPct val="0"/>
      </a:spcAft>
      <a:defRPr kern="1200">
        <a:solidFill>
          <a:schemeClr val="tx1"/>
        </a:solidFill>
        <a:latin typeface="Calisto MT" panose="02040603050505030304" pitchFamily="18" charset="0"/>
        <a:ea typeface="+mn-ea"/>
        <a:cs typeface="+mn-cs"/>
      </a:defRPr>
    </a:lvl4pPr>
    <a:lvl5pPr marL="1828800" algn="l" rtl="0" eaLnBrk="0" fontAlgn="base" hangingPunct="0">
      <a:spcBef>
        <a:spcPct val="0"/>
      </a:spcBef>
      <a:spcAft>
        <a:spcPct val="0"/>
      </a:spcAft>
      <a:defRPr kern="1200">
        <a:solidFill>
          <a:schemeClr val="tx1"/>
        </a:solidFill>
        <a:latin typeface="Calisto MT" panose="02040603050505030304" pitchFamily="18" charset="0"/>
        <a:ea typeface="+mn-ea"/>
        <a:cs typeface="+mn-cs"/>
      </a:defRPr>
    </a:lvl5pPr>
    <a:lvl6pPr marL="2286000" algn="l" defTabSz="914400" rtl="0" eaLnBrk="1" latinLnBrk="0" hangingPunct="1">
      <a:defRPr kern="1200">
        <a:solidFill>
          <a:schemeClr val="tx1"/>
        </a:solidFill>
        <a:latin typeface="Calisto MT" panose="02040603050505030304" pitchFamily="18" charset="0"/>
        <a:ea typeface="+mn-ea"/>
        <a:cs typeface="+mn-cs"/>
      </a:defRPr>
    </a:lvl6pPr>
    <a:lvl7pPr marL="2743200" algn="l" defTabSz="914400" rtl="0" eaLnBrk="1" latinLnBrk="0" hangingPunct="1">
      <a:defRPr kern="1200">
        <a:solidFill>
          <a:schemeClr val="tx1"/>
        </a:solidFill>
        <a:latin typeface="Calisto MT" panose="02040603050505030304" pitchFamily="18" charset="0"/>
        <a:ea typeface="+mn-ea"/>
        <a:cs typeface="+mn-cs"/>
      </a:defRPr>
    </a:lvl7pPr>
    <a:lvl8pPr marL="3200400" algn="l" defTabSz="914400" rtl="0" eaLnBrk="1" latinLnBrk="0" hangingPunct="1">
      <a:defRPr kern="1200">
        <a:solidFill>
          <a:schemeClr val="tx1"/>
        </a:solidFill>
        <a:latin typeface="Calisto MT" panose="02040603050505030304" pitchFamily="18" charset="0"/>
        <a:ea typeface="+mn-ea"/>
        <a:cs typeface="+mn-cs"/>
      </a:defRPr>
    </a:lvl8pPr>
    <a:lvl9pPr marL="3657600" algn="l" defTabSz="914400" rtl="0" eaLnBrk="1" latinLnBrk="0" hangingPunct="1">
      <a:defRPr kern="1200">
        <a:solidFill>
          <a:schemeClr val="tx1"/>
        </a:solidFill>
        <a:latin typeface="Calisto MT" panose="0204060305050503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C1FA"/>
    <a:srgbClr val="CC33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31"/>
  </p:normalViewPr>
  <p:slideViewPr>
    <p:cSldViewPr>
      <p:cViewPr varScale="1">
        <p:scale>
          <a:sx n="154" d="100"/>
          <a:sy n="154" d="100"/>
        </p:scale>
        <p:origin x="200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8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1.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E5AEE410-7C8F-4140-8EB9-5BB99B0E98BD}"/>
              </a:ext>
            </a:extLst>
          </p:cNvPr>
          <p:cNvSpPr>
            <a:spLocks noGrp="1" noChangeArrowheads="1"/>
          </p:cNvSpPr>
          <p:nvPr>
            <p:ph type="hdr" sz="quarter"/>
          </p:nvPr>
        </p:nvSpPr>
        <p:spPr bwMode="auto">
          <a:xfrm>
            <a:off x="0" y="0"/>
            <a:ext cx="3043238" cy="465138"/>
          </a:xfrm>
          <a:prstGeom prst="rect">
            <a:avLst/>
          </a:prstGeom>
          <a:noFill/>
          <a:ln>
            <a:noFill/>
          </a:ln>
          <a:effectLst/>
        </p:spPr>
        <p:txBody>
          <a:bodyPr vert="horz" wrap="square" lIns="93324" tIns="46662" rIns="93324" bIns="46662"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25603" name="Rectangle 3">
            <a:extLst>
              <a:ext uri="{FF2B5EF4-FFF2-40B4-BE49-F238E27FC236}">
                <a16:creationId xmlns:a16="http://schemas.microsoft.com/office/drawing/2014/main" id="{8B0B2BA3-56DB-4301-981C-0D6192EED2CA}"/>
              </a:ext>
            </a:extLst>
          </p:cNvPr>
          <p:cNvSpPr>
            <a:spLocks noGrp="1" noChangeArrowheads="1"/>
          </p:cNvSpPr>
          <p:nvPr>
            <p:ph type="dt" idx="1"/>
          </p:nvPr>
        </p:nvSpPr>
        <p:spPr bwMode="auto">
          <a:xfrm>
            <a:off x="3978275" y="0"/>
            <a:ext cx="3043238" cy="465138"/>
          </a:xfrm>
          <a:prstGeom prst="rect">
            <a:avLst/>
          </a:prstGeom>
          <a:noFill/>
          <a:ln>
            <a:noFill/>
          </a:ln>
          <a:effectLst/>
        </p:spPr>
        <p:txBody>
          <a:bodyPr vert="horz" wrap="square" lIns="93324" tIns="46662" rIns="93324" bIns="46662"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ltLang="en-US"/>
          </a:p>
        </p:txBody>
      </p:sp>
      <p:sp>
        <p:nvSpPr>
          <p:cNvPr id="13316" name="Rectangle 4">
            <a:extLst>
              <a:ext uri="{FF2B5EF4-FFF2-40B4-BE49-F238E27FC236}">
                <a16:creationId xmlns:a16="http://schemas.microsoft.com/office/drawing/2014/main" id="{B094DC87-0279-4F98-BDAD-A20F63F407FD}"/>
              </a:ext>
            </a:extLst>
          </p:cNvPr>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5">
            <a:extLst>
              <a:ext uri="{FF2B5EF4-FFF2-40B4-BE49-F238E27FC236}">
                <a16:creationId xmlns:a16="http://schemas.microsoft.com/office/drawing/2014/main" id="{353B740F-CF70-42A9-B9CD-9B61F9421D6B}"/>
              </a:ext>
            </a:extLst>
          </p:cNvPr>
          <p:cNvSpPr>
            <a:spLocks noGrp="1" noChangeArrowheads="1"/>
          </p:cNvSpPr>
          <p:nvPr>
            <p:ph type="body" sz="quarter" idx="3"/>
          </p:nvPr>
        </p:nvSpPr>
        <p:spPr bwMode="auto">
          <a:xfrm>
            <a:off x="701675" y="4421188"/>
            <a:ext cx="5619750" cy="4189412"/>
          </a:xfrm>
          <a:prstGeom prst="rect">
            <a:avLst/>
          </a:prstGeom>
          <a:noFill/>
          <a:ln>
            <a:noFill/>
          </a:ln>
          <a:effectLst/>
        </p:spPr>
        <p:txBody>
          <a:bodyPr vert="horz" wrap="square" lIns="93324" tIns="46662" rIns="93324" bIns="46662"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5606" name="Rectangle 6">
            <a:extLst>
              <a:ext uri="{FF2B5EF4-FFF2-40B4-BE49-F238E27FC236}">
                <a16:creationId xmlns:a16="http://schemas.microsoft.com/office/drawing/2014/main" id="{50966EE0-5E05-4D99-8B78-50F4EBF55F99}"/>
              </a:ext>
            </a:extLst>
          </p:cNvPr>
          <p:cNvSpPr>
            <a:spLocks noGrp="1" noChangeArrowheads="1"/>
          </p:cNvSpPr>
          <p:nvPr>
            <p:ph type="ftr" sz="quarter" idx="4"/>
          </p:nvPr>
        </p:nvSpPr>
        <p:spPr bwMode="auto">
          <a:xfrm>
            <a:off x="0" y="8842375"/>
            <a:ext cx="3043238" cy="465138"/>
          </a:xfrm>
          <a:prstGeom prst="rect">
            <a:avLst/>
          </a:prstGeom>
          <a:noFill/>
          <a:ln>
            <a:noFill/>
          </a:ln>
          <a:effectLst/>
        </p:spPr>
        <p:txBody>
          <a:bodyPr vert="horz" wrap="square" lIns="93324" tIns="46662" rIns="93324" bIns="46662"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25607" name="Rectangle 7">
            <a:extLst>
              <a:ext uri="{FF2B5EF4-FFF2-40B4-BE49-F238E27FC236}">
                <a16:creationId xmlns:a16="http://schemas.microsoft.com/office/drawing/2014/main" id="{95150FAA-CC5F-4595-8BF9-37538E99C952}"/>
              </a:ext>
            </a:extLst>
          </p:cNvPr>
          <p:cNvSpPr>
            <a:spLocks noGrp="1" noChangeArrowheads="1"/>
          </p:cNvSpPr>
          <p:nvPr>
            <p:ph type="sldNum" sz="quarter" idx="5"/>
          </p:nvPr>
        </p:nvSpPr>
        <p:spPr bwMode="auto">
          <a:xfrm>
            <a:off x="3978275" y="8842375"/>
            <a:ext cx="3043238" cy="465138"/>
          </a:xfrm>
          <a:prstGeom prst="rect">
            <a:avLst/>
          </a:prstGeom>
          <a:noFill/>
          <a:ln>
            <a:noFill/>
          </a:ln>
          <a:effectLst/>
        </p:spPr>
        <p:txBody>
          <a:bodyPr vert="horz" wrap="square" lIns="93324" tIns="46662" rIns="93324" bIns="46662" numCol="1" anchor="b" anchorCtr="0" compatLnSpc="1">
            <a:prstTxWarp prst="textNoShape">
              <a:avLst/>
            </a:prstTxWarp>
          </a:bodyPr>
          <a:lstStyle>
            <a:lvl1pPr algn="r" eaLnBrk="1" hangingPunct="1">
              <a:defRPr sz="1200">
                <a:latin typeface="Arial" panose="020B0604020202020204" pitchFamily="34" charset="0"/>
              </a:defRPr>
            </a:lvl1pPr>
          </a:lstStyle>
          <a:p>
            <a:fld id="{67BFDBB1-5C43-4831-8265-A76D4BE6FAE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1" name="Google Shape;250;p7:notes">
            <a:extLst>
              <a:ext uri="{FF2B5EF4-FFF2-40B4-BE49-F238E27FC236}">
                <a16:creationId xmlns:a16="http://schemas.microsoft.com/office/drawing/2014/main" id="{EB645CFF-DB7D-49AA-94DD-C41514DF8FA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0" tIns="46650" rIns="93300" bIns="46650"/>
          <a:lstStyle/>
          <a:p>
            <a:pPr>
              <a:spcBef>
                <a:spcPct val="0"/>
              </a:spcBef>
            </a:pPr>
            <a:endParaRPr lang="en-US" altLang="en-US"/>
          </a:p>
        </p:txBody>
      </p:sp>
      <p:sp>
        <p:nvSpPr>
          <p:cNvPr id="15362" name="Google Shape;251;p7:notes">
            <a:extLst>
              <a:ext uri="{FF2B5EF4-FFF2-40B4-BE49-F238E27FC236}">
                <a16:creationId xmlns:a16="http://schemas.microsoft.com/office/drawing/2014/main" id="{7CFC6A16-456A-4252-8BB3-A024929D5ED4}"/>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7" name="Google Shape;250;p7:notes">
            <a:extLst>
              <a:ext uri="{FF2B5EF4-FFF2-40B4-BE49-F238E27FC236}">
                <a16:creationId xmlns:a16="http://schemas.microsoft.com/office/drawing/2014/main" id="{A831DD2F-4FCC-40D8-AE27-720A9CC3FE8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0" tIns="46650" rIns="93300" bIns="46650"/>
          <a:lstStyle/>
          <a:p>
            <a:pPr>
              <a:spcBef>
                <a:spcPct val="0"/>
              </a:spcBef>
            </a:pPr>
            <a:endParaRPr lang="en-US" altLang="en-US"/>
          </a:p>
        </p:txBody>
      </p:sp>
      <p:sp>
        <p:nvSpPr>
          <p:cNvPr id="19458" name="Google Shape;251;p7:notes">
            <a:extLst>
              <a:ext uri="{FF2B5EF4-FFF2-40B4-BE49-F238E27FC236}">
                <a16:creationId xmlns:a16="http://schemas.microsoft.com/office/drawing/2014/main" id="{2BD792D9-25BE-4F2E-B9A8-3FC255E92A9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5" name="Google Shape;250;p7:notes">
            <a:extLst>
              <a:ext uri="{FF2B5EF4-FFF2-40B4-BE49-F238E27FC236}">
                <a16:creationId xmlns:a16="http://schemas.microsoft.com/office/drawing/2014/main" id="{83038B76-F9D4-4131-AA6F-A66F1880D33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0" tIns="46650" rIns="93300" bIns="46650"/>
          <a:lstStyle/>
          <a:p>
            <a:pPr>
              <a:spcBef>
                <a:spcPct val="0"/>
              </a:spcBef>
            </a:pPr>
            <a:endParaRPr lang="en-US" altLang="en-US"/>
          </a:p>
        </p:txBody>
      </p:sp>
      <p:sp>
        <p:nvSpPr>
          <p:cNvPr id="21506" name="Google Shape;251;p7:notes">
            <a:extLst>
              <a:ext uri="{FF2B5EF4-FFF2-40B4-BE49-F238E27FC236}">
                <a16:creationId xmlns:a16="http://schemas.microsoft.com/office/drawing/2014/main" id="{9F4DCB96-C36D-4400-814D-15304AB5F097}"/>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C86282B2-DA89-4D58-9912-FFC6E0280DB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4CE6581-68B1-461A-8051-74E26357420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459EF29-591C-42E9-8470-E1FA5CF8EE6E}"/>
              </a:ext>
            </a:extLst>
          </p:cNvPr>
          <p:cNvSpPr>
            <a:spLocks noGrp="1" noChangeArrowheads="1"/>
          </p:cNvSpPr>
          <p:nvPr>
            <p:ph type="sldNum" sz="quarter" idx="12"/>
          </p:nvPr>
        </p:nvSpPr>
        <p:spPr>
          <a:ln/>
        </p:spPr>
        <p:txBody>
          <a:bodyPr/>
          <a:lstStyle>
            <a:lvl1pPr>
              <a:defRPr/>
            </a:lvl1pPr>
          </a:lstStyle>
          <a:p>
            <a:fld id="{7E27DDCC-87FB-432A-B4E9-F52193EECF4A}" type="slidenum">
              <a:rPr lang="en-US" altLang="en-US"/>
              <a:pPr/>
              <a:t>‹#›</a:t>
            </a:fld>
            <a:endParaRPr lang="en-US" altLang="en-US"/>
          </a:p>
        </p:txBody>
      </p:sp>
    </p:spTree>
    <p:extLst>
      <p:ext uri="{BB962C8B-B14F-4D97-AF65-F5344CB8AC3E}">
        <p14:creationId xmlns:p14="http://schemas.microsoft.com/office/powerpoint/2010/main" val="626809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DA6CF3C-08E2-4AD3-806E-EDCB2D3A147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AA5419F-DD7C-4701-A584-F2D321A75C6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D05B775-3636-4788-A6D5-355F50B241D6}"/>
              </a:ext>
            </a:extLst>
          </p:cNvPr>
          <p:cNvSpPr>
            <a:spLocks noGrp="1" noChangeArrowheads="1"/>
          </p:cNvSpPr>
          <p:nvPr>
            <p:ph type="sldNum" sz="quarter" idx="12"/>
          </p:nvPr>
        </p:nvSpPr>
        <p:spPr>
          <a:ln/>
        </p:spPr>
        <p:txBody>
          <a:bodyPr/>
          <a:lstStyle>
            <a:lvl1pPr>
              <a:defRPr/>
            </a:lvl1pPr>
          </a:lstStyle>
          <a:p>
            <a:fld id="{2A52CA47-A459-4195-9D71-91B263ECE978}" type="slidenum">
              <a:rPr lang="en-US" altLang="en-US"/>
              <a:pPr/>
              <a:t>‹#›</a:t>
            </a:fld>
            <a:endParaRPr lang="en-US" altLang="en-US"/>
          </a:p>
        </p:txBody>
      </p:sp>
    </p:spTree>
    <p:extLst>
      <p:ext uri="{BB962C8B-B14F-4D97-AF65-F5344CB8AC3E}">
        <p14:creationId xmlns:p14="http://schemas.microsoft.com/office/powerpoint/2010/main" val="3000991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2FD917A-5727-4FD7-A675-273B19B222A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46F706D-665B-4B82-B43D-1696DB3477A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1A2B9EC-0E37-46F1-9963-9EA2C79B5123}"/>
              </a:ext>
            </a:extLst>
          </p:cNvPr>
          <p:cNvSpPr>
            <a:spLocks noGrp="1" noChangeArrowheads="1"/>
          </p:cNvSpPr>
          <p:nvPr>
            <p:ph type="sldNum" sz="quarter" idx="12"/>
          </p:nvPr>
        </p:nvSpPr>
        <p:spPr>
          <a:ln/>
        </p:spPr>
        <p:txBody>
          <a:bodyPr/>
          <a:lstStyle>
            <a:lvl1pPr>
              <a:defRPr/>
            </a:lvl1pPr>
          </a:lstStyle>
          <a:p>
            <a:fld id="{85AD74BC-D34B-4307-936A-3BFDAF69239B}" type="slidenum">
              <a:rPr lang="en-US" altLang="en-US"/>
              <a:pPr/>
              <a:t>‹#›</a:t>
            </a:fld>
            <a:endParaRPr lang="en-US" altLang="en-US"/>
          </a:p>
        </p:txBody>
      </p:sp>
    </p:spTree>
    <p:extLst>
      <p:ext uri="{BB962C8B-B14F-4D97-AF65-F5344CB8AC3E}">
        <p14:creationId xmlns:p14="http://schemas.microsoft.com/office/powerpoint/2010/main" val="3709988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2741371-1221-4E1B-A806-2C2732F2B14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1C569CF-70A3-4588-AE26-C28FD683B77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CF8EE90-F43C-4B5E-9814-296225BE199F}"/>
              </a:ext>
            </a:extLst>
          </p:cNvPr>
          <p:cNvSpPr>
            <a:spLocks noGrp="1" noChangeArrowheads="1"/>
          </p:cNvSpPr>
          <p:nvPr>
            <p:ph type="sldNum" sz="quarter" idx="12"/>
          </p:nvPr>
        </p:nvSpPr>
        <p:spPr>
          <a:ln/>
        </p:spPr>
        <p:txBody>
          <a:bodyPr/>
          <a:lstStyle>
            <a:lvl1pPr>
              <a:defRPr/>
            </a:lvl1pPr>
          </a:lstStyle>
          <a:p>
            <a:fld id="{B6B55672-B2D3-4A66-93BD-B1DDAF4F79ED}" type="slidenum">
              <a:rPr lang="en-US" altLang="en-US"/>
              <a:pPr/>
              <a:t>‹#›</a:t>
            </a:fld>
            <a:endParaRPr lang="en-US" altLang="en-US"/>
          </a:p>
        </p:txBody>
      </p:sp>
    </p:spTree>
    <p:extLst>
      <p:ext uri="{BB962C8B-B14F-4D97-AF65-F5344CB8AC3E}">
        <p14:creationId xmlns:p14="http://schemas.microsoft.com/office/powerpoint/2010/main" val="3552561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28B7AE49-9B92-4A9F-AE10-982EB468453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A54E133-FAF8-4A08-A320-B39AB1B3DF7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F7C90C4-64FC-40FB-9AB5-F2FC0E90FC1A}"/>
              </a:ext>
            </a:extLst>
          </p:cNvPr>
          <p:cNvSpPr>
            <a:spLocks noGrp="1" noChangeArrowheads="1"/>
          </p:cNvSpPr>
          <p:nvPr>
            <p:ph type="sldNum" sz="quarter" idx="12"/>
          </p:nvPr>
        </p:nvSpPr>
        <p:spPr>
          <a:ln/>
        </p:spPr>
        <p:txBody>
          <a:bodyPr/>
          <a:lstStyle>
            <a:lvl1pPr>
              <a:defRPr/>
            </a:lvl1pPr>
          </a:lstStyle>
          <a:p>
            <a:fld id="{1AD6E048-3CC4-4C63-A94D-6821DCA7FFE5}" type="slidenum">
              <a:rPr lang="en-US" altLang="en-US"/>
              <a:pPr/>
              <a:t>‹#›</a:t>
            </a:fld>
            <a:endParaRPr lang="en-US" altLang="en-US"/>
          </a:p>
        </p:txBody>
      </p:sp>
    </p:spTree>
    <p:extLst>
      <p:ext uri="{BB962C8B-B14F-4D97-AF65-F5344CB8AC3E}">
        <p14:creationId xmlns:p14="http://schemas.microsoft.com/office/powerpoint/2010/main" val="2671500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A72979E-C73E-458F-8252-57D554F6C94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B90D859-1500-4449-958B-6F289624703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D40ACFE1-E13A-4D09-AFAF-A4F65D6A802D}"/>
              </a:ext>
            </a:extLst>
          </p:cNvPr>
          <p:cNvSpPr>
            <a:spLocks noGrp="1" noChangeArrowheads="1"/>
          </p:cNvSpPr>
          <p:nvPr>
            <p:ph type="sldNum" sz="quarter" idx="12"/>
          </p:nvPr>
        </p:nvSpPr>
        <p:spPr>
          <a:ln/>
        </p:spPr>
        <p:txBody>
          <a:bodyPr/>
          <a:lstStyle>
            <a:lvl1pPr>
              <a:defRPr/>
            </a:lvl1pPr>
          </a:lstStyle>
          <a:p>
            <a:fld id="{C61FF9DA-B497-41C4-881A-E7A178A0DB1C}" type="slidenum">
              <a:rPr lang="en-US" altLang="en-US"/>
              <a:pPr/>
              <a:t>‹#›</a:t>
            </a:fld>
            <a:endParaRPr lang="en-US" altLang="en-US"/>
          </a:p>
        </p:txBody>
      </p:sp>
    </p:spTree>
    <p:extLst>
      <p:ext uri="{BB962C8B-B14F-4D97-AF65-F5344CB8AC3E}">
        <p14:creationId xmlns:p14="http://schemas.microsoft.com/office/powerpoint/2010/main" val="2379219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1D04530-A229-4DEC-B1A7-0A0F5B3772D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BCCB2E9D-D727-45F6-A689-AD46C2FEAA6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A144FA9C-E6E7-41BE-81AC-D2806D486485}"/>
              </a:ext>
            </a:extLst>
          </p:cNvPr>
          <p:cNvSpPr>
            <a:spLocks noGrp="1" noChangeArrowheads="1"/>
          </p:cNvSpPr>
          <p:nvPr>
            <p:ph type="sldNum" sz="quarter" idx="12"/>
          </p:nvPr>
        </p:nvSpPr>
        <p:spPr>
          <a:ln/>
        </p:spPr>
        <p:txBody>
          <a:bodyPr/>
          <a:lstStyle>
            <a:lvl1pPr>
              <a:defRPr/>
            </a:lvl1pPr>
          </a:lstStyle>
          <a:p>
            <a:fld id="{E68A535A-BFCF-4CBA-84CA-D99E8A96F52C}" type="slidenum">
              <a:rPr lang="en-US" altLang="en-US"/>
              <a:pPr/>
              <a:t>‹#›</a:t>
            </a:fld>
            <a:endParaRPr lang="en-US" altLang="en-US"/>
          </a:p>
        </p:txBody>
      </p:sp>
    </p:spTree>
    <p:extLst>
      <p:ext uri="{BB962C8B-B14F-4D97-AF65-F5344CB8AC3E}">
        <p14:creationId xmlns:p14="http://schemas.microsoft.com/office/powerpoint/2010/main" val="2091237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ACB65D0-093B-4EF3-A600-FF788949379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99C36DA4-D318-4348-986E-71FBBDE69F4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D978F998-E816-4944-B218-50E01AB2427D}"/>
              </a:ext>
            </a:extLst>
          </p:cNvPr>
          <p:cNvSpPr>
            <a:spLocks noGrp="1" noChangeArrowheads="1"/>
          </p:cNvSpPr>
          <p:nvPr>
            <p:ph type="sldNum" sz="quarter" idx="12"/>
          </p:nvPr>
        </p:nvSpPr>
        <p:spPr>
          <a:ln/>
        </p:spPr>
        <p:txBody>
          <a:bodyPr/>
          <a:lstStyle>
            <a:lvl1pPr>
              <a:defRPr/>
            </a:lvl1pPr>
          </a:lstStyle>
          <a:p>
            <a:fld id="{DA3FE150-0B58-43F2-8ABC-0588A5899836}" type="slidenum">
              <a:rPr lang="en-US" altLang="en-US"/>
              <a:pPr/>
              <a:t>‹#›</a:t>
            </a:fld>
            <a:endParaRPr lang="en-US" altLang="en-US"/>
          </a:p>
        </p:txBody>
      </p:sp>
    </p:spTree>
    <p:extLst>
      <p:ext uri="{BB962C8B-B14F-4D97-AF65-F5344CB8AC3E}">
        <p14:creationId xmlns:p14="http://schemas.microsoft.com/office/powerpoint/2010/main" val="2766613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9F0F360-45AC-48EC-AA6A-06E64E2CCFE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6BD2D5C1-8958-41F9-BB68-3DA977AA759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F53AD9F8-60C3-49AE-8445-429718563717}"/>
              </a:ext>
            </a:extLst>
          </p:cNvPr>
          <p:cNvSpPr>
            <a:spLocks noGrp="1" noChangeArrowheads="1"/>
          </p:cNvSpPr>
          <p:nvPr>
            <p:ph type="sldNum" sz="quarter" idx="12"/>
          </p:nvPr>
        </p:nvSpPr>
        <p:spPr>
          <a:ln/>
        </p:spPr>
        <p:txBody>
          <a:bodyPr/>
          <a:lstStyle>
            <a:lvl1pPr>
              <a:defRPr/>
            </a:lvl1pPr>
          </a:lstStyle>
          <a:p>
            <a:fld id="{1DC29822-3FC5-4225-A48A-3EFC7ED91B3F}" type="slidenum">
              <a:rPr lang="en-US" altLang="en-US"/>
              <a:pPr/>
              <a:t>‹#›</a:t>
            </a:fld>
            <a:endParaRPr lang="en-US" altLang="en-US"/>
          </a:p>
        </p:txBody>
      </p:sp>
    </p:spTree>
    <p:extLst>
      <p:ext uri="{BB962C8B-B14F-4D97-AF65-F5344CB8AC3E}">
        <p14:creationId xmlns:p14="http://schemas.microsoft.com/office/powerpoint/2010/main" val="3366509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96A0045F-8B9E-416C-A525-3B15BED4A2D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186D01F-2161-48BD-AB8F-6D85EEEFC11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4211E9B-97D2-4CFA-8074-C000EF469997}"/>
              </a:ext>
            </a:extLst>
          </p:cNvPr>
          <p:cNvSpPr>
            <a:spLocks noGrp="1" noChangeArrowheads="1"/>
          </p:cNvSpPr>
          <p:nvPr>
            <p:ph type="sldNum" sz="quarter" idx="12"/>
          </p:nvPr>
        </p:nvSpPr>
        <p:spPr>
          <a:ln/>
        </p:spPr>
        <p:txBody>
          <a:bodyPr/>
          <a:lstStyle>
            <a:lvl1pPr>
              <a:defRPr/>
            </a:lvl1pPr>
          </a:lstStyle>
          <a:p>
            <a:fld id="{3A3151F1-FC1D-4FC2-86EC-CC9AE2073315}" type="slidenum">
              <a:rPr lang="en-US" altLang="en-US"/>
              <a:pPr/>
              <a:t>‹#›</a:t>
            </a:fld>
            <a:endParaRPr lang="en-US" altLang="en-US"/>
          </a:p>
        </p:txBody>
      </p:sp>
    </p:spTree>
    <p:extLst>
      <p:ext uri="{BB962C8B-B14F-4D97-AF65-F5344CB8AC3E}">
        <p14:creationId xmlns:p14="http://schemas.microsoft.com/office/powerpoint/2010/main" val="1855334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3228B3FE-C9EF-40F3-94E5-9D3B336146C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F718512-4889-425E-AB24-864FE2E5976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ADB9C028-024A-4C3F-ACCB-8994FD72B421}"/>
              </a:ext>
            </a:extLst>
          </p:cNvPr>
          <p:cNvSpPr>
            <a:spLocks noGrp="1" noChangeArrowheads="1"/>
          </p:cNvSpPr>
          <p:nvPr>
            <p:ph type="sldNum" sz="quarter" idx="12"/>
          </p:nvPr>
        </p:nvSpPr>
        <p:spPr>
          <a:ln/>
        </p:spPr>
        <p:txBody>
          <a:bodyPr/>
          <a:lstStyle>
            <a:lvl1pPr>
              <a:defRPr/>
            </a:lvl1pPr>
          </a:lstStyle>
          <a:p>
            <a:fld id="{183B9AAA-B421-409D-834F-762BC56842B6}" type="slidenum">
              <a:rPr lang="en-US" altLang="en-US"/>
              <a:pPr/>
              <a:t>‹#›</a:t>
            </a:fld>
            <a:endParaRPr lang="en-US" altLang="en-US"/>
          </a:p>
        </p:txBody>
      </p:sp>
    </p:spTree>
    <p:extLst>
      <p:ext uri="{BB962C8B-B14F-4D97-AF65-F5344CB8AC3E}">
        <p14:creationId xmlns:p14="http://schemas.microsoft.com/office/powerpoint/2010/main" val="1157392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81661DE-8B87-428F-8B60-239C4F0DB986}"/>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FF77EA5-8024-4FBD-9318-FAB500858D17}"/>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4BD2EC9-6D29-4C9B-85F7-7A42D8EE9464}"/>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ltLang="en-US"/>
          </a:p>
        </p:txBody>
      </p:sp>
      <p:sp>
        <p:nvSpPr>
          <p:cNvPr id="1029" name="Rectangle 5">
            <a:extLst>
              <a:ext uri="{FF2B5EF4-FFF2-40B4-BE49-F238E27FC236}">
                <a16:creationId xmlns:a16="http://schemas.microsoft.com/office/drawing/2014/main" id="{83E9044C-424D-4BC2-B9EE-226058C617B4}"/>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ltLang="en-US"/>
          </a:p>
        </p:txBody>
      </p:sp>
      <p:sp>
        <p:nvSpPr>
          <p:cNvPr id="1030" name="Rectangle 6">
            <a:extLst>
              <a:ext uri="{FF2B5EF4-FFF2-40B4-BE49-F238E27FC236}">
                <a16:creationId xmlns:a16="http://schemas.microsoft.com/office/drawing/2014/main" id="{A3A429C8-B060-4842-A7E7-33BD346B3D28}"/>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fld id="{DDE144DB-81F6-47AC-9DDE-57FBB6E082D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tel:505-670-4538" TargetMode="External"/><Relationship Id="rId3" Type="http://schemas.openxmlformats.org/officeDocument/2006/relationships/image" Target="../media/image1.png"/><Relationship Id="rId7" Type="http://schemas.openxmlformats.org/officeDocument/2006/relationships/hyperlink" Target="mailto:Alisha.tafoyalucero@state.nm.u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iad.state.nm.us/contact-us/staff-directory/" TargetMode="External"/><Relationship Id="rId5" Type="http://schemas.openxmlformats.org/officeDocument/2006/relationships/hyperlink" Target="https://cd.nm.gov/divisions/probation-and-parole/" TargetMode="External"/><Relationship Id="rId10" Type="http://schemas.openxmlformats.org/officeDocument/2006/relationships/image" Target="../media/image2.png"/><Relationship Id="rId4" Type="http://schemas.openxmlformats.org/officeDocument/2006/relationships/hyperlink" Target="https://cd.nm.gov/divisions/adult-prison/" TargetMode="External"/><Relationship Id="rId9" Type="http://schemas.openxmlformats.org/officeDocument/2006/relationships/hyperlink" Target="mailto:Tex.Joey@state.nm.u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083900-0FDA-456B-8189-1713F8C84BE5}"/>
              </a:ext>
            </a:extLst>
          </p:cNvPr>
          <p:cNvPicPr>
            <a:picLocks noChangeAspect="1"/>
          </p:cNvPicPr>
          <p:nvPr/>
        </p:nvPicPr>
        <p:blipFill>
          <a:blip r:embed="rId3"/>
          <a:stretch>
            <a:fillRect/>
          </a:stretch>
        </p:blipFill>
        <p:spPr>
          <a:xfrm>
            <a:off x="3762375" y="885826"/>
            <a:ext cx="1676400" cy="1676400"/>
          </a:xfrm>
          <a:prstGeom prst="rect">
            <a:avLst/>
          </a:prstGeom>
        </p:spPr>
      </p:pic>
      <p:sp>
        <p:nvSpPr>
          <p:cNvPr id="2" name="Rectangle 1">
            <a:extLst>
              <a:ext uri="{FF2B5EF4-FFF2-40B4-BE49-F238E27FC236}">
                <a16:creationId xmlns:a16="http://schemas.microsoft.com/office/drawing/2014/main" id="{211D5AC5-D4D8-4C36-BA66-2C0C0D4CDF59}"/>
              </a:ext>
            </a:extLst>
          </p:cNvPr>
          <p:cNvSpPr/>
          <p:nvPr/>
        </p:nvSpPr>
        <p:spPr>
          <a:xfrm>
            <a:off x="0" y="76200"/>
            <a:ext cx="9144000" cy="381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2020 STATE TRIBAL LEADERS SUMMIT</a:t>
            </a:r>
          </a:p>
        </p:txBody>
      </p:sp>
      <p:sp>
        <p:nvSpPr>
          <p:cNvPr id="3076" name="Rectangle 12">
            <a:extLst>
              <a:ext uri="{FF2B5EF4-FFF2-40B4-BE49-F238E27FC236}">
                <a16:creationId xmlns:a16="http://schemas.microsoft.com/office/drawing/2014/main" id="{EE825EFA-0A78-4C93-BB34-F921D16E93C1}"/>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152352" rIns="0" bIns="0"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endParaRPr lang="en-US" altLang="en-US" sz="1800">
              <a:latin typeface="Calisto MT" charset="0"/>
            </a:endParaRPr>
          </a:p>
        </p:txBody>
      </p:sp>
      <p:sp>
        <p:nvSpPr>
          <p:cNvPr id="3077" name="Rectangle 13">
            <a:extLst>
              <a:ext uri="{FF2B5EF4-FFF2-40B4-BE49-F238E27FC236}">
                <a16:creationId xmlns:a16="http://schemas.microsoft.com/office/drawing/2014/main" id="{A15DAF5F-0F95-4186-83D3-F05264190569}"/>
              </a:ext>
            </a:extLst>
          </p:cNvPr>
          <p:cNvSpPr>
            <a:spLocks noChangeArrowheads="1"/>
          </p:cNvSpPr>
          <p:nvPr/>
        </p:nvSpPr>
        <p:spPr bwMode="auto">
          <a:xfrm>
            <a:off x="363538" y="430213"/>
            <a:ext cx="84756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dirty="0">
                <a:solidFill>
                  <a:srgbClr val="2F5496"/>
                </a:solidFill>
                <a:latin typeface="Calibri Light" panose="020F0302020204030204" pitchFamily="34" charset="0"/>
                <a:cs typeface="Times New Roman" panose="02020603050405020304" pitchFamily="18" charset="0"/>
              </a:rPr>
              <a:t>New Mexico Corrections Department</a:t>
            </a:r>
            <a:endParaRPr lang="en-US" altLang="en-US" dirty="0">
              <a:solidFill>
                <a:srgbClr val="2F5496"/>
              </a:solidFill>
              <a:latin typeface="Calibri Light" panose="020F0302020204030204" pitchFamily="34" charset="0"/>
              <a:cs typeface="Times New Roman" panose="02020603050405020304" pitchFamily="18" charset="0"/>
            </a:endParaRPr>
          </a:p>
        </p:txBody>
      </p:sp>
      <p:sp>
        <p:nvSpPr>
          <p:cNvPr id="3080" name="Rectangle 14">
            <a:extLst>
              <a:ext uri="{FF2B5EF4-FFF2-40B4-BE49-F238E27FC236}">
                <a16:creationId xmlns:a16="http://schemas.microsoft.com/office/drawing/2014/main" id="{A3A98BFC-4D36-4BCC-A6DE-E579E65DEF65}"/>
              </a:ext>
            </a:extLst>
          </p:cNvPr>
          <p:cNvSpPr>
            <a:spLocks noChangeArrowheads="1"/>
          </p:cNvSpPr>
          <p:nvPr/>
        </p:nvSpPr>
        <p:spPr bwMode="auto">
          <a:xfrm>
            <a:off x="209550" y="2743200"/>
            <a:ext cx="8915400" cy="4395001"/>
          </a:xfrm>
          <a:prstGeom prst="rect">
            <a:avLst/>
          </a:prstGeom>
          <a:noFill/>
          <a:ln>
            <a:noFill/>
          </a:ln>
        </p:spPr>
        <p:txBody>
          <a:bodyPr lIns="0" tIns="152352" rIns="0"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fontAlgn="base"/>
            <a:r>
              <a:rPr lang="en-US" sz="1200" b="0" i="0" dirty="0">
                <a:solidFill>
                  <a:srgbClr val="002060"/>
                </a:solidFill>
                <a:effectLst/>
                <a:latin typeface="Calibri" panose="020F0502020204030204" pitchFamily="34" charset="0"/>
                <a:cs typeface="Calibri" panose="020F0502020204030204" pitchFamily="34" charset="0"/>
              </a:rPr>
              <a:t>The New Mexico Corrections Department (NMCD)  encompasses both adult prisons and Probation and Parole.  NMCD is one of the largest State Departments in New Mexico and is fully committed to public safety. </a:t>
            </a:r>
          </a:p>
          <a:p>
            <a:pPr algn="l" fontAlgn="base">
              <a:buNone/>
            </a:pPr>
            <a:endParaRPr lang="en-US" sz="1200" b="0" i="0" dirty="0">
              <a:solidFill>
                <a:srgbClr val="002060"/>
              </a:solidFill>
              <a:effectLst/>
              <a:latin typeface="Calibri" panose="020F0502020204030204" pitchFamily="34" charset="0"/>
              <a:cs typeface="Calibri" panose="020F0502020204030204" pitchFamily="34" charset="0"/>
            </a:endParaRPr>
          </a:p>
          <a:p>
            <a:pPr algn="l" fontAlgn="base"/>
            <a:r>
              <a:rPr lang="en-US" sz="1200" b="0" i="0" dirty="0">
                <a:solidFill>
                  <a:srgbClr val="002060"/>
                </a:solidFill>
                <a:effectLst/>
                <a:latin typeface="Calibri" panose="020F0502020204030204" pitchFamily="34" charset="0"/>
                <a:cs typeface="Calibri" panose="020F0502020204030204" pitchFamily="34" charset="0"/>
              </a:rPr>
              <a:t>NMCD has 8 different divisions, the largest being the</a:t>
            </a:r>
            <a:r>
              <a:rPr lang="en-US" sz="1200" b="0" i="0" u="none" strike="noStrike" dirty="0">
                <a:solidFill>
                  <a:schemeClr val="accent1">
                    <a:lumMod val="25000"/>
                  </a:schemeClr>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a:t>
            </a:r>
            <a:r>
              <a:rPr lang="en-US" sz="1200" b="0" i="0" u="none" strike="noStrike" dirty="0">
                <a:solidFill>
                  <a:schemeClr val="accent1">
                    <a:lumMod val="50000"/>
                  </a:schemeClr>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Adult Prisons Division (APD)</a:t>
            </a:r>
            <a:r>
              <a:rPr lang="en-US" sz="1200" b="0" i="0" dirty="0">
                <a:solidFill>
                  <a:schemeClr val="accent1">
                    <a:lumMod val="50000"/>
                  </a:schemeClr>
                </a:solidFill>
                <a:effectLst/>
                <a:latin typeface="Calibri" panose="020F0502020204030204" pitchFamily="34" charset="0"/>
                <a:cs typeface="Calibri" panose="020F0502020204030204" pitchFamily="34" charset="0"/>
              </a:rPr>
              <a:t> </a:t>
            </a:r>
            <a:r>
              <a:rPr lang="en-US" sz="1200" b="0" i="0" dirty="0">
                <a:solidFill>
                  <a:srgbClr val="002060"/>
                </a:solidFill>
                <a:effectLst/>
                <a:latin typeface="Calibri" panose="020F0502020204030204" pitchFamily="34" charset="0"/>
                <a:cs typeface="Calibri" panose="020F0502020204030204" pitchFamily="34" charset="0"/>
              </a:rPr>
              <a:t>which covers 11 prison facilities throughout New Mexico, and houses over 6,800 inmates. APD is committed to holding inmates accountable for their actions, along with integrating programs for rehabilitation and reformation through various services, which reduce the risk of recidivism.</a:t>
            </a:r>
          </a:p>
          <a:p>
            <a:pPr algn="l" fontAlgn="base">
              <a:buNone/>
            </a:pPr>
            <a:endParaRPr lang="en-US" sz="1200" b="0" i="0" dirty="0">
              <a:solidFill>
                <a:srgbClr val="002060"/>
              </a:solidFill>
              <a:effectLst/>
              <a:latin typeface="Calibri" panose="020F0502020204030204" pitchFamily="34" charset="0"/>
              <a:cs typeface="Calibri" panose="020F0502020204030204" pitchFamily="34" charset="0"/>
            </a:endParaRPr>
          </a:p>
          <a:p>
            <a:pPr algn="l" fontAlgn="base"/>
            <a:r>
              <a:rPr lang="en-US" sz="1200" b="0" i="0" dirty="0">
                <a:solidFill>
                  <a:srgbClr val="002060"/>
                </a:solidFill>
                <a:effectLst/>
                <a:latin typeface="Calibri" panose="020F0502020204030204" pitchFamily="34" charset="0"/>
                <a:cs typeface="Calibri" panose="020F0502020204030204" pitchFamily="34" charset="0"/>
              </a:rPr>
              <a:t>The second largest division of NMCD is </a:t>
            </a:r>
            <a:r>
              <a:rPr lang="en-US" sz="1200" b="0" i="0" u="none" strike="noStrike" dirty="0">
                <a:solidFill>
                  <a:schemeClr val="accent1">
                    <a:lumMod val="50000"/>
                  </a:schemeClr>
                </a:solidFill>
                <a:effectLs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Probation and Parole Division (PPD</a:t>
            </a:r>
            <a:r>
              <a:rPr lang="en-US" sz="1200" b="0" i="0" u="none" strike="noStrike" dirty="0">
                <a:solidFill>
                  <a:srgbClr val="002060"/>
                </a:solidFill>
                <a:effectLs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a:t>
            </a:r>
            <a:r>
              <a:rPr lang="en-US" sz="1200" b="0" i="0" dirty="0">
                <a:solidFill>
                  <a:srgbClr val="002060"/>
                </a:solidFill>
                <a:effectLst/>
                <a:latin typeface="Calibri" panose="020F0502020204030204" pitchFamily="34" charset="0"/>
                <a:cs typeface="Calibri" panose="020F0502020204030204" pitchFamily="34" charset="0"/>
              </a:rPr>
              <a:t>, which supervises over 18,500 offenders at any given time throughout the state. Offenders are required to comply with special conditions of supervision including restitution and counseling, to ensure a smooth transition and integration back into society.</a:t>
            </a:r>
          </a:p>
          <a:p>
            <a:pPr>
              <a:spcBef>
                <a:spcPct val="0"/>
              </a:spcBef>
              <a:buNone/>
            </a:pPr>
            <a:endParaRPr lang="en-US" altLang="en-US" sz="1200"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a:spcBef>
                <a:spcPct val="0"/>
              </a:spcBef>
              <a:buFontTx/>
              <a:buNone/>
            </a:pPr>
            <a:endParaRPr lang="en-US" altLang="en-US" sz="1200" dirty="0">
              <a:solidFill>
                <a:srgbClr val="2F5496"/>
              </a:solidFill>
              <a:latin typeface="Calibri" panose="020F0502020204030204" pitchFamily="34" charset="0"/>
              <a:ea typeface="Times New Roman" panose="02020603050405020304" pitchFamily="18" charset="0"/>
              <a:cs typeface="Calibri" panose="020F0502020204030204" pitchFamily="34" charset="0"/>
            </a:endParaRPr>
          </a:p>
          <a:p>
            <a:pPr>
              <a:spcBef>
                <a:spcPct val="0"/>
              </a:spcBef>
              <a:buFontTx/>
              <a:buNone/>
            </a:pPr>
            <a:r>
              <a:rPr lang="en-US" altLang="en-US" sz="1600" dirty="0">
                <a:solidFill>
                  <a:srgbClr val="2F5496"/>
                </a:solidFill>
                <a:latin typeface="Calibri" panose="020F0502020204030204" pitchFamily="34" charset="0"/>
                <a:cs typeface="Calibri" panose="020F0502020204030204" pitchFamily="34" charset="0"/>
              </a:rPr>
              <a:t>Key Contacts</a:t>
            </a:r>
          </a:p>
          <a:p>
            <a:pPr>
              <a:spcBef>
                <a:spcPct val="0"/>
              </a:spcBef>
              <a:buFontTx/>
              <a:buNone/>
            </a:pPr>
            <a:endParaRPr lang="en-US" altLang="en-US" sz="1600" dirty="0">
              <a:solidFill>
                <a:srgbClr val="2F5496"/>
              </a:solidFill>
              <a:latin typeface="Calibri" panose="020F0502020204030204" pitchFamily="34" charset="0"/>
              <a:cs typeface="Times New Roman" panose="02020603050405020304" pitchFamily="18" charset="0"/>
              <a:hlinkClick r:id="rId6"/>
            </a:endParaRPr>
          </a:p>
          <a:p>
            <a:pPr>
              <a:spcBef>
                <a:spcPct val="0"/>
              </a:spcBef>
              <a:buFontTx/>
              <a:buNone/>
            </a:pPr>
            <a:endParaRPr lang="en-US" altLang="en-US" sz="1600" dirty="0">
              <a:solidFill>
                <a:srgbClr val="2F5496"/>
              </a:solidFill>
              <a:latin typeface="Calibri" panose="020F0502020204030204" pitchFamily="34" charset="0"/>
              <a:cs typeface="Times New Roman" panose="02020603050405020304" pitchFamily="18" charset="0"/>
              <a:hlinkClick r:id="rId6"/>
            </a:endParaRPr>
          </a:p>
          <a:p>
            <a:pPr>
              <a:spcBef>
                <a:spcPct val="0"/>
              </a:spcBef>
              <a:buFontTx/>
              <a:buNone/>
            </a:pPr>
            <a:endParaRPr lang="en-US" altLang="en-US" sz="1600" dirty="0">
              <a:solidFill>
                <a:srgbClr val="2F5496"/>
              </a:solidFill>
              <a:latin typeface="Calibri" panose="020F0502020204030204" pitchFamily="34" charset="0"/>
              <a:cs typeface="Times New Roman" panose="02020603050405020304" pitchFamily="18" charset="0"/>
              <a:hlinkClick r:id="rId6"/>
            </a:endParaRPr>
          </a:p>
          <a:p>
            <a:pPr>
              <a:spcBef>
                <a:spcPct val="0"/>
              </a:spcBef>
              <a:buFontTx/>
              <a:buNone/>
            </a:pPr>
            <a:endParaRPr lang="en-US" altLang="en-US" sz="1600" dirty="0">
              <a:solidFill>
                <a:srgbClr val="2F5496"/>
              </a:solidFill>
              <a:latin typeface="Calibri" panose="020F0502020204030204" pitchFamily="34" charset="0"/>
              <a:cs typeface="Times New Roman" panose="02020603050405020304" pitchFamily="18" charset="0"/>
              <a:hlinkClick r:id="rId6"/>
            </a:endParaRPr>
          </a:p>
          <a:p>
            <a:pPr>
              <a:spcBef>
                <a:spcPct val="0"/>
              </a:spcBef>
              <a:buFontTx/>
              <a:buNone/>
            </a:pPr>
            <a:endParaRPr lang="en-US" altLang="en-US" sz="1600" dirty="0">
              <a:solidFill>
                <a:srgbClr val="2F5496"/>
              </a:solidFill>
              <a:latin typeface="Calibri" panose="020F0502020204030204" pitchFamily="34" charset="0"/>
              <a:cs typeface="Times New Roman" panose="02020603050405020304" pitchFamily="18" charset="0"/>
              <a:hlinkClick r:id="rId6"/>
            </a:endParaRPr>
          </a:p>
          <a:p>
            <a:pPr>
              <a:spcBef>
                <a:spcPct val="0"/>
              </a:spcBef>
              <a:buFontTx/>
              <a:buNone/>
            </a:pPr>
            <a:endParaRPr lang="en-US" altLang="en-US" sz="1600" dirty="0">
              <a:solidFill>
                <a:srgbClr val="2F5496"/>
              </a:solidFill>
              <a:latin typeface="Calibri" panose="020F0502020204030204" pitchFamily="34" charset="0"/>
              <a:cs typeface="Times New Roman" panose="02020603050405020304" pitchFamily="18" charset="0"/>
              <a:hlinkClick r:id="rId6"/>
            </a:endParaRPr>
          </a:p>
          <a:p>
            <a:pPr>
              <a:spcBef>
                <a:spcPct val="0"/>
              </a:spcBef>
              <a:buFontTx/>
              <a:buNone/>
            </a:pPr>
            <a:endParaRPr lang="en-US" altLang="en-US" sz="1000" dirty="0">
              <a:latin typeface="Calibri" panose="020F0502020204030204" pitchFamily="34" charset="0"/>
              <a:cs typeface="Times New Roman" panose="02020603050405020304" pitchFamily="18" charset="0"/>
            </a:endParaRPr>
          </a:p>
        </p:txBody>
      </p:sp>
      <p:sp>
        <p:nvSpPr>
          <p:cNvPr id="14345" name="TextBox 6">
            <a:extLst>
              <a:ext uri="{FF2B5EF4-FFF2-40B4-BE49-F238E27FC236}">
                <a16:creationId xmlns:a16="http://schemas.microsoft.com/office/drawing/2014/main" id="{9BD1F7FB-BBE2-4C4B-AD38-067C63A4DE7D}"/>
              </a:ext>
            </a:extLst>
          </p:cNvPr>
          <p:cNvSpPr txBox="1">
            <a:spLocks noChangeArrowheads="1"/>
          </p:cNvSpPr>
          <p:nvPr/>
        </p:nvSpPr>
        <p:spPr bwMode="auto">
          <a:xfrm>
            <a:off x="3232150" y="5411697"/>
            <a:ext cx="26352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dirty="0">
                <a:solidFill>
                  <a:srgbClr val="002060"/>
                </a:solidFill>
                <a:latin typeface="Calibri" panose="020F0502020204030204" pitchFamily="34" charset="0"/>
                <a:cs typeface="Calibri" panose="020F0502020204030204" pitchFamily="34" charset="0"/>
              </a:rPr>
              <a:t>Alisha Tafoya Lucero</a:t>
            </a:r>
          </a:p>
          <a:p>
            <a:pPr>
              <a:spcBef>
                <a:spcPct val="0"/>
              </a:spcBef>
              <a:buFontTx/>
              <a:buNone/>
            </a:pPr>
            <a:r>
              <a:rPr lang="en-US" altLang="en-US" sz="1200" dirty="0">
                <a:solidFill>
                  <a:srgbClr val="002060"/>
                </a:solidFill>
                <a:latin typeface="Calibri" panose="020F0502020204030204" pitchFamily="34" charset="0"/>
                <a:cs typeface="Calibri" panose="020F0502020204030204" pitchFamily="34" charset="0"/>
              </a:rPr>
              <a:t>Cabinet Secretary</a:t>
            </a:r>
          </a:p>
          <a:p>
            <a:pPr>
              <a:spcBef>
                <a:spcPct val="0"/>
              </a:spcBef>
              <a:buFontTx/>
              <a:buNone/>
            </a:pPr>
            <a:r>
              <a:rPr lang="en-US" altLang="en-US" sz="1200" dirty="0">
                <a:solidFill>
                  <a:srgbClr val="002060"/>
                </a:solidFill>
                <a:latin typeface="Calibri" panose="020F0502020204030204" pitchFamily="34" charset="0"/>
                <a:cs typeface="Calibri" panose="020F0502020204030204" pitchFamily="34" charset="0"/>
              </a:rPr>
              <a:t>Phone: 505-490-1447</a:t>
            </a:r>
          </a:p>
          <a:p>
            <a:pPr>
              <a:spcBef>
                <a:spcPct val="0"/>
              </a:spcBef>
              <a:buFontTx/>
              <a:buNone/>
            </a:pPr>
            <a:r>
              <a:rPr lang="en-US" altLang="en-US" sz="1200" dirty="0">
                <a:solidFill>
                  <a:srgbClr val="002060"/>
                </a:solidFill>
                <a:latin typeface="Calibri" panose="020F0502020204030204" pitchFamily="34" charset="0"/>
                <a:cs typeface="Calibri" panose="020F0502020204030204" pitchFamily="34" charset="0"/>
              </a:rPr>
              <a:t>Email: </a:t>
            </a:r>
            <a:r>
              <a:rPr lang="en-US" sz="1200" u="sng" dirty="0">
                <a:solidFill>
                  <a:srgbClr val="0563C1"/>
                </a:solidFill>
                <a:effectLst/>
                <a:latin typeface="Calibri" panose="020F0502020204030204" pitchFamily="34" charset="0"/>
                <a:ea typeface="Calibri" panose="020F0502020204030204" pitchFamily="34" charset="0"/>
                <a:hlinkClick r:id="rId7"/>
              </a:rPr>
              <a:t>Alisha.tafoyalucero@state.nm.us</a:t>
            </a:r>
            <a:r>
              <a:rPr lang="en-US" sz="1200" dirty="0">
                <a:effectLst/>
                <a:latin typeface="Calibri" panose="020F0502020204030204" pitchFamily="34" charset="0"/>
                <a:ea typeface="Calibri" panose="020F0502020204030204" pitchFamily="34" charset="0"/>
              </a:rPr>
              <a:t> </a:t>
            </a:r>
            <a:endParaRPr lang="en-US" altLang="en-US" sz="1200" dirty="0">
              <a:solidFill>
                <a:srgbClr val="002060"/>
              </a:solidFill>
              <a:latin typeface="Calibri" panose="020F0502020204030204" pitchFamily="34" charset="0"/>
              <a:cs typeface="Calibri" panose="020F0502020204030204" pitchFamily="34" charset="0"/>
            </a:endParaRPr>
          </a:p>
        </p:txBody>
      </p:sp>
      <p:sp>
        <p:nvSpPr>
          <p:cNvPr id="14346" name="TextBox 7">
            <a:extLst>
              <a:ext uri="{FF2B5EF4-FFF2-40B4-BE49-F238E27FC236}">
                <a16:creationId xmlns:a16="http://schemas.microsoft.com/office/drawing/2014/main" id="{A663D77F-1FBE-4E6F-916F-B547A7F55815}"/>
              </a:ext>
            </a:extLst>
          </p:cNvPr>
          <p:cNvSpPr txBox="1">
            <a:spLocks noChangeArrowheads="1"/>
          </p:cNvSpPr>
          <p:nvPr/>
        </p:nvSpPr>
        <p:spPr bwMode="auto">
          <a:xfrm>
            <a:off x="6172200" y="5227458"/>
            <a:ext cx="24463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1200" b="1" i="0" dirty="0">
                <a:solidFill>
                  <a:srgbClr val="002642"/>
                </a:solidFill>
                <a:effectLst/>
                <a:latin typeface="Calibri" panose="020F0502020204030204" pitchFamily="34" charset="0"/>
                <a:cs typeface="Calibri" panose="020F0502020204030204" pitchFamily="34" charset="0"/>
              </a:rPr>
              <a:t>Tex Joey</a:t>
            </a:r>
            <a:endParaRPr lang="en-US" sz="1200" dirty="0">
              <a:solidFill>
                <a:srgbClr val="002642"/>
              </a:solidFill>
              <a:latin typeface="Calibri" panose="020F0502020204030204" pitchFamily="34" charset="0"/>
              <a:cs typeface="Calibri" panose="020F0502020204030204" pitchFamily="34" charset="0"/>
            </a:endParaRPr>
          </a:p>
          <a:p>
            <a:pPr>
              <a:spcBef>
                <a:spcPct val="0"/>
              </a:spcBef>
              <a:buFontTx/>
              <a:buNone/>
            </a:pPr>
            <a:r>
              <a:rPr lang="en-US" sz="1200" b="0" i="0" dirty="0">
                <a:solidFill>
                  <a:srgbClr val="002642"/>
                </a:solidFill>
                <a:effectLst/>
                <a:latin typeface="Calibri" panose="020F0502020204030204" pitchFamily="34" charset="0"/>
                <a:cs typeface="Calibri" panose="020F0502020204030204" pitchFamily="34" charset="0"/>
              </a:rPr>
              <a:t>Native American Program</a:t>
            </a:r>
            <a:br>
              <a:rPr lang="en-US" sz="1200" dirty="0">
                <a:latin typeface="Calibri" panose="020F0502020204030204" pitchFamily="34" charset="0"/>
                <a:cs typeface="Calibri" panose="020F0502020204030204" pitchFamily="34" charset="0"/>
              </a:rPr>
            </a:br>
            <a:r>
              <a:rPr lang="en-US" sz="1200" b="0" i="0" dirty="0">
                <a:solidFill>
                  <a:srgbClr val="002642"/>
                </a:solidFill>
                <a:effectLst/>
                <a:latin typeface="Calibri" panose="020F0502020204030204" pitchFamily="34" charset="0"/>
                <a:cs typeface="Calibri" panose="020F0502020204030204" pitchFamily="34" charset="0"/>
              </a:rPr>
              <a:t>Coordinator and Spiritual Advisor</a:t>
            </a:r>
          </a:p>
          <a:p>
            <a:pPr>
              <a:spcBef>
                <a:spcPct val="0"/>
              </a:spcBef>
              <a:buFontTx/>
              <a:buNone/>
            </a:pPr>
            <a:r>
              <a:rPr lang="en-US" sz="1200" dirty="0">
                <a:solidFill>
                  <a:srgbClr val="002642"/>
                </a:solidFill>
                <a:latin typeface="Calibri" panose="020F0502020204030204" pitchFamily="34" charset="0"/>
                <a:cs typeface="Calibri" panose="020F0502020204030204" pitchFamily="34" charset="0"/>
              </a:rPr>
              <a:t>Tribal Liaison</a:t>
            </a:r>
            <a:br>
              <a:rPr lang="en-US" sz="1200" dirty="0">
                <a:latin typeface="Calibri" panose="020F0502020204030204" pitchFamily="34" charset="0"/>
                <a:cs typeface="Calibri" panose="020F0502020204030204" pitchFamily="34" charset="0"/>
              </a:rPr>
            </a:br>
            <a:r>
              <a:rPr lang="en-US" sz="1200" b="0" i="0" dirty="0">
                <a:solidFill>
                  <a:srgbClr val="002642"/>
                </a:solidFill>
                <a:effectLst/>
                <a:latin typeface="Calibri" panose="020F0502020204030204" pitchFamily="34" charset="0"/>
                <a:cs typeface="Calibri" panose="020F0502020204030204" pitchFamily="34" charset="0"/>
              </a:rPr>
              <a:t>Cell: </a:t>
            </a:r>
            <a:r>
              <a:rPr lang="en-US" sz="1200" b="1" i="0" dirty="0">
                <a:solidFill>
                  <a:srgbClr val="00A9A5"/>
                </a:solidFill>
                <a:effectLst/>
                <a:latin typeface="Calibri" panose="020F0502020204030204" pitchFamily="34" charset="0"/>
                <a:cs typeface="Calibri" panose="020F0502020204030204" pitchFamily="34" charset="0"/>
                <a:hlinkClick r:id="rId8"/>
              </a:rPr>
              <a:t>(505) 670-4538</a:t>
            </a:r>
            <a:br>
              <a:rPr lang="en-US" sz="1200" dirty="0">
                <a:latin typeface="Calibri" panose="020F0502020204030204" pitchFamily="34" charset="0"/>
                <a:cs typeface="Calibri" panose="020F0502020204030204" pitchFamily="34" charset="0"/>
              </a:rPr>
            </a:br>
            <a:r>
              <a:rPr lang="en-US" sz="1200" b="0" i="0" dirty="0">
                <a:solidFill>
                  <a:srgbClr val="002642"/>
                </a:solidFill>
                <a:effectLst/>
                <a:latin typeface="Calibri" panose="020F0502020204030204" pitchFamily="34" charset="0"/>
                <a:cs typeface="Calibri" panose="020F0502020204030204" pitchFamily="34" charset="0"/>
              </a:rPr>
              <a:t>Email: </a:t>
            </a:r>
            <a:r>
              <a:rPr lang="en-US" sz="1200" b="1" i="0" dirty="0">
                <a:solidFill>
                  <a:srgbClr val="00A9A5"/>
                </a:solidFill>
                <a:effectLst/>
                <a:latin typeface="Calibri" panose="020F0502020204030204" pitchFamily="34" charset="0"/>
                <a:cs typeface="Calibri" panose="020F0502020204030204" pitchFamily="34" charset="0"/>
                <a:hlinkClick r:id="rId9"/>
              </a:rPr>
              <a:t>Tex.Joey@state.nm.us</a:t>
            </a:r>
            <a:endParaRPr lang="en-US" altLang="en-US" sz="2000" dirty="0">
              <a:solidFill>
                <a:srgbClr val="002060"/>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120227DA-FE94-4082-92FA-427B58947CFA}"/>
              </a:ext>
            </a:extLst>
          </p:cNvPr>
          <p:cNvPicPr>
            <a:picLocks noChangeAspect="1"/>
          </p:cNvPicPr>
          <p:nvPr/>
        </p:nvPicPr>
        <p:blipFill>
          <a:blip r:embed="rId10"/>
          <a:stretch>
            <a:fillRect/>
          </a:stretch>
        </p:blipFill>
        <p:spPr>
          <a:xfrm flipH="1">
            <a:off x="1752600" y="5066881"/>
            <a:ext cx="1371600" cy="1714919"/>
          </a:xfrm>
          <a:prstGeom prst="rect">
            <a:avLst/>
          </a:prstGeom>
        </p:spPr>
      </p:pic>
      <p:sp>
        <p:nvSpPr>
          <p:cNvPr id="7" name="TextBox 6">
            <a:extLst>
              <a:ext uri="{FF2B5EF4-FFF2-40B4-BE49-F238E27FC236}">
                <a16:creationId xmlns:a16="http://schemas.microsoft.com/office/drawing/2014/main" id="{EB4D0FD2-ED04-4EE1-AAB5-01CBAAFFD551}"/>
              </a:ext>
            </a:extLst>
          </p:cNvPr>
          <p:cNvSpPr txBox="1"/>
          <p:nvPr/>
        </p:nvSpPr>
        <p:spPr>
          <a:xfrm>
            <a:off x="990600" y="2526704"/>
            <a:ext cx="7391400" cy="677108"/>
          </a:xfrm>
          <a:prstGeom prst="rect">
            <a:avLst/>
          </a:prstGeom>
          <a:noFill/>
        </p:spPr>
        <p:txBody>
          <a:bodyPr wrap="square" rtlCol="0">
            <a:spAutoFit/>
          </a:bodyPr>
          <a:lstStyle/>
          <a:p>
            <a:pPr marL="0" marR="0" algn="ctr">
              <a:spcBef>
                <a:spcPts val="0"/>
              </a:spcBef>
              <a:spcAft>
                <a:spcPts val="1200"/>
              </a:spcAft>
            </a:pPr>
            <a:r>
              <a:rPr lang="en-US" sz="1000" i="1" dirty="0">
                <a:effectLst/>
                <a:latin typeface="Calibri" panose="020F0502020204030204" pitchFamily="34" charset="0"/>
                <a:ea typeface="Times New Roman" panose="02020603050405020304" pitchFamily="18" charset="0"/>
                <a:cs typeface="Calibri" panose="020F0502020204030204" pitchFamily="34" charset="0"/>
              </a:rPr>
              <a:t>Committed to promoting effective communication and Collaboration with Indian nations, tribes and pueblo</a:t>
            </a:r>
            <a:r>
              <a:rPr lang="en-US" sz="1000" dirty="0">
                <a:effectLst/>
                <a:latin typeface="Calibri" panose="020F0502020204030204" pitchFamily="34" charset="0"/>
                <a:ea typeface="Times New Roman" panose="02020603050405020304" pitchFamily="18" charset="0"/>
                <a:cs typeface="Calibri" panose="020F0502020204030204" pitchFamily="34" charset="0"/>
              </a:rPr>
              <a:t> </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Google Shape;254;p7">
            <a:extLst>
              <a:ext uri="{FF2B5EF4-FFF2-40B4-BE49-F238E27FC236}">
                <a16:creationId xmlns:a16="http://schemas.microsoft.com/office/drawing/2014/main" id="{3B2D1F03-A5F5-4DEC-89AE-A074E75ACED7}"/>
              </a:ext>
            </a:extLst>
          </p:cNvPr>
          <p:cNvSpPr>
            <a:spLocks noGrp="1" noChangeArrowheads="1"/>
          </p:cNvSpPr>
          <p:nvPr>
            <p:ph type="title"/>
          </p:nvPr>
        </p:nvSpPr>
        <p:spPr>
          <a:xfrm>
            <a:off x="82550" y="2057400"/>
            <a:ext cx="8966200" cy="3429000"/>
          </a:xfrm>
        </p:spPr>
        <p:txBody>
          <a:bodyPr lIns="91425" tIns="45700" rIns="91425" bIns="45700"/>
          <a:lstStyle/>
          <a:p>
            <a:pPr algn="l">
              <a:buClr>
                <a:srgbClr val="000000"/>
              </a:buClr>
              <a:buSzPts val="2000"/>
              <a:buFont typeface="Calibri" panose="020F0502020204030204" pitchFamily="34" charset="0"/>
              <a:buNone/>
            </a:pPr>
            <a:r>
              <a:rPr lang="en-US" altLang="en-US" sz="2000" b="1" dirty="0">
                <a:solidFill>
                  <a:srgbClr val="002060"/>
                </a:solidFill>
                <a:latin typeface="Calibri" panose="020F0502020204030204" pitchFamily="34" charset="0"/>
                <a:cs typeface="Calibri" panose="020F0502020204030204" pitchFamily="34" charset="0"/>
                <a:sym typeface="Calibri" panose="020F0502020204030204" pitchFamily="34" charset="0"/>
              </a:rPr>
              <a:t>Traditional Services</a:t>
            </a:r>
            <a:br>
              <a:rPr lang="en-US" altLang="en-US" sz="2000" dirty="0">
                <a:solidFill>
                  <a:srgbClr val="002060"/>
                </a:solidFill>
                <a:latin typeface="Calibri" panose="020F0502020204030204" pitchFamily="34" charset="0"/>
                <a:cs typeface="Calibri" panose="020F0502020204030204" pitchFamily="34" charset="0"/>
                <a:sym typeface="Calibri" panose="020F0502020204030204" pitchFamily="34" charset="0"/>
              </a:rPr>
            </a:br>
            <a:r>
              <a:rPr lang="en-US" altLang="en-US" sz="1800" dirty="0">
                <a:solidFill>
                  <a:srgbClr val="002060"/>
                </a:solidFill>
                <a:latin typeface="Calibri" panose="020F0502020204030204" pitchFamily="34" charset="0"/>
                <a:cs typeface="Calibri" panose="020F0502020204030204" pitchFamily="34" charset="0"/>
                <a:sym typeface="Calibri" panose="020F0502020204030204" pitchFamily="34" charset="0"/>
              </a:rPr>
              <a:t>NMCD provides services to Native Americans in the form of Sweat Lodge Ceremony, Talking Circle Ceremony, Blessing Way Ceremony, Pipe Ceremony, and access to an on-site Spiritual Counselor, who is a peer inmate designated to that role, and cedar or traditional herb smudging.  Native Americans can congregate for religious ceremonies and utilize religious items. They are also allowed to have personal religious items such as medicine pouches, and spiritual bundles. </a:t>
            </a:r>
            <a:br>
              <a:rPr lang="en-US" altLang="en-US" sz="1800" dirty="0">
                <a:solidFill>
                  <a:srgbClr val="002060"/>
                </a:solidFill>
                <a:latin typeface="Calibri" panose="020F0502020204030204" pitchFamily="34" charset="0"/>
                <a:cs typeface="Calibri" panose="020F0502020204030204" pitchFamily="34" charset="0"/>
                <a:sym typeface="Calibri" panose="020F0502020204030204" pitchFamily="34" charset="0"/>
              </a:rPr>
            </a:br>
            <a:br>
              <a:rPr lang="en-US" altLang="en-US" sz="1800" dirty="0">
                <a:solidFill>
                  <a:srgbClr val="002060"/>
                </a:solidFill>
                <a:latin typeface="Calibri" panose="020F0502020204030204" pitchFamily="34" charset="0"/>
                <a:cs typeface="Calibri" panose="020F0502020204030204" pitchFamily="34" charset="0"/>
                <a:sym typeface="Calibri" panose="020F0502020204030204" pitchFamily="34" charset="0"/>
              </a:rPr>
            </a:br>
            <a:r>
              <a:rPr lang="en-US" altLang="en-US" sz="2000" b="1" dirty="0">
                <a:solidFill>
                  <a:srgbClr val="002060"/>
                </a:solidFill>
                <a:latin typeface="Calibri" panose="020F0502020204030204" pitchFamily="34" charset="0"/>
                <a:cs typeface="Calibri" panose="020F0502020204030204" pitchFamily="34" charset="0"/>
                <a:sym typeface="Calibri" panose="020F0502020204030204" pitchFamily="34" charset="0"/>
              </a:rPr>
              <a:t>NMCD Holy Days</a:t>
            </a:r>
            <a:br>
              <a:rPr lang="en-US" altLang="en-US" sz="2000" dirty="0">
                <a:solidFill>
                  <a:srgbClr val="002060"/>
                </a:solidFill>
                <a:latin typeface="Calibri" panose="020F0502020204030204" pitchFamily="34" charset="0"/>
                <a:cs typeface="Calibri" panose="020F0502020204030204" pitchFamily="34" charset="0"/>
                <a:sym typeface="Calibri" panose="020F0502020204030204" pitchFamily="34" charset="0"/>
              </a:rPr>
            </a:br>
            <a:r>
              <a:rPr lang="en-US" altLang="en-US" sz="1800" dirty="0">
                <a:solidFill>
                  <a:srgbClr val="002060"/>
                </a:solidFill>
                <a:latin typeface="Calibri" panose="020F0502020204030204" pitchFamily="34" charset="0"/>
                <a:cs typeface="Calibri" panose="020F0502020204030204" pitchFamily="34" charset="0"/>
                <a:sym typeface="Calibri" panose="020F0502020204030204" pitchFamily="34" charset="0"/>
              </a:rPr>
              <a:t>Native Americans are allowed to observe the following religious holy days: The Federal Government established American Indian Days of September 24th and 25th as well as their cultural holy days of Spring, March 20th and Fall, September 22nd Equinoxes, and Summer, June 20th and Winter, December 21st Solstices. </a:t>
            </a:r>
            <a:br>
              <a:rPr lang="en-US" altLang="en-US" sz="2000" dirty="0">
                <a:solidFill>
                  <a:srgbClr val="002060"/>
                </a:solidFill>
                <a:latin typeface="Calibri" panose="020F0502020204030204" pitchFamily="34" charset="0"/>
                <a:cs typeface="Calibri" panose="020F0502020204030204" pitchFamily="34" charset="0"/>
                <a:sym typeface="Calibri" panose="020F0502020204030204" pitchFamily="34" charset="0"/>
              </a:rPr>
            </a:br>
            <a:br>
              <a:rPr lang="en-US" altLang="en-US" sz="2000" dirty="0">
                <a:solidFill>
                  <a:srgbClr val="002060"/>
                </a:solidFill>
                <a:latin typeface="Calibri" panose="020F0502020204030204" pitchFamily="34" charset="0"/>
                <a:cs typeface="Calibri" panose="020F0502020204030204" pitchFamily="34" charset="0"/>
                <a:sym typeface="Calibri" panose="020F0502020204030204" pitchFamily="34" charset="0"/>
              </a:rPr>
            </a:br>
            <a:r>
              <a:rPr lang="en-US" altLang="en-US" sz="2000" b="1" dirty="0">
                <a:solidFill>
                  <a:srgbClr val="002060"/>
                </a:solidFill>
                <a:latin typeface="Calibri" panose="020F0502020204030204" pitchFamily="34" charset="0"/>
                <a:cs typeface="Calibri" panose="020F0502020204030204" pitchFamily="34" charset="0"/>
                <a:sym typeface="Calibri" panose="020F0502020204030204" pitchFamily="34" charset="0"/>
              </a:rPr>
              <a:t>Re-entry efforts</a:t>
            </a:r>
            <a:br>
              <a:rPr lang="en-US" altLang="en-US" sz="2000" dirty="0">
                <a:solidFill>
                  <a:srgbClr val="002060"/>
                </a:solidFill>
                <a:latin typeface="Calibri" panose="020F0502020204030204" pitchFamily="34" charset="0"/>
                <a:cs typeface="Calibri" panose="020F0502020204030204" pitchFamily="34" charset="0"/>
                <a:sym typeface="Calibri" panose="020F0502020204030204" pitchFamily="34" charset="0"/>
              </a:rPr>
            </a:br>
            <a:r>
              <a:rPr lang="en-US" altLang="en-US" sz="1800" dirty="0">
                <a:solidFill>
                  <a:srgbClr val="002060"/>
                </a:solidFill>
                <a:latin typeface="Calibri" panose="020F0502020204030204" pitchFamily="34" charset="0"/>
                <a:cs typeface="Calibri" panose="020F0502020204030204" pitchFamily="34" charset="0"/>
                <a:sym typeface="Calibri" panose="020F0502020204030204" pitchFamily="34" charset="0"/>
              </a:rPr>
              <a:t>NMCD works closely with tribal leaders and/or designees to prepare Native inmates for release by arranging appropriate post-release residential placement, and other planning to ensure successful reintegration with tribes.</a:t>
            </a:r>
            <a:endParaRPr lang="en-US" altLang="en-US" dirty="0">
              <a:solidFill>
                <a:srgbClr val="002060"/>
              </a:solidFill>
            </a:endParaRPr>
          </a:p>
        </p:txBody>
      </p:sp>
      <p:sp>
        <p:nvSpPr>
          <p:cNvPr id="2" name="Rectangle 1">
            <a:extLst>
              <a:ext uri="{FF2B5EF4-FFF2-40B4-BE49-F238E27FC236}">
                <a16:creationId xmlns:a16="http://schemas.microsoft.com/office/drawing/2014/main" id="{414139E5-A591-4EC5-8E5D-830057B60163}"/>
              </a:ext>
            </a:extLst>
          </p:cNvPr>
          <p:cNvSpPr/>
          <p:nvPr/>
        </p:nvSpPr>
        <p:spPr>
          <a:xfrm>
            <a:off x="0" y="76200"/>
            <a:ext cx="9144000" cy="381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2020 STATE TRIBAL LEADERS SUMMIT</a:t>
            </a:r>
          </a:p>
        </p:txBody>
      </p:sp>
      <p:sp>
        <p:nvSpPr>
          <p:cNvPr id="7172" name="Rectangle 12">
            <a:extLst>
              <a:ext uri="{FF2B5EF4-FFF2-40B4-BE49-F238E27FC236}">
                <a16:creationId xmlns:a16="http://schemas.microsoft.com/office/drawing/2014/main" id="{C597C54D-32F9-4698-976F-628F6BA924BE}"/>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152352" rIns="0" bIns="0"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endParaRPr lang="en-US" altLang="en-US" sz="1800">
              <a:latin typeface="Calisto MT" charset="0"/>
            </a:endParaRPr>
          </a:p>
        </p:txBody>
      </p:sp>
      <p:sp>
        <p:nvSpPr>
          <p:cNvPr id="21" name="TextBox 20">
            <a:extLst>
              <a:ext uri="{FF2B5EF4-FFF2-40B4-BE49-F238E27FC236}">
                <a16:creationId xmlns:a16="http://schemas.microsoft.com/office/drawing/2014/main" id="{DA8A7CE6-21F4-4D19-9C8D-E8D60A7B1858}"/>
              </a:ext>
            </a:extLst>
          </p:cNvPr>
          <p:cNvSpPr txBox="1"/>
          <p:nvPr/>
        </p:nvSpPr>
        <p:spPr>
          <a:xfrm>
            <a:off x="101600" y="411163"/>
            <a:ext cx="8686800" cy="892552"/>
          </a:xfrm>
          <a:prstGeom prst="rect">
            <a:avLst/>
          </a:prstGeom>
          <a:noFill/>
        </p:spPr>
        <p:txBody>
          <a:bodyPr lIns="91440" tIns="45720" rIns="91440" bIns="45720" anchor="t">
            <a:spAutoFit/>
          </a:bodyPr>
          <a:lstStyle/>
          <a:p>
            <a:pPr algn="ctr">
              <a:defRPr/>
            </a:pPr>
            <a:r>
              <a:rPr lang="en-US" sz="3200" dirty="0">
                <a:solidFill>
                  <a:srgbClr val="2F5496"/>
                </a:solidFill>
                <a:latin typeface="Calibri" panose="020F0502020204030204" pitchFamily="34" charset="0"/>
                <a:cs typeface="Calibri" panose="020F0502020204030204" pitchFamily="34" charset="0"/>
              </a:rPr>
              <a:t>Programs</a:t>
            </a:r>
          </a:p>
          <a:p>
            <a:pPr>
              <a:defRPr/>
            </a:pPr>
            <a:endParaRPr lang="en-US" sz="800" dirty="0">
              <a:solidFill>
                <a:srgbClr val="2F5496"/>
              </a:solidFill>
              <a:latin typeface="Calibri" panose="020F0502020204030204" pitchFamily="34" charset="0"/>
              <a:cs typeface="Calibri" panose="020F0502020204030204" pitchFamily="34" charset="0"/>
            </a:endParaRPr>
          </a:p>
          <a:p>
            <a:pPr>
              <a:defRPr/>
            </a:pPr>
            <a:endParaRPr lang="en-US" sz="1200" b="1" dirty="0">
              <a:solidFill>
                <a:srgbClr val="2F5496"/>
              </a:solidFill>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Google Shape;254;p7">
            <a:extLst>
              <a:ext uri="{FF2B5EF4-FFF2-40B4-BE49-F238E27FC236}">
                <a16:creationId xmlns:a16="http://schemas.microsoft.com/office/drawing/2014/main" id="{AB6F9970-97D7-4D90-8BF1-F1C95BF666FF}"/>
              </a:ext>
            </a:extLst>
          </p:cNvPr>
          <p:cNvSpPr>
            <a:spLocks noGrp="1" noChangeArrowheads="1"/>
          </p:cNvSpPr>
          <p:nvPr>
            <p:ph type="title"/>
          </p:nvPr>
        </p:nvSpPr>
        <p:spPr>
          <a:xfrm>
            <a:off x="76200" y="609600"/>
            <a:ext cx="4038600" cy="3429000"/>
          </a:xfrm>
        </p:spPr>
        <p:txBody>
          <a:bodyPr lIns="91425" tIns="45700" rIns="91425" bIns="45700"/>
          <a:lstStyle/>
          <a:p>
            <a:pPr>
              <a:buClr>
                <a:srgbClr val="000000"/>
              </a:buClr>
              <a:buSzPts val="2000"/>
              <a:buFont typeface="Calibri" panose="020F0502020204030204" pitchFamily="34" charset="0"/>
              <a:buNone/>
            </a:pPr>
            <a:br>
              <a:rPr lang="en-US" altLang="en-US" sz="2000" b="1">
                <a:solidFill>
                  <a:srgbClr val="000000"/>
                </a:solidFill>
                <a:latin typeface="Calibri" panose="020F0502020204030204" pitchFamily="34" charset="0"/>
                <a:cs typeface="Calibri" panose="020F0502020204030204" pitchFamily="34" charset="0"/>
                <a:sym typeface="Calibri" panose="020F0502020204030204" pitchFamily="34" charset="0"/>
              </a:rPr>
            </a:br>
            <a:endParaRPr lang="en-US" altLang="en-US"/>
          </a:p>
        </p:txBody>
      </p:sp>
      <p:sp>
        <p:nvSpPr>
          <p:cNvPr id="2" name="Rectangle 1">
            <a:extLst>
              <a:ext uri="{FF2B5EF4-FFF2-40B4-BE49-F238E27FC236}">
                <a16:creationId xmlns:a16="http://schemas.microsoft.com/office/drawing/2014/main" id="{46BAEC6E-B86F-43DF-B06D-280A022D799D}"/>
              </a:ext>
            </a:extLst>
          </p:cNvPr>
          <p:cNvSpPr/>
          <p:nvPr/>
        </p:nvSpPr>
        <p:spPr>
          <a:xfrm>
            <a:off x="0" y="76200"/>
            <a:ext cx="9144000" cy="381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2020 STATE TRIBAL LEADERS SUMMIT</a:t>
            </a:r>
          </a:p>
        </p:txBody>
      </p:sp>
      <p:sp>
        <p:nvSpPr>
          <p:cNvPr id="9220" name="Rectangle 12">
            <a:extLst>
              <a:ext uri="{FF2B5EF4-FFF2-40B4-BE49-F238E27FC236}">
                <a16:creationId xmlns:a16="http://schemas.microsoft.com/office/drawing/2014/main" id="{894FC7C5-C3EE-4864-92C1-5A25F48A8D02}"/>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152352" rIns="0" bIns="0"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endParaRPr lang="en-US" altLang="en-US" sz="1800">
              <a:latin typeface="Calisto MT" charset="0"/>
            </a:endParaRPr>
          </a:p>
        </p:txBody>
      </p:sp>
      <p:sp>
        <p:nvSpPr>
          <p:cNvPr id="3084" name="TextBox 22">
            <a:extLst>
              <a:ext uri="{FF2B5EF4-FFF2-40B4-BE49-F238E27FC236}">
                <a16:creationId xmlns:a16="http://schemas.microsoft.com/office/drawing/2014/main" id="{30B7689C-C354-499B-8EE8-6B6C67E5AB59}"/>
              </a:ext>
            </a:extLst>
          </p:cNvPr>
          <p:cNvSpPr txBox="1">
            <a:spLocks noChangeArrowheads="1"/>
          </p:cNvSpPr>
          <p:nvPr/>
        </p:nvSpPr>
        <p:spPr bwMode="auto">
          <a:xfrm>
            <a:off x="152400" y="609600"/>
            <a:ext cx="8839200" cy="3262432"/>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en-US" altLang="en-US" dirty="0">
                <a:solidFill>
                  <a:srgbClr val="2F5496"/>
                </a:solidFill>
                <a:latin typeface="Calibri" panose="020F0502020204030204" pitchFamily="34" charset="0"/>
                <a:cs typeface="Calibri" panose="020F0502020204030204" pitchFamily="34" charset="0"/>
              </a:rPr>
              <a:t>Accomplishments</a:t>
            </a:r>
          </a:p>
          <a:p>
            <a:pPr algn="ctr">
              <a:spcBef>
                <a:spcPct val="0"/>
              </a:spcBef>
              <a:buFontTx/>
              <a:buNone/>
              <a:defRPr/>
            </a:pPr>
            <a:endParaRPr lang="en-US" altLang="en-US" sz="1200" dirty="0">
              <a:solidFill>
                <a:srgbClr val="2F5496"/>
              </a:solidFill>
              <a:latin typeface="Calibri" panose="020F0502020204030204" pitchFamily="34" charset="0"/>
              <a:cs typeface="Calibri" panose="020F0502020204030204" pitchFamily="34" charset="0"/>
            </a:endParaRPr>
          </a:p>
          <a:p>
            <a:pPr>
              <a:spcBef>
                <a:spcPct val="0"/>
              </a:spcBef>
              <a:buFontTx/>
              <a:buNone/>
              <a:defRPr/>
            </a:pPr>
            <a:endParaRPr lang="en-US" altLang="en-US" sz="800" dirty="0">
              <a:latin typeface="Calibri" panose="020F0502020204030204" pitchFamily="34" charset="0"/>
              <a:cs typeface="Calibri" panose="020F0502020204030204" pitchFamily="34" charset="0"/>
            </a:endParaRPr>
          </a:p>
          <a:p>
            <a:pPr marL="171450" indent="-171450">
              <a:spcBef>
                <a:spcPct val="0"/>
              </a:spcBef>
              <a:defRPr/>
            </a:pPr>
            <a:r>
              <a:rPr lang="en-US" altLang="en-US" sz="2200" dirty="0">
                <a:solidFill>
                  <a:srgbClr val="002060"/>
                </a:solidFill>
                <a:latin typeface="Calibri" panose="020F0502020204030204" pitchFamily="34" charset="0"/>
                <a:cs typeface="Calibri" panose="020F0502020204030204" pitchFamily="34" charset="0"/>
              </a:rPr>
              <a:t>In 2020, NMCD addressed inmate requests to plant Indigenous foods. Facility staff understands the importance of ceremonial items and helped inmates obtain certain items, and helped facilities reconstruct and maintain 7 out of 11 sweat lodges around the state.  </a:t>
            </a:r>
          </a:p>
          <a:p>
            <a:pPr marL="171450" indent="-171450">
              <a:spcBef>
                <a:spcPct val="0"/>
              </a:spcBef>
              <a:defRPr/>
            </a:pPr>
            <a:endParaRPr lang="en-US" altLang="en-US" sz="2200" dirty="0">
              <a:solidFill>
                <a:srgbClr val="002060"/>
              </a:solidFill>
              <a:latin typeface="Calibri" panose="020F0502020204030204" pitchFamily="34" charset="0"/>
              <a:cs typeface="Calibri" panose="020F0502020204030204" pitchFamily="34" charset="0"/>
            </a:endParaRPr>
          </a:p>
          <a:p>
            <a:pPr marL="171450" indent="-171450">
              <a:spcBef>
                <a:spcPct val="0"/>
              </a:spcBef>
              <a:defRPr/>
            </a:pPr>
            <a:r>
              <a:rPr lang="en-US" altLang="en-US" sz="2200" dirty="0">
                <a:solidFill>
                  <a:srgbClr val="002060"/>
                </a:solidFill>
                <a:latin typeface="Calibri" panose="020F0502020204030204" pitchFamily="34" charset="0"/>
                <a:cs typeface="Calibri" panose="020F0502020204030204" pitchFamily="34" charset="0"/>
              </a:rPr>
              <a:t>Program activities slowed down in March 2020 due to the COVID-19 Pandemic, but no slow down to participation or access.</a:t>
            </a:r>
            <a:endParaRPr lang="en-US" altLang="en-US" sz="1800" dirty="0">
              <a:solidFill>
                <a:srgbClr val="002060"/>
              </a:solidFill>
              <a:latin typeface="Calibri" panose="020F0502020204030204" pitchFamily="34" charset="0"/>
              <a:cs typeface="Calibri" panose="020F0502020204030204" pitchFamily="34" charset="0"/>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CE95ABCCDF824688903FE290C52AA9" ma:contentTypeVersion="10" ma:contentTypeDescription="Create a new document." ma:contentTypeScope="" ma:versionID="068f959e87218f259104b0f94fac7c6b">
  <xsd:schema xmlns:xsd="http://www.w3.org/2001/XMLSchema" xmlns:xs="http://www.w3.org/2001/XMLSchema" xmlns:p="http://schemas.microsoft.com/office/2006/metadata/properties" xmlns:ns3="500fc99d-b194-414e-9bc2-944fb4fc9ef3" targetNamespace="http://schemas.microsoft.com/office/2006/metadata/properties" ma:root="true" ma:fieldsID="7f08b21b8650802273ad63d59f2a3150" ns3:_="">
    <xsd:import namespace="500fc99d-b194-414e-9bc2-944fb4fc9ef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0fc99d-b194-414e-9bc2-944fb4fc9e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727CF24-EAAA-454E-B3DB-1C9E119D7B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0fc99d-b194-414e-9bc2-944fb4fc9e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BD77CE4-306A-4F9F-95F4-691263760084}">
  <ds:schemaRefs>
    <ds:schemaRef ds:uri="http://www.w3.org/XML/1998/namespace"/>
    <ds:schemaRef ds:uri="http://schemas.microsoft.com/office/2006/metadata/properties"/>
    <ds:schemaRef ds:uri="http://purl.org/dc/terms/"/>
    <ds:schemaRef ds:uri="http://schemas.microsoft.com/office/infopath/2007/PartnerControls"/>
    <ds:schemaRef ds:uri="http://purl.org/dc/dcmitype/"/>
    <ds:schemaRef ds:uri="http://schemas.microsoft.com/office/2006/documentManagement/types"/>
    <ds:schemaRef ds:uri="http://purl.org/dc/elements/1.1/"/>
    <ds:schemaRef ds:uri="http://schemas.openxmlformats.org/package/2006/metadata/core-properties"/>
    <ds:schemaRef ds:uri="500fc99d-b194-414e-9bc2-944fb4fc9ef3"/>
  </ds:schemaRefs>
</ds:datastoreItem>
</file>

<file path=docProps/app.xml><?xml version="1.0" encoding="utf-8"?>
<Properties xmlns="http://schemas.openxmlformats.org/officeDocument/2006/extended-properties" xmlns:vt="http://schemas.openxmlformats.org/officeDocument/2006/docPropsVTypes">
  <TotalTime>170</TotalTime>
  <Words>485</Words>
  <Application>Microsoft Office PowerPoint</Application>
  <PresentationFormat>On-screen Show (4:3)</PresentationFormat>
  <Paragraphs>34</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Calisto MT</vt:lpstr>
      <vt:lpstr>Default Design</vt:lpstr>
      <vt:lpstr>PowerPoint Presentation</vt:lpstr>
      <vt:lpstr>Traditional Services NMCD provides services to Native Americans in the form of Sweat Lodge Ceremony, Talking Circle Ceremony, Blessing Way Ceremony, Pipe Ceremony, and access to an on-site Spiritual Counselor, who is a peer inmate designated to that role, and cedar or traditional herb smudging.  Native Americans can congregate for religious ceremonies and utilize religious items. They are also allowed to have personal religious items such as medicine pouches, and spiritual bundles.   NMCD Holy Days Native Americans are allowed to observe the following religious holy days: The Federal Government established American Indian Days of September 24th and 25th as well as their cultural holy days of Spring, March 20th and Fall, September 22nd Equinoxes, and Summer, June 20th and Winter, December 21st Solstices.   Re-entry efforts NMCD works closely with tribal leaders and/or designees to prepare Native inmates for release by arranging appropriate post-release residential placement, and other planning to ensure successful reintegration with tribes.</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Catanach, Sherrie, IAD</cp:lastModifiedBy>
  <cp:revision>10</cp:revision>
  <cp:lastPrinted>2019-07-30T16:41:59Z</cp:lastPrinted>
  <dcterms:created xsi:type="dcterms:W3CDTF">2020-11-03T14:57:53Z</dcterms:created>
  <dcterms:modified xsi:type="dcterms:W3CDTF">2021-09-24T19:27:23Z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0x01010070CE95ABCCDF824688903FE290C52AA9</vt:lpwstr>
  </property>
</Properties>
</file>