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409" r:id="rId5"/>
    <p:sldId id="410" r:id="rId6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sto MT" panose="020406030505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1FA"/>
    <a:srgbClr val="CC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93DBDD-493A-4C52-A762-5F09E1434FA2}" v="56" dt="2020-10-30T02:47:40.5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ee Salazar" userId="X0AKGoTt8Bt5UEVrZIjrBZ6DRBqo1wAV2HWZM2bGv/Q=" providerId="None" clId="Web-{1493DBDD-493A-4C52-A762-5F09E1434FA2}"/>
    <pc:docChg chg="modSld">
      <pc:chgData name="Kalee Salazar" userId="X0AKGoTt8Bt5UEVrZIjrBZ6DRBqo1wAV2HWZM2bGv/Q=" providerId="None" clId="Web-{1493DBDD-493A-4C52-A762-5F09E1434FA2}" dt="2020-10-30T02:47:38.251" v="54" actId="20577"/>
      <pc:docMkLst>
        <pc:docMk/>
      </pc:docMkLst>
      <pc:sldChg chg="modSp">
        <pc:chgData name="Kalee Salazar" userId="X0AKGoTt8Bt5UEVrZIjrBZ6DRBqo1wAV2HWZM2bGv/Q=" providerId="None" clId="Web-{1493DBDD-493A-4C52-A762-5F09E1434FA2}" dt="2020-10-30T02:47:01.376" v="35" actId="20577"/>
        <pc:sldMkLst>
          <pc:docMk/>
          <pc:sldMk cId="0" sldId="409"/>
        </pc:sldMkLst>
        <pc:spChg chg="mod">
          <ac:chgData name="Kalee Salazar" userId="X0AKGoTt8Bt5UEVrZIjrBZ6DRBqo1wAV2HWZM2bGv/Q=" providerId="None" clId="Web-{1493DBDD-493A-4C52-A762-5F09E1434FA2}" dt="2020-10-30T02:47:01.376" v="35" actId="20577"/>
          <ac:spMkLst>
            <pc:docMk/>
            <pc:sldMk cId="0" sldId="409"/>
            <ac:spMk id="3076" creationId="{D9A89107-28DC-436C-AED7-4625FAA7B526}"/>
          </ac:spMkLst>
        </pc:spChg>
        <pc:spChg chg="mod">
          <ac:chgData name="Kalee Salazar" userId="X0AKGoTt8Bt5UEVrZIjrBZ6DRBqo1wAV2HWZM2bGv/Q=" providerId="None" clId="Web-{1493DBDD-493A-4C52-A762-5F09E1434FA2}" dt="2020-10-30T02:46:45.235" v="30" actId="20577"/>
          <ac:spMkLst>
            <pc:docMk/>
            <pc:sldMk cId="0" sldId="409"/>
            <ac:spMk id="3080" creationId="{7020B0E5-C725-439B-A8A1-861D70400CF7}"/>
          </ac:spMkLst>
        </pc:spChg>
      </pc:sldChg>
      <pc:sldChg chg="modSp">
        <pc:chgData name="Kalee Salazar" userId="X0AKGoTt8Bt5UEVrZIjrBZ6DRBqo1wAV2HWZM2bGv/Q=" providerId="None" clId="Web-{1493DBDD-493A-4C52-A762-5F09E1434FA2}" dt="2020-10-30T02:47:38.251" v="53" actId="20577"/>
        <pc:sldMkLst>
          <pc:docMk/>
          <pc:sldMk cId="0" sldId="410"/>
        </pc:sldMkLst>
        <pc:spChg chg="mod">
          <ac:chgData name="Kalee Salazar" userId="X0AKGoTt8Bt5UEVrZIjrBZ6DRBqo1wAV2HWZM2bGv/Q=" providerId="None" clId="Web-{1493DBDD-493A-4C52-A762-5F09E1434FA2}" dt="2020-10-30T02:47:38.251" v="53" actId="20577"/>
          <ac:spMkLst>
            <pc:docMk/>
            <pc:sldMk cId="0" sldId="410"/>
            <ac:spMk id="3082" creationId="{E82FEB3F-F35F-4194-B836-551C53FCD222}"/>
          </ac:spMkLst>
        </pc:spChg>
        <pc:spChg chg="mod">
          <ac:chgData name="Kalee Salazar" userId="X0AKGoTt8Bt5UEVrZIjrBZ6DRBqo1wAV2HWZM2bGv/Q=" providerId="None" clId="Web-{1493DBDD-493A-4C52-A762-5F09E1434FA2}" dt="2020-10-30T02:47:04.813" v="38" actId="20577"/>
          <ac:spMkLst>
            <pc:docMk/>
            <pc:sldMk cId="0" sldId="410"/>
            <ac:spMk id="5125" creationId="{32419A2F-0E2A-4904-A4E4-D6BB74EFA9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8026560-CB78-460B-A2EB-0DF0313710A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9152F49-5054-446C-BDE0-0B6A8FA024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6FD1FAE-7992-4A4E-AD0E-37BAC888542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67B3865E-1A81-4997-B5A1-0D3C84ABD8A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02E25E70-830C-48D8-849F-F306DA9238A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4A33A3A1-625B-4E16-B4E4-C7C5DA121C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600644-364D-4601-A6E8-E6CEA6DF24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250;p7:notes">
            <a:extLst>
              <a:ext uri="{FF2B5EF4-FFF2-40B4-BE49-F238E27FC236}">
                <a16:creationId xmlns:a16="http://schemas.microsoft.com/office/drawing/2014/main" id="{15D5E4AD-583F-492C-90CC-CEA9CB84C8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4099" name="Google Shape;251;p7:notes">
            <a:extLst>
              <a:ext uri="{FF2B5EF4-FFF2-40B4-BE49-F238E27FC236}">
                <a16:creationId xmlns:a16="http://schemas.microsoft.com/office/drawing/2014/main" id="{3404A659-72B6-4FED-AA81-9145E602239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250;p7:notes">
            <a:extLst>
              <a:ext uri="{FF2B5EF4-FFF2-40B4-BE49-F238E27FC236}">
                <a16:creationId xmlns:a16="http://schemas.microsoft.com/office/drawing/2014/main" id="{C540C546-6E02-4C4E-8E5D-81CA8CFAE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00" tIns="46650" rIns="93300" bIns="46650"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147" name="Google Shape;251;p7:notes">
            <a:extLst>
              <a:ext uri="{FF2B5EF4-FFF2-40B4-BE49-F238E27FC236}">
                <a16:creationId xmlns:a16="http://schemas.microsoft.com/office/drawing/2014/main" id="{B7C7713A-CCC3-4DDB-969A-FF34EACA4893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E4FFEF-2165-4421-9C67-172F2601C9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478080-6568-4ACC-ADDE-03D8CDE43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94377C-39A5-4728-8B8A-0CD054A6E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E8771-0A99-4761-859D-B8795F5E4A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51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AD93FB-E6AC-40E5-AD43-E491171B25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DFF857-7B17-4225-ABF3-EB0AC34C6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71C946-50F3-452C-ABE4-318FDB1554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38C0-92F1-4AC1-9E2E-A7C376D22F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71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08019C-75D3-48AE-8499-33BB47FC1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D6044C-CC8B-4863-AFAC-4E4920305E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BA0D2E-3AD3-4926-A641-7EDFCB1F9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FA7B1-4E81-4403-B33D-F4ECE3486F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97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9B7C26-A2EE-4A7D-B06A-AE83264619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DB0F1E-8778-4253-B989-D6B3F58F8A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09BE22-A374-4E82-BD56-0C84B1014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523B5-6027-4CD6-AF07-873DBFA205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03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D7378A-8487-472F-9A30-54EFB9E36E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48FD00-D9EC-48BF-8DCA-2486AF3A01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F9D4B7-E652-437D-AB7B-5E1D83E83A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CCCF7-E1FF-429E-9D9F-1410D40B22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35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BC327C-D12F-48FD-9E9B-FBAF176450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19D5D1-3213-45BB-9EB7-3A4B525200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568BAF-F77E-4C57-A9CC-BA7118AA25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040A5-C082-4B1B-B48B-FE8D80B7DD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24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DD4C46-AF28-42DA-90B0-EE6ED0EEE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18ED67E-7959-4D5A-879E-1A498F63A2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9F26F7E-6F23-46F9-981E-1BC0A9A210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7B8AF-202C-40B4-BE15-C76DB12EC3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78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CF5ABA8-214E-4639-BB45-D4AC763BC9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24A2597-2DE7-45DE-AB86-A7FB8B19B7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7A735FE-948B-4C9A-A73E-18B095AB0B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A2C1C-763A-4EF6-8C5C-2D5F685F1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31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8353CAD-0854-497E-AFF5-FE80729EE6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1BD363-7260-4EB4-9563-76C27C749A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1B0F595-50E7-4E1E-B55C-2C3A9190A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4BC3B-0726-49E9-B43F-1792086B1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31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F110C0-2A48-4033-BE15-B32FC639C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2F459F-59A8-4EB3-B111-31067AC1B4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A4C9ED-5BEB-40FF-93C6-63F01F8D3D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58631-1BF2-4254-8BD8-F8EEDEB866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16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DE086E-621E-4305-8AA1-664E083D58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5DBA52-CB63-47B0-A684-A77100BFA5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455A86-795E-4895-9989-49C5280B89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BAA37-303B-4689-AF91-CA859663B5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50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079AA29-D305-4FDA-A142-134F0B076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76EC18-29F0-4029-9B9D-6C395ACAC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7A4B06D-F149-4335-9D5B-B1E5236DC85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382A14-F38C-4984-B01A-0CA491EE58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8709E7-6376-475C-BDEC-8094EB175E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05535B-6D22-4D3F-A5E6-2934DC015A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y.Whitfield@state.nm.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Eqbs-54tiQ-J35HqHYh_u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EB3401-A9E1-478A-9CE4-2FADEE3EBE18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3075" name="Rectangle 12">
            <a:extLst>
              <a:ext uri="{FF2B5EF4-FFF2-40B4-BE49-F238E27FC236}">
                <a16:creationId xmlns:a16="http://schemas.microsoft.com/office/drawing/2014/main" id="{6C8635BB-FA1F-49A1-A849-884CCAA08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3076" name="Rectangle 13">
            <a:extLst>
              <a:ext uri="{FF2B5EF4-FFF2-40B4-BE49-F238E27FC236}">
                <a16:creationId xmlns:a16="http://schemas.microsoft.com/office/drawing/2014/main" id="{D9A89107-28DC-436C-AED7-4625FAA7B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628363"/>
            <a:ext cx="84756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dirty="0">
                <a:solidFill>
                  <a:srgbClr val="2F5496"/>
                </a:solidFill>
                <a:latin typeface="Calibri"/>
                <a:cs typeface="Times New Roman"/>
              </a:rPr>
              <a:t>Office of African American Affairs </a:t>
            </a:r>
            <a:endParaRPr lang="en-US" altLang="en-US" dirty="0">
              <a:solidFill>
                <a:srgbClr val="2F5496"/>
              </a:solidFill>
              <a:latin typeface="Calibri"/>
              <a:cs typeface="Times New Roman" panose="02020603050405020304" pitchFamily="18" charset="0"/>
            </a:endParaRPr>
          </a:p>
        </p:txBody>
      </p:sp>
      <p:sp>
        <p:nvSpPr>
          <p:cNvPr id="3080" name="Rectangle 14">
            <a:extLst>
              <a:ext uri="{FF2B5EF4-FFF2-40B4-BE49-F238E27FC236}">
                <a16:creationId xmlns:a16="http://schemas.microsoft.com/office/drawing/2014/main" id="{7020B0E5-C725-439B-A8A1-861D70400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003" y="2882093"/>
            <a:ext cx="8191994" cy="3890247"/>
          </a:xfrm>
          <a:prstGeom prst="rect">
            <a:avLst/>
          </a:prstGeom>
          <a:noFill/>
          <a:ln>
            <a:noFill/>
          </a:ln>
        </p:spPr>
        <p:txBody>
          <a:bodyPr wrap="squar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b="1" u="sng" dirty="0">
                <a:solidFill>
                  <a:srgbClr val="002060"/>
                </a:solidFill>
                <a:latin typeface="Calibri"/>
                <a:ea typeface="Tw Cen MT" panose="020B0602020104020603" pitchFamily="34" charset="0"/>
                <a:cs typeface="Arial"/>
              </a:rPr>
              <a:t>Mission Statement</a:t>
            </a:r>
            <a:endParaRPr lang="en-US" sz="1200" dirty="0">
              <a:solidFill>
                <a:srgbClr val="002060"/>
              </a:solidFill>
              <a:latin typeface="Calibri"/>
              <a:ea typeface="Tw Cen MT" panose="020B0602020104020603" pitchFamily="34" charset="0"/>
              <a:cs typeface="Arial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dirty="0">
                <a:solidFill>
                  <a:srgbClr val="002060"/>
                </a:solidFill>
                <a:latin typeface="Calibri"/>
                <a:ea typeface="Tw Cen MT" panose="020B0602020104020603" pitchFamily="34" charset="0"/>
                <a:cs typeface="Arial"/>
              </a:rPr>
              <a:t>Study, identify and provide change by means of support, advocacy and resources relevant to the African American community.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002060"/>
              </a:solidFill>
              <a:latin typeface="Calibri"/>
              <a:ea typeface="Tw Cen MT" panose="020B0602020104020603" pitchFamily="34" charset="0"/>
              <a:cs typeface="Arial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b="1" u="sng" dirty="0">
                <a:solidFill>
                  <a:srgbClr val="002060"/>
                </a:solidFill>
                <a:latin typeface="Calibri"/>
                <a:ea typeface="Tw Cen MT" panose="020B0602020104020603" pitchFamily="34" charset="0"/>
                <a:cs typeface="Arial"/>
              </a:rPr>
              <a:t>Vision Statement</a:t>
            </a:r>
            <a:endParaRPr lang="en-US" sz="1200" dirty="0">
              <a:solidFill>
                <a:srgbClr val="002060"/>
              </a:solidFill>
              <a:latin typeface="Calibri"/>
              <a:ea typeface="Tw Cen MT" panose="020B0602020104020603" pitchFamily="34" charset="0"/>
              <a:cs typeface="Arial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dirty="0">
                <a:solidFill>
                  <a:srgbClr val="002060"/>
                </a:solidFill>
                <a:latin typeface="Calibri"/>
                <a:ea typeface="Tw Cen MT" panose="020B0602020104020603" pitchFamily="34" charset="0"/>
                <a:cs typeface="Arial"/>
              </a:rPr>
              <a:t>To be the hub of New Mexico on matters that will empower, support, educate, bring awareness and advocate on improving the quality of life for African Americans in New Mexico. </a:t>
            </a:r>
            <a:endParaRPr lang="en-US" sz="1200">
              <a:solidFill>
                <a:srgbClr val="002060"/>
              </a:solidFill>
              <a:latin typeface="Calibri" panose="020F0502020204030204" pitchFamily="34" charset="0"/>
              <a:ea typeface="Tw Cen MT" panose="020B0602020104020603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002060"/>
              </a:solidFill>
              <a:latin typeface="Calibri"/>
              <a:ea typeface="Tw Cen MT" panose="020B0602020104020603" pitchFamily="34" charset="0"/>
              <a:cs typeface="Arial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b="1" u="sng" dirty="0">
                <a:solidFill>
                  <a:srgbClr val="002060"/>
                </a:solidFill>
                <a:latin typeface="Calibri"/>
                <a:ea typeface="Tw Cen MT" panose="020B0602020104020603" pitchFamily="34" charset="0"/>
                <a:cs typeface="Arial"/>
              </a:rPr>
              <a:t>Guiding Principles</a:t>
            </a:r>
            <a:endParaRPr lang="en-US" sz="1200" dirty="0">
              <a:solidFill>
                <a:srgbClr val="002060"/>
              </a:solidFill>
              <a:latin typeface="Calibri"/>
              <a:ea typeface="Tw Cen MT" panose="020B0602020104020603" pitchFamily="34" charset="0"/>
              <a:cs typeface="Arial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200" dirty="0">
                <a:solidFill>
                  <a:srgbClr val="002060"/>
                </a:solidFill>
                <a:latin typeface="Calibri"/>
                <a:ea typeface="Tw Cen MT" panose="020B0602020104020603" pitchFamily="34" charset="0"/>
                <a:cs typeface="Arial"/>
              </a:rPr>
              <a:t>The New Mexico Office of African American Affairs (OAAA) is committed to the following guiding principles, which lead our decision-making process: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defRPr/>
            </a:pPr>
            <a:r>
              <a:rPr lang="en-US" sz="1200" dirty="0">
                <a:solidFill>
                  <a:srgbClr val="002060"/>
                </a:solidFill>
                <a:latin typeface="Calibri"/>
                <a:ea typeface="Tw Cen MT" panose="020B0602020104020603" pitchFamily="34" charset="0"/>
                <a:cs typeface="Arial"/>
              </a:rPr>
              <a:t>Accessibility and Inclusion of Services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defRPr/>
            </a:pPr>
            <a:r>
              <a:rPr lang="en-US" sz="1200" dirty="0">
                <a:solidFill>
                  <a:srgbClr val="002060"/>
                </a:solidFill>
                <a:latin typeface="Calibri"/>
                <a:ea typeface="Tw Cen MT" panose="020B0602020104020603" pitchFamily="34" charset="0"/>
                <a:cs typeface="Arial"/>
              </a:rPr>
              <a:t>Achievement of Consistent Mission and Vision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defRPr/>
            </a:pPr>
            <a:r>
              <a:rPr lang="en-US" sz="1200" dirty="0">
                <a:solidFill>
                  <a:srgbClr val="002060"/>
                </a:solidFill>
                <a:latin typeface="Calibri"/>
                <a:ea typeface="Tw Cen MT" panose="020B0602020104020603" pitchFamily="34" charset="0"/>
                <a:cs typeface="Arial"/>
              </a:rPr>
              <a:t>Ethical and Transparent Decision Making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defRPr/>
            </a:pPr>
            <a:r>
              <a:rPr lang="en-US" sz="1200" dirty="0">
                <a:solidFill>
                  <a:srgbClr val="002060"/>
                </a:solidFill>
                <a:latin typeface="Calibri"/>
                <a:ea typeface="Tw Cen MT" panose="020B0602020104020603" pitchFamily="34" charset="0"/>
                <a:cs typeface="Arial"/>
              </a:rPr>
              <a:t>Assurance of Fiscally Sound Practices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solidFill>
                <a:srgbClr val="002060"/>
              </a:solidFill>
              <a:latin typeface="Calibri"/>
              <a:cs typeface="Arial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dirty="0">
                <a:solidFill>
                  <a:srgbClr val="002060"/>
                </a:solidFill>
                <a:latin typeface="Calibri"/>
                <a:cs typeface="Arial"/>
              </a:rPr>
              <a:t>Executive Director:  Amy Whitfield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Amy.Whitfield@state.nm.us</a:t>
            </a:r>
            <a:r>
              <a:rPr lang="en-US" alt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dirty="0">
                <a:solidFill>
                  <a:srgbClr val="002060"/>
                </a:solidFill>
                <a:latin typeface="Calibri"/>
                <a:ea typeface="Times New Roman" panose="02020603050405020304" pitchFamily="18" charset="0"/>
                <a:cs typeface="Calibri"/>
              </a:rPr>
              <a:t>505-690-0019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1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3078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7E03CB54-1B71-4CC8-A892-C95967380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120775"/>
            <a:ext cx="19812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23D4D9-BFCE-43F9-9B53-C53CBFBD98ED}"/>
              </a:ext>
            </a:extLst>
          </p:cNvPr>
          <p:cNvSpPr/>
          <p:nvPr/>
        </p:nvSpPr>
        <p:spPr>
          <a:xfrm>
            <a:off x="0" y="76200"/>
            <a:ext cx="9144000" cy="381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2020 STATE TRIBAL LEADERS SUMMIT</a:t>
            </a:r>
          </a:p>
        </p:txBody>
      </p:sp>
      <p:sp>
        <p:nvSpPr>
          <p:cNvPr id="5123" name="Rectangle 12">
            <a:extLst>
              <a:ext uri="{FF2B5EF4-FFF2-40B4-BE49-F238E27FC236}">
                <a16:creationId xmlns:a16="http://schemas.microsoft.com/office/drawing/2014/main" id="{B1EC73B7-6920-4DB5-AD04-56C168C4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152352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alisto MT" panose="02040603050505030304" pitchFamily="18" charset="0"/>
            </a:endParaRPr>
          </a:p>
        </p:txBody>
      </p:sp>
      <p:sp>
        <p:nvSpPr>
          <p:cNvPr id="3082" name="TextBox 18">
            <a:extLst>
              <a:ext uri="{FF2B5EF4-FFF2-40B4-BE49-F238E27FC236}">
                <a16:creationId xmlns:a16="http://schemas.microsoft.com/office/drawing/2014/main" id="{E82FEB3F-F35F-4194-B836-551C53FCD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80" y="1693264"/>
            <a:ext cx="8450282" cy="292387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2000" dirty="0">
              <a:solidFill>
                <a:srgbClr val="2F549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2400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Times New Roman"/>
              </a:rPr>
              <a:t>OAAA is working with the Governor’s Advisory Council for Racial Justice to support their suggestions of 2021 Legislative Session Priorities </a:t>
            </a:r>
            <a:endParaRPr lang="en-US" altLang="en-US" sz="2400" dirty="0">
              <a:solidFill>
                <a:srgbClr val="002060"/>
              </a:solidFill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ct val="0"/>
              </a:spcBef>
              <a:defRPr/>
            </a:pPr>
            <a:endParaRPr lang="en-US" altLang="en-US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ct val="0"/>
              </a:spcBef>
              <a:defRPr/>
            </a:pPr>
            <a:r>
              <a:rPr lang="en-US" altLang="en-US" sz="2400" dirty="0">
                <a:solidFill>
                  <a:srgbClr val="002060"/>
                </a:solidFill>
                <a:latin typeface="Calibri"/>
                <a:ea typeface="Calibri" panose="020F0502020204030204" pitchFamily="34" charset="0"/>
                <a:cs typeface="Times New Roman"/>
              </a:rPr>
              <a:t>To see posted recordings of the Council for Racial Justice Meetings: </a:t>
            </a:r>
            <a:br>
              <a:rPr lang="en-US" altLang="en-US" sz="2400" dirty="0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en-US" altLang="en-US" sz="2000" dirty="0">
                <a:latin typeface="Calibri"/>
                <a:ea typeface="Calibri" panose="020F0502020204030204" pitchFamily="34" charset="0"/>
                <a:cs typeface="Times New Roman"/>
                <a:hlinkClick r:id="rId3"/>
              </a:rPr>
              <a:t>https://www.youtube.com/channel/UCEqbs-54tiQ-J35HqHYh_uw</a:t>
            </a:r>
            <a:r>
              <a:rPr lang="en-US" altLang="en-US" sz="2000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en-US" altLang="en-US" sz="2000" dirty="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5" name="Title 2">
            <a:extLst>
              <a:ext uri="{FF2B5EF4-FFF2-40B4-BE49-F238E27FC236}">
                <a16:creationId xmlns:a16="http://schemas.microsoft.com/office/drawing/2014/main" id="{32419A2F-0E2A-4904-A4E4-D6BB74EFA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87363"/>
            <a:ext cx="8229600" cy="1143000"/>
          </a:xfrm>
        </p:spPr>
        <p:txBody>
          <a:bodyPr/>
          <a:lstStyle/>
          <a:p>
            <a:r>
              <a:rPr lang="en-US" altLang="en-US" sz="3200" dirty="0">
                <a:solidFill>
                  <a:srgbClr val="2F5496"/>
                </a:solidFill>
                <a:latin typeface="Calibri"/>
                <a:ea typeface="+mn-ea"/>
                <a:cs typeface="Times New Roman"/>
              </a:rPr>
              <a:t>2021 Legislative Session Priorities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CE95ABCCDF824688903FE290C52AA9" ma:contentTypeVersion="10" ma:contentTypeDescription="Create a new document." ma:contentTypeScope="" ma:versionID="068f959e87218f259104b0f94fac7c6b">
  <xsd:schema xmlns:xsd="http://www.w3.org/2001/XMLSchema" xmlns:xs="http://www.w3.org/2001/XMLSchema" xmlns:p="http://schemas.microsoft.com/office/2006/metadata/properties" xmlns:ns3="500fc99d-b194-414e-9bc2-944fb4fc9ef3" targetNamespace="http://schemas.microsoft.com/office/2006/metadata/properties" ma:root="true" ma:fieldsID="7f08b21b8650802273ad63d59f2a3150" ns3:_="">
    <xsd:import namespace="500fc99d-b194-414e-9bc2-944fb4fc9e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fc99d-b194-414e-9bc2-944fb4fc9e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27CF24-EAAA-454E-B3DB-1C9E119D7B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0fc99d-b194-414e-9bc2-944fb4fc9e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D77CE4-306A-4F9F-95F4-69126376008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97EC668-D001-4F01-A777-A1C8260412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2556</TotalTime>
  <Words>187</Words>
  <Application>Microsoft Office PowerPoint</Application>
  <PresentationFormat>On-screen Show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Calisto MT</vt:lpstr>
      <vt:lpstr>Wingdings</vt:lpstr>
      <vt:lpstr>Default Design</vt:lpstr>
      <vt:lpstr>PowerPoint Presentation</vt:lpstr>
      <vt:lpstr>2021 Legislative Session Priorities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 COVID-19 Response Weekly Tribal Leaders Call   Indian Affairs Department Fridays, 11:00 am</dc:title>
  <dc:creator>Microsoft Office User</dc:creator>
  <cp:lastModifiedBy>Jared Diaz</cp:lastModifiedBy>
  <cp:revision>188</cp:revision>
  <cp:lastPrinted>2019-07-30T16:41:59Z</cp:lastPrinted>
  <dcterms:created xsi:type="dcterms:W3CDTF">2020-04-03T16:57:03Z</dcterms:created>
  <dcterms:modified xsi:type="dcterms:W3CDTF">2024-01-03T18:27:58Z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0x01010070CE95ABCCDF824688903FE290C52AA9</vt:lpwstr>
  </property>
</Properties>
</file>