
<file path=[Content_Types].xml><?xml version="1.0" encoding="utf-8"?>
<Types xmlns="http://schemas.openxmlformats.org/package/2006/content-types">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3"/>
  </p:sldMasterIdLst>
  <p:notesMasterIdLst>
    <p:notesMasterId r:id="rId10"/>
  </p:notesMasterIdLst>
  <p:sldIdLst>
    <p:sldId id="409" r:id="rId4"/>
    <p:sldId id="414" r:id="rId5"/>
    <p:sldId id="411" r:id="rId6"/>
    <p:sldId id="416" r:id="rId7"/>
    <p:sldId id="410" r:id="rId8"/>
    <p:sldId id="412" r:id="rId9"/>
  </p:sldIdLst>
  <p:sldSz cx="9144000" cy="6858000" type="screen4x3"/>
  <p:notesSz cx="7023100" cy="9309100"/>
  <p:defaultTextStyle>
    <a:defPPr>
      <a:defRPr lang="en-US"/>
    </a:defPPr>
    <a:lvl1pPr algn="l" rtl="0" eaLnBrk="0" fontAlgn="base" hangingPunct="0">
      <a:spcBef>
        <a:spcPct val="0"/>
      </a:spcBef>
      <a:spcAft>
        <a:spcPct val="0"/>
      </a:spcAft>
      <a:defRPr kern="1200">
        <a:solidFill>
          <a:schemeClr val="tx1"/>
        </a:solidFill>
        <a:latin typeface="Calisto MT" panose="02040603050505030304" pitchFamily="18" charset="0"/>
        <a:ea typeface="+mn-ea"/>
        <a:cs typeface="+mn-cs"/>
      </a:defRPr>
    </a:lvl1pPr>
    <a:lvl2pPr marL="457200" algn="l" rtl="0" eaLnBrk="0" fontAlgn="base" hangingPunct="0">
      <a:spcBef>
        <a:spcPct val="0"/>
      </a:spcBef>
      <a:spcAft>
        <a:spcPct val="0"/>
      </a:spcAft>
      <a:defRPr kern="1200">
        <a:solidFill>
          <a:schemeClr val="tx1"/>
        </a:solidFill>
        <a:latin typeface="Calisto MT" panose="02040603050505030304" pitchFamily="18" charset="0"/>
        <a:ea typeface="+mn-ea"/>
        <a:cs typeface="+mn-cs"/>
      </a:defRPr>
    </a:lvl2pPr>
    <a:lvl3pPr marL="914400" algn="l" rtl="0" eaLnBrk="0" fontAlgn="base" hangingPunct="0">
      <a:spcBef>
        <a:spcPct val="0"/>
      </a:spcBef>
      <a:spcAft>
        <a:spcPct val="0"/>
      </a:spcAft>
      <a:defRPr kern="1200">
        <a:solidFill>
          <a:schemeClr val="tx1"/>
        </a:solidFill>
        <a:latin typeface="Calisto MT" panose="02040603050505030304" pitchFamily="18" charset="0"/>
        <a:ea typeface="+mn-ea"/>
        <a:cs typeface="+mn-cs"/>
      </a:defRPr>
    </a:lvl3pPr>
    <a:lvl4pPr marL="1371600" algn="l" rtl="0" eaLnBrk="0" fontAlgn="base" hangingPunct="0">
      <a:spcBef>
        <a:spcPct val="0"/>
      </a:spcBef>
      <a:spcAft>
        <a:spcPct val="0"/>
      </a:spcAft>
      <a:defRPr kern="1200">
        <a:solidFill>
          <a:schemeClr val="tx1"/>
        </a:solidFill>
        <a:latin typeface="Calisto MT" panose="02040603050505030304" pitchFamily="18" charset="0"/>
        <a:ea typeface="+mn-ea"/>
        <a:cs typeface="+mn-cs"/>
      </a:defRPr>
    </a:lvl4pPr>
    <a:lvl5pPr marL="1828800" algn="l" rtl="0" eaLnBrk="0" fontAlgn="base" hangingPunct="0">
      <a:spcBef>
        <a:spcPct val="0"/>
      </a:spcBef>
      <a:spcAft>
        <a:spcPct val="0"/>
      </a:spcAft>
      <a:defRPr kern="1200">
        <a:solidFill>
          <a:schemeClr val="tx1"/>
        </a:solidFill>
        <a:latin typeface="Calisto MT" panose="02040603050505030304" pitchFamily="18" charset="0"/>
        <a:ea typeface="+mn-ea"/>
        <a:cs typeface="+mn-cs"/>
      </a:defRPr>
    </a:lvl5pPr>
    <a:lvl6pPr marL="2286000" algn="l" defTabSz="914400" rtl="0" eaLnBrk="1" latinLnBrk="0" hangingPunct="1">
      <a:defRPr kern="1200">
        <a:solidFill>
          <a:schemeClr val="tx1"/>
        </a:solidFill>
        <a:latin typeface="Calisto MT" panose="02040603050505030304" pitchFamily="18" charset="0"/>
        <a:ea typeface="+mn-ea"/>
        <a:cs typeface="+mn-cs"/>
      </a:defRPr>
    </a:lvl6pPr>
    <a:lvl7pPr marL="2743200" algn="l" defTabSz="914400" rtl="0" eaLnBrk="1" latinLnBrk="0" hangingPunct="1">
      <a:defRPr kern="1200">
        <a:solidFill>
          <a:schemeClr val="tx1"/>
        </a:solidFill>
        <a:latin typeface="Calisto MT" panose="02040603050505030304" pitchFamily="18" charset="0"/>
        <a:ea typeface="+mn-ea"/>
        <a:cs typeface="+mn-cs"/>
      </a:defRPr>
    </a:lvl7pPr>
    <a:lvl8pPr marL="3200400" algn="l" defTabSz="914400" rtl="0" eaLnBrk="1" latinLnBrk="0" hangingPunct="1">
      <a:defRPr kern="1200">
        <a:solidFill>
          <a:schemeClr val="tx1"/>
        </a:solidFill>
        <a:latin typeface="Calisto MT" panose="02040603050505030304" pitchFamily="18" charset="0"/>
        <a:ea typeface="+mn-ea"/>
        <a:cs typeface="+mn-cs"/>
      </a:defRPr>
    </a:lvl8pPr>
    <a:lvl9pPr marL="3657600" algn="l" defTabSz="914400" rtl="0" eaLnBrk="1" latinLnBrk="0" hangingPunct="1">
      <a:defRPr kern="1200">
        <a:solidFill>
          <a:schemeClr val="tx1"/>
        </a:solidFill>
        <a:latin typeface="Calisto MT" panose="0204060305050503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4C1FA"/>
    <a:srgbClr val="CC3300"/>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3"/>
  </p:normalViewPr>
  <p:slideViewPr>
    <p:cSldViewPr>
      <p:cViewPr varScale="1">
        <p:scale>
          <a:sx n="110" d="100"/>
          <a:sy n="110" d="100"/>
        </p:scale>
        <p:origin x="1680"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5" d="100"/>
          <a:sy n="85" d="100"/>
        </p:scale>
        <p:origin x="384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presProps" Target="presProps.xml"/><Relationship Id="rId5" Type="http://schemas.openxmlformats.org/officeDocument/2006/relationships/slide" Target="slides/slide2.xml"/><Relationship Id="rId10"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a:extLst>
              <a:ext uri="{FF2B5EF4-FFF2-40B4-BE49-F238E27FC236}">
                <a16:creationId xmlns:a16="http://schemas.microsoft.com/office/drawing/2014/main" id="{E5AEE410-7C8F-4140-8EB9-5BB99B0E98BD}"/>
              </a:ext>
            </a:extLst>
          </p:cNvPr>
          <p:cNvSpPr>
            <a:spLocks noGrp="1" noChangeArrowheads="1"/>
          </p:cNvSpPr>
          <p:nvPr>
            <p:ph type="hdr" sz="quarter"/>
          </p:nvPr>
        </p:nvSpPr>
        <p:spPr bwMode="auto">
          <a:xfrm>
            <a:off x="0" y="0"/>
            <a:ext cx="3043238" cy="465138"/>
          </a:xfrm>
          <a:prstGeom prst="rect">
            <a:avLst/>
          </a:prstGeom>
          <a:noFill/>
          <a:ln>
            <a:noFill/>
          </a:ln>
          <a:effectLst/>
        </p:spPr>
        <p:txBody>
          <a:bodyPr vert="horz" wrap="square" lIns="93324" tIns="46662" rIns="93324" bIns="46662" numCol="1" anchor="t" anchorCtr="0" compatLnSpc="1">
            <a:prstTxWarp prst="textNoShape">
              <a:avLst/>
            </a:prstTxWarp>
          </a:bodyPr>
          <a:lstStyle>
            <a:lvl1pPr eaLnBrk="1" hangingPunct="1">
              <a:defRPr sz="1200">
                <a:latin typeface="Arial" panose="020B0604020202020204" pitchFamily="34" charset="0"/>
              </a:defRPr>
            </a:lvl1pPr>
          </a:lstStyle>
          <a:p>
            <a:pPr>
              <a:defRPr/>
            </a:pPr>
            <a:endParaRPr lang="en-US" altLang="en-US"/>
          </a:p>
        </p:txBody>
      </p:sp>
      <p:sp>
        <p:nvSpPr>
          <p:cNvPr id="25603" name="Rectangle 3">
            <a:extLst>
              <a:ext uri="{FF2B5EF4-FFF2-40B4-BE49-F238E27FC236}">
                <a16:creationId xmlns:a16="http://schemas.microsoft.com/office/drawing/2014/main" id="{8B0B2BA3-56DB-4301-981C-0D6192EED2CA}"/>
              </a:ext>
            </a:extLst>
          </p:cNvPr>
          <p:cNvSpPr>
            <a:spLocks noGrp="1" noChangeArrowheads="1"/>
          </p:cNvSpPr>
          <p:nvPr>
            <p:ph type="dt" idx="1"/>
          </p:nvPr>
        </p:nvSpPr>
        <p:spPr bwMode="auto">
          <a:xfrm>
            <a:off x="3978275" y="0"/>
            <a:ext cx="3043238" cy="465138"/>
          </a:xfrm>
          <a:prstGeom prst="rect">
            <a:avLst/>
          </a:prstGeom>
          <a:noFill/>
          <a:ln>
            <a:noFill/>
          </a:ln>
          <a:effectLst/>
        </p:spPr>
        <p:txBody>
          <a:bodyPr vert="horz" wrap="square" lIns="93324" tIns="46662" rIns="93324" bIns="46662" numCol="1" anchor="t" anchorCtr="0" compatLnSpc="1">
            <a:prstTxWarp prst="textNoShape">
              <a:avLst/>
            </a:prstTxWarp>
          </a:bodyPr>
          <a:lstStyle>
            <a:lvl1pPr algn="r" eaLnBrk="1" hangingPunct="1">
              <a:defRPr sz="1200">
                <a:latin typeface="Arial" panose="020B0604020202020204" pitchFamily="34" charset="0"/>
              </a:defRPr>
            </a:lvl1pPr>
          </a:lstStyle>
          <a:p>
            <a:pPr>
              <a:defRPr/>
            </a:pPr>
            <a:endParaRPr lang="en-US" altLang="en-US"/>
          </a:p>
        </p:txBody>
      </p:sp>
      <p:sp>
        <p:nvSpPr>
          <p:cNvPr id="13316" name="Rectangle 4">
            <a:extLst>
              <a:ext uri="{FF2B5EF4-FFF2-40B4-BE49-F238E27FC236}">
                <a16:creationId xmlns:a16="http://schemas.microsoft.com/office/drawing/2014/main" id="{B094DC87-0279-4F98-BDAD-A20F63F407FD}"/>
              </a:ext>
            </a:extLst>
          </p:cNvPr>
          <p:cNvSpPr>
            <a:spLocks noGrp="1" noRot="1" noChangeAspect="1" noChangeArrowheads="1" noTextEdit="1"/>
          </p:cNvSpPr>
          <p:nvPr>
            <p:ph type="sldImg" idx="2"/>
          </p:nvPr>
        </p:nvSpPr>
        <p:spPr bwMode="auto">
          <a:xfrm>
            <a:off x="1184275" y="698500"/>
            <a:ext cx="4654550" cy="34909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5" name="Rectangle 5">
            <a:extLst>
              <a:ext uri="{FF2B5EF4-FFF2-40B4-BE49-F238E27FC236}">
                <a16:creationId xmlns:a16="http://schemas.microsoft.com/office/drawing/2014/main" id="{353B740F-CF70-42A9-B9CD-9B61F9421D6B}"/>
              </a:ext>
            </a:extLst>
          </p:cNvPr>
          <p:cNvSpPr>
            <a:spLocks noGrp="1" noChangeArrowheads="1"/>
          </p:cNvSpPr>
          <p:nvPr>
            <p:ph type="body" sz="quarter" idx="3"/>
          </p:nvPr>
        </p:nvSpPr>
        <p:spPr bwMode="auto">
          <a:xfrm>
            <a:off x="701675" y="4421188"/>
            <a:ext cx="5619750" cy="4189412"/>
          </a:xfrm>
          <a:prstGeom prst="rect">
            <a:avLst/>
          </a:prstGeom>
          <a:noFill/>
          <a:ln>
            <a:noFill/>
          </a:ln>
          <a:effectLst/>
        </p:spPr>
        <p:txBody>
          <a:bodyPr vert="horz" wrap="square" lIns="93324" tIns="46662" rIns="93324" bIns="46662"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25606" name="Rectangle 6">
            <a:extLst>
              <a:ext uri="{FF2B5EF4-FFF2-40B4-BE49-F238E27FC236}">
                <a16:creationId xmlns:a16="http://schemas.microsoft.com/office/drawing/2014/main" id="{50966EE0-5E05-4D99-8B78-50F4EBF55F99}"/>
              </a:ext>
            </a:extLst>
          </p:cNvPr>
          <p:cNvSpPr>
            <a:spLocks noGrp="1" noChangeArrowheads="1"/>
          </p:cNvSpPr>
          <p:nvPr>
            <p:ph type="ftr" sz="quarter" idx="4"/>
          </p:nvPr>
        </p:nvSpPr>
        <p:spPr bwMode="auto">
          <a:xfrm>
            <a:off x="0" y="8842375"/>
            <a:ext cx="3043238" cy="465138"/>
          </a:xfrm>
          <a:prstGeom prst="rect">
            <a:avLst/>
          </a:prstGeom>
          <a:noFill/>
          <a:ln>
            <a:noFill/>
          </a:ln>
          <a:effectLst/>
        </p:spPr>
        <p:txBody>
          <a:bodyPr vert="horz" wrap="square" lIns="93324" tIns="46662" rIns="93324" bIns="46662" numCol="1" anchor="b" anchorCtr="0" compatLnSpc="1">
            <a:prstTxWarp prst="textNoShape">
              <a:avLst/>
            </a:prstTxWarp>
          </a:bodyPr>
          <a:lstStyle>
            <a:lvl1pPr eaLnBrk="1" hangingPunct="1">
              <a:defRPr sz="1200">
                <a:latin typeface="Arial" panose="020B0604020202020204" pitchFamily="34" charset="0"/>
              </a:defRPr>
            </a:lvl1pPr>
          </a:lstStyle>
          <a:p>
            <a:pPr>
              <a:defRPr/>
            </a:pPr>
            <a:endParaRPr lang="en-US" altLang="en-US"/>
          </a:p>
        </p:txBody>
      </p:sp>
      <p:sp>
        <p:nvSpPr>
          <p:cNvPr id="25607" name="Rectangle 7">
            <a:extLst>
              <a:ext uri="{FF2B5EF4-FFF2-40B4-BE49-F238E27FC236}">
                <a16:creationId xmlns:a16="http://schemas.microsoft.com/office/drawing/2014/main" id="{95150FAA-CC5F-4595-8BF9-37538E99C952}"/>
              </a:ext>
            </a:extLst>
          </p:cNvPr>
          <p:cNvSpPr>
            <a:spLocks noGrp="1" noChangeArrowheads="1"/>
          </p:cNvSpPr>
          <p:nvPr>
            <p:ph type="sldNum" sz="quarter" idx="5"/>
          </p:nvPr>
        </p:nvSpPr>
        <p:spPr bwMode="auto">
          <a:xfrm>
            <a:off x="3978275" y="8842375"/>
            <a:ext cx="3043238" cy="465138"/>
          </a:xfrm>
          <a:prstGeom prst="rect">
            <a:avLst/>
          </a:prstGeom>
          <a:noFill/>
          <a:ln>
            <a:noFill/>
          </a:ln>
          <a:effectLst/>
        </p:spPr>
        <p:txBody>
          <a:bodyPr vert="horz" wrap="square" lIns="93324" tIns="46662" rIns="93324" bIns="46662" numCol="1" anchor="b" anchorCtr="0" compatLnSpc="1">
            <a:prstTxWarp prst="textNoShape">
              <a:avLst/>
            </a:prstTxWarp>
          </a:bodyPr>
          <a:lstStyle>
            <a:lvl1pPr algn="r" eaLnBrk="1" hangingPunct="1">
              <a:defRPr sz="1200">
                <a:latin typeface="Arial" panose="020B0604020202020204" pitchFamily="34" charset="0"/>
              </a:defRPr>
            </a:lvl1pPr>
          </a:lstStyle>
          <a:p>
            <a:fld id="{67BFDBB1-5C43-4831-8265-A76D4BE6FAE2}"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5361" name="Google Shape;250;p7:notes">
            <a:extLst>
              <a:ext uri="{FF2B5EF4-FFF2-40B4-BE49-F238E27FC236}">
                <a16:creationId xmlns:a16="http://schemas.microsoft.com/office/drawing/2014/main" id="{EB645CFF-DB7D-49AA-94DD-C41514DF8FAB}"/>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00" tIns="46650" rIns="93300" bIns="46650"/>
          <a:lstStyle/>
          <a:p>
            <a:pPr>
              <a:spcBef>
                <a:spcPct val="0"/>
              </a:spcBef>
            </a:pPr>
            <a:endParaRPr lang="en-US" altLang="en-US"/>
          </a:p>
        </p:txBody>
      </p:sp>
      <p:sp>
        <p:nvSpPr>
          <p:cNvPr id="15362" name="Google Shape;251;p7:notes">
            <a:extLst>
              <a:ext uri="{FF2B5EF4-FFF2-40B4-BE49-F238E27FC236}">
                <a16:creationId xmlns:a16="http://schemas.microsoft.com/office/drawing/2014/main" id="{7CFC6A16-456A-4252-8BB3-A024929D5ED4}"/>
              </a:ext>
            </a:extLst>
          </p:cNvPr>
          <p:cNvSpPr>
            <a:spLocks noGrp="1" noRot="1" noChangeAspect="1" noTextEdit="1"/>
          </p:cNvSpPr>
          <p:nvPr>
            <p:ph type="sldImg" idx="2"/>
          </p:nvPr>
        </p:nvSpPr>
        <p:spPr>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a:round/>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409" name="Google Shape;250;p7:notes">
            <a:extLst>
              <a:ext uri="{FF2B5EF4-FFF2-40B4-BE49-F238E27FC236}">
                <a16:creationId xmlns:a16="http://schemas.microsoft.com/office/drawing/2014/main" id="{C1F0A700-06BC-42A2-8639-222EDC49288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00" tIns="46650" rIns="93300" bIns="46650"/>
          <a:lstStyle/>
          <a:p>
            <a:pPr>
              <a:spcBef>
                <a:spcPct val="0"/>
              </a:spcBef>
            </a:pPr>
            <a:endParaRPr lang="en-US" altLang="en-US"/>
          </a:p>
        </p:txBody>
      </p:sp>
      <p:sp>
        <p:nvSpPr>
          <p:cNvPr id="17410" name="Google Shape;251;p7:notes">
            <a:extLst>
              <a:ext uri="{FF2B5EF4-FFF2-40B4-BE49-F238E27FC236}">
                <a16:creationId xmlns:a16="http://schemas.microsoft.com/office/drawing/2014/main" id="{0C1E8A99-74BE-42D1-8490-013F8C3ECCBC}"/>
              </a:ext>
            </a:extLst>
          </p:cNvPr>
          <p:cNvSpPr>
            <a:spLocks noGrp="1" noRot="1" noChangeAspect="1" noTextEdit="1"/>
          </p:cNvSpPr>
          <p:nvPr>
            <p:ph type="sldImg" idx="2"/>
          </p:nvPr>
        </p:nvSpPr>
        <p:spPr>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a:round/>
          </a:ln>
        </p:spPr>
      </p:sp>
    </p:spTree>
    <p:extLst>
      <p:ext uri="{BB962C8B-B14F-4D97-AF65-F5344CB8AC3E}">
        <p14:creationId xmlns:p14="http://schemas.microsoft.com/office/powerpoint/2010/main" val="9360226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457" name="Google Shape;250;p7:notes">
            <a:extLst>
              <a:ext uri="{FF2B5EF4-FFF2-40B4-BE49-F238E27FC236}">
                <a16:creationId xmlns:a16="http://schemas.microsoft.com/office/drawing/2014/main" id="{A831DD2F-4FCC-40D8-AE27-720A9CC3FE81}"/>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00" tIns="46650" rIns="93300" bIns="46650"/>
          <a:lstStyle/>
          <a:p>
            <a:pPr>
              <a:spcBef>
                <a:spcPct val="0"/>
              </a:spcBef>
            </a:pPr>
            <a:endParaRPr lang="en-US" altLang="en-US"/>
          </a:p>
        </p:txBody>
      </p:sp>
      <p:sp>
        <p:nvSpPr>
          <p:cNvPr id="19458" name="Google Shape;251;p7:notes">
            <a:extLst>
              <a:ext uri="{FF2B5EF4-FFF2-40B4-BE49-F238E27FC236}">
                <a16:creationId xmlns:a16="http://schemas.microsoft.com/office/drawing/2014/main" id="{2BD792D9-25BE-4F2E-B9A8-3FC255E92A9F}"/>
              </a:ext>
            </a:extLst>
          </p:cNvPr>
          <p:cNvSpPr>
            <a:spLocks noGrp="1" noRot="1" noChangeAspect="1" noTextEdit="1"/>
          </p:cNvSpPr>
          <p:nvPr>
            <p:ph type="sldImg" idx="2"/>
          </p:nvPr>
        </p:nvSpPr>
        <p:spPr>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a:round/>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457" name="Google Shape;250;p7:notes">
            <a:extLst>
              <a:ext uri="{FF2B5EF4-FFF2-40B4-BE49-F238E27FC236}">
                <a16:creationId xmlns:a16="http://schemas.microsoft.com/office/drawing/2014/main" id="{A831DD2F-4FCC-40D8-AE27-720A9CC3FE81}"/>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00" tIns="46650" rIns="93300" bIns="46650"/>
          <a:lstStyle/>
          <a:p>
            <a:pPr>
              <a:spcBef>
                <a:spcPct val="0"/>
              </a:spcBef>
            </a:pPr>
            <a:endParaRPr lang="en-US" altLang="en-US"/>
          </a:p>
        </p:txBody>
      </p:sp>
      <p:sp>
        <p:nvSpPr>
          <p:cNvPr id="19458" name="Google Shape;251;p7:notes">
            <a:extLst>
              <a:ext uri="{FF2B5EF4-FFF2-40B4-BE49-F238E27FC236}">
                <a16:creationId xmlns:a16="http://schemas.microsoft.com/office/drawing/2014/main" id="{2BD792D9-25BE-4F2E-B9A8-3FC255E92A9F}"/>
              </a:ext>
            </a:extLst>
          </p:cNvPr>
          <p:cNvSpPr>
            <a:spLocks noGrp="1" noRot="1" noChangeAspect="1" noTextEdit="1"/>
          </p:cNvSpPr>
          <p:nvPr>
            <p:ph type="sldImg" idx="2"/>
          </p:nvPr>
        </p:nvSpPr>
        <p:spPr>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a:round/>
          </a:ln>
        </p:spPr>
      </p:sp>
    </p:spTree>
    <p:extLst>
      <p:ext uri="{BB962C8B-B14F-4D97-AF65-F5344CB8AC3E}">
        <p14:creationId xmlns:p14="http://schemas.microsoft.com/office/powerpoint/2010/main" val="41773370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7409" name="Google Shape;250;p7:notes">
            <a:extLst>
              <a:ext uri="{FF2B5EF4-FFF2-40B4-BE49-F238E27FC236}">
                <a16:creationId xmlns:a16="http://schemas.microsoft.com/office/drawing/2014/main" id="{C1F0A700-06BC-42A2-8639-222EDC492882}"/>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00" tIns="46650" rIns="93300" bIns="46650"/>
          <a:lstStyle/>
          <a:p>
            <a:pPr>
              <a:spcBef>
                <a:spcPct val="0"/>
              </a:spcBef>
            </a:pPr>
            <a:endParaRPr lang="en-US" altLang="en-US"/>
          </a:p>
        </p:txBody>
      </p:sp>
      <p:sp>
        <p:nvSpPr>
          <p:cNvPr id="17410" name="Google Shape;251;p7:notes">
            <a:extLst>
              <a:ext uri="{FF2B5EF4-FFF2-40B4-BE49-F238E27FC236}">
                <a16:creationId xmlns:a16="http://schemas.microsoft.com/office/drawing/2014/main" id="{0C1E8A99-74BE-42D1-8490-013F8C3ECCBC}"/>
              </a:ext>
            </a:extLst>
          </p:cNvPr>
          <p:cNvSpPr>
            <a:spLocks noGrp="1" noRot="1" noChangeAspect="1" noTextEdit="1"/>
          </p:cNvSpPr>
          <p:nvPr>
            <p:ph type="sldImg" idx="2"/>
          </p:nvPr>
        </p:nvSpPr>
        <p:spPr>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a:round/>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21505" name="Google Shape;250;p7:notes">
            <a:extLst>
              <a:ext uri="{FF2B5EF4-FFF2-40B4-BE49-F238E27FC236}">
                <a16:creationId xmlns:a16="http://schemas.microsoft.com/office/drawing/2014/main" id="{83038B76-F9D4-4131-AA6F-A66F1880D33E}"/>
              </a:ext>
            </a:extLst>
          </p:cNvPr>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00" tIns="46650" rIns="93300" bIns="46650"/>
          <a:lstStyle/>
          <a:p>
            <a:pPr>
              <a:spcBef>
                <a:spcPct val="0"/>
              </a:spcBef>
            </a:pPr>
            <a:endParaRPr lang="en-US" altLang="en-US"/>
          </a:p>
        </p:txBody>
      </p:sp>
      <p:sp>
        <p:nvSpPr>
          <p:cNvPr id="21506" name="Google Shape;251;p7:notes">
            <a:extLst>
              <a:ext uri="{FF2B5EF4-FFF2-40B4-BE49-F238E27FC236}">
                <a16:creationId xmlns:a16="http://schemas.microsoft.com/office/drawing/2014/main" id="{9F4DCB96-C36D-4400-814D-15304AB5F097}"/>
              </a:ext>
            </a:extLst>
          </p:cNvPr>
          <p:cNvSpPr>
            <a:spLocks noGrp="1" noRot="1" noChangeAspect="1" noTextEdit="1"/>
          </p:cNvSpPr>
          <p:nvPr>
            <p:ph type="sldImg" idx="2"/>
          </p:nvPr>
        </p:nvSpPr>
        <p:spPr>
          <a:custGeom>
            <a:avLst/>
            <a:gdLst>
              <a:gd name="T0" fmla="*/ 0 w 120000"/>
              <a:gd name="T1" fmla="*/ 0 h 120000"/>
              <a:gd name="T2" fmla="*/ 2147483646 w 120000"/>
              <a:gd name="T3" fmla="*/ 0 h 120000"/>
              <a:gd name="T4" fmla="*/ 2147483646 w 120000"/>
              <a:gd name="T5" fmla="*/ 2147483646 h 120000"/>
              <a:gd name="T6" fmla="*/ 0 w 120000"/>
              <a:gd name="T7" fmla="*/ 2147483646 h 120000"/>
              <a:gd name="T8" fmla="*/ 0 w 120000"/>
              <a:gd name="T9" fmla="*/ 0 h 120000"/>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120000" h="120000" extrusionOk="0">
                <a:moveTo>
                  <a:pt x="0" y="0"/>
                </a:moveTo>
                <a:lnTo>
                  <a:pt x="120000" y="0"/>
                </a:lnTo>
                <a:lnTo>
                  <a:pt x="120000" y="120000"/>
                </a:lnTo>
                <a:lnTo>
                  <a:pt x="0" y="120000"/>
                </a:lnTo>
                <a:lnTo>
                  <a:pt x="0" y="0"/>
                </a:lnTo>
                <a:close/>
              </a:path>
            </a:pathLst>
          </a:custGeom>
          <a:noFill/>
          <a:ln>
            <a:round/>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Rectangle 4">
            <a:extLst>
              <a:ext uri="{FF2B5EF4-FFF2-40B4-BE49-F238E27FC236}">
                <a16:creationId xmlns:a16="http://schemas.microsoft.com/office/drawing/2014/main" id="{C86282B2-DA89-4D58-9912-FFC6E0280DB2}"/>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C4CE6581-68B1-461A-8051-74E263574201}"/>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9459EF29-591C-42E9-8470-E1FA5CF8EE6E}"/>
              </a:ext>
            </a:extLst>
          </p:cNvPr>
          <p:cNvSpPr>
            <a:spLocks noGrp="1" noChangeArrowheads="1"/>
          </p:cNvSpPr>
          <p:nvPr>
            <p:ph type="sldNum" sz="quarter" idx="12"/>
          </p:nvPr>
        </p:nvSpPr>
        <p:spPr>
          <a:ln/>
        </p:spPr>
        <p:txBody>
          <a:bodyPr/>
          <a:lstStyle>
            <a:lvl1pPr>
              <a:defRPr/>
            </a:lvl1pPr>
          </a:lstStyle>
          <a:p>
            <a:fld id="{7E27DDCC-87FB-432A-B4E9-F52193EECF4A}" type="slidenum">
              <a:rPr lang="en-US" altLang="en-US"/>
              <a:pPr/>
              <a:t>‹#›</a:t>
            </a:fld>
            <a:endParaRPr lang="en-US" altLang="en-US"/>
          </a:p>
        </p:txBody>
      </p:sp>
    </p:spTree>
    <p:extLst>
      <p:ext uri="{BB962C8B-B14F-4D97-AF65-F5344CB8AC3E}">
        <p14:creationId xmlns:p14="http://schemas.microsoft.com/office/powerpoint/2010/main" val="6268095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6DA6CF3C-08E2-4AD3-806E-EDCB2D3A1473}"/>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FAA5419F-DD7C-4701-A584-F2D321A75C6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4D05B775-3636-4788-A6D5-355F50B241D6}"/>
              </a:ext>
            </a:extLst>
          </p:cNvPr>
          <p:cNvSpPr>
            <a:spLocks noGrp="1" noChangeArrowheads="1"/>
          </p:cNvSpPr>
          <p:nvPr>
            <p:ph type="sldNum" sz="quarter" idx="12"/>
          </p:nvPr>
        </p:nvSpPr>
        <p:spPr>
          <a:ln/>
        </p:spPr>
        <p:txBody>
          <a:bodyPr/>
          <a:lstStyle>
            <a:lvl1pPr>
              <a:defRPr/>
            </a:lvl1pPr>
          </a:lstStyle>
          <a:p>
            <a:fld id="{2A52CA47-A459-4195-9D71-91B263ECE978}" type="slidenum">
              <a:rPr lang="en-US" altLang="en-US"/>
              <a:pPr/>
              <a:t>‹#›</a:t>
            </a:fld>
            <a:endParaRPr lang="en-US" altLang="en-US"/>
          </a:p>
        </p:txBody>
      </p:sp>
    </p:spTree>
    <p:extLst>
      <p:ext uri="{BB962C8B-B14F-4D97-AF65-F5344CB8AC3E}">
        <p14:creationId xmlns:p14="http://schemas.microsoft.com/office/powerpoint/2010/main" val="30009913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42FD917A-5727-4FD7-A675-273B19B222A5}"/>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B46F706D-665B-4B82-B43D-1696DB3477A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A1A2B9EC-0E37-46F1-9963-9EA2C79B5123}"/>
              </a:ext>
            </a:extLst>
          </p:cNvPr>
          <p:cNvSpPr>
            <a:spLocks noGrp="1" noChangeArrowheads="1"/>
          </p:cNvSpPr>
          <p:nvPr>
            <p:ph type="sldNum" sz="quarter" idx="12"/>
          </p:nvPr>
        </p:nvSpPr>
        <p:spPr>
          <a:ln/>
        </p:spPr>
        <p:txBody>
          <a:bodyPr/>
          <a:lstStyle>
            <a:lvl1pPr>
              <a:defRPr/>
            </a:lvl1pPr>
          </a:lstStyle>
          <a:p>
            <a:fld id="{85AD74BC-D34B-4307-936A-3BFDAF69239B}" type="slidenum">
              <a:rPr lang="en-US" altLang="en-US"/>
              <a:pPr/>
              <a:t>‹#›</a:t>
            </a:fld>
            <a:endParaRPr lang="en-US" altLang="en-US"/>
          </a:p>
        </p:txBody>
      </p:sp>
    </p:spTree>
    <p:extLst>
      <p:ext uri="{BB962C8B-B14F-4D97-AF65-F5344CB8AC3E}">
        <p14:creationId xmlns:p14="http://schemas.microsoft.com/office/powerpoint/2010/main" val="37099882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2741371-1221-4E1B-A806-2C2732F2B14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91C569CF-70A3-4588-AE26-C28FD683B77C}"/>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CCF8EE90-F43C-4B5E-9814-296225BE199F}"/>
              </a:ext>
            </a:extLst>
          </p:cNvPr>
          <p:cNvSpPr>
            <a:spLocks noGrp="1" noChangeArrowheads="1"/>
          </p:cNvSpPr>
          <p:nvPr>
            <p:ph type="sldNum" sz="quarter" idx="12"/>
          </p:nvPr>
        </p:nvSpPr>
        <p:spPr>
          <a:ln/>
        </p:spPr>
        <p:txBody>
          <a:bodyPr/>
          <a:lstStyle>
            <a:lvl1pPr>
              <a:defRPr/>
            </a:lvl1pPr>
          </a:lstStyle>
          <a:p>
            <a:fld id="{B6B55672-B2D3-4A66-93BD-B1DDAF4F79ED}" type="slidenum">
              <a:rPr lang="en-US" altLang="en-US"/>
              <a:pPr/>
              <a:t>‹#›</a:t>
            </a:fld>
            <a:endParaRPr lang="en-US" altLang="en-US"/>
          </a:p>
        </p:txBody>
      </p:sp>
    </p:spTree>
    <p:extLst>
      <p:ext uri="{BB962C8B-B14F-4D97-AF65-F5344CB8AC3E}">
        <p14:creationId xmlns:p14="http://schemas.microsoft.com/office/powerpoint/2010/main" val="35525612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Rectangle 4">
            <a:extLst>
              <a:ext uri="{FF2B5EF4-FFF2-40B4-BE49-F238E27FC236}">
                <a16:creationId xmlns:a16="http://schemas.microsoft.com/office/drawing/2014/main" id="{28B7AE49-9B92-4A9F-AE10-982EB468453B}"/>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a:extLst>
              <a:ext uri="{FF2B5EF4-FFF2-40B4-BE49-F238E27FC236}">
                <a16:creationId xmlns:a16="http://schemas.microsoft.com/office/drawing/2014/main" id="{0A54E133-FAF8-4A08-A320-B39AB1B3DF7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a:extLst>
              <a:ext uri="{FF2B5EF4-FFF2-40B4-BE49-F238E27FC236}">
                <a16:creationId xmlns:a16="http://schemas.microsoft.com/office/drawing/2014/main" id="{EF7C90C4-64FC-40FB-9AB5-F2FC0E90FC1A}"/>
              </a:ext>
            </a:extLst>
          </p:cNvPr>
          <p:cNvSpPr>
            <a:spLocks noGrp="1" noChangeArrowheads="1"/>
          </p:cNvSpPr>
          <p:nvPr>
            <p:ph type="sldNum" sz="quarter" idx="12"/>
          </p:nvPr>
        </p:nvSpPr>
        <p:spPr>
          <a:ln/>
        </p:spPr>
        <p:txBody>
          <a:bodyPr/>
          <a:lstStyle>
            <a:lvl1pPr>
              <a:defRPr/>
            </a:lvl1pPr>
          </a:lstStyle>
          <a:p>
            <a:fld id="{1AD6E048-3CC4-4C63-A94D-6821DCA7FFE5}" type="slidenum">
              <a:rPr lang="en-US" altLang="en-US"/>
              <a:pPr/>
              <a:t>‹#›</a:t>
            </a:fld>
            <a:endParaRPr lang="en-US" altLang="en-US"/>
          </a:p>
        </p:txBody>
      </p:sp>
    </p:spTree>
    <p:extLst>
      <p:ext uri="{BB962C8B-B14F-4D97-AF65-F5344CB8AC3E}">
        <p14:creationId xmlns:p14="http://schemas.microsoft.com/office/powerpoint/2010/main" val="26715002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a:extLst>
              <a:ext uri="{FF2B5EF4-FFF2-40B4-BE49-F238E27FC236}">
                <a16:creationId xmlns:a16="http://schemas.microsoft.com/office/drawing/2014/main" id="{CA72979E-C73E-458F-8252-57D554F6C94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9B90D859-1500-4449-958B-6F289624703A}"/>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D40ACFE1-E13A-4D09-AFAF-A4F65D6A802D}"/>
              </a:ext>
            </a:extLst>
          </p:cNvPr>
          <p:cNvSpPr>
            <a:spLocks noGrp="1" noChangeArrowheads="1"/>
          </p:cNvSpPr>
          <p:nvPr>
            <p:ph type="sldNum" sz="quarter" idx="12"/>
          </p:nvPr>
        </p:nvSpPr>
        <p:spPr>
          <a:ln/>
        </p:spPr>
        <p:txBody>
          <a:bodyPr/>
          <a:lstStyle>
            <a:lvl1pPr>
              <a:defRPr/>
            </a:lvl1pPr>
          </a:lstStyle>
          <a:p>
            <a:fld id="{C61FF9DA-B497-41C4-881A-E7A178A0DB1C}" type="slidenum">
              <a:rPr lang="en-US" altLang="en-US"/>
              <a:pPr/>
              <a:t>‹#›</a:t>
            </a:fld>
            <a:endParaRPr lang="en-US" altLang="en-US"/>
          </a:p>
        </p:txBody>
      </p:sp>
    </p:spTree>
    <p:extLst>
      <p:ext uri="{BB962C8B-B14F-4D97-AF65-F5344CB8AC3E}">
        <p14:creationId xmlns:p14="http://schemas.microsoft.com/office/powerpoint/2010/main" val="2379219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C1D04530-A229-4DEC-B1A7-0A0F5B3772DC}"/>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a:extLst>
              <a:ext uri="{FF2B5EF4-FFF2-40B4-BE49-F238E27FC236}">
                <a16:creationId xmlns:a16="http://schemas.microsoft.com/office/drawing/2014/main" id="{BCCB2E9D-D727-45F6-A689-AD46C2FEAA68}"/>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a:extLst>
              <a:ext uri="{FF2B5EF4-FFF2-40B4-BE49-F238E27FC236}">
                <a16:creationId xmlns:a16="http://schemas.microsoft.com/office/drawing/2014/main" id="{A144FA9C-E6E7-41BE-81AC-D2806D486485}"/>
              </a:ext>
            </a:extLst>
          </p:cNvPr>
          <p:cNvSpPr>
            <a:spLocks noGrp="1" noChangeArrowheads="1"/>
          </p:cNvSpPr>
          <p:nvPr>
            <p:ph type="sldNum" sz="quarter" idx="12"/>
          </p:nvPr>
        </p:nvSpPr>
        <p:spPr>
          <a:ln/>
        </p:spPr>
        <p:txBody>
          <a:bodyPr/>
          <a:lstStyle>
            <a:lvl1pPr>
              <a:defRPr/>
            </a:lvl1pPr>
          </a:lstStyle>
          <a:p>
            <a:fld id="{E68A535A-BFCF-4CBA-84CA-D99E8A96F52C}" type="slidenum">
              <a:rPr lang="en-US" altLang="en-US"/>
              <a:pPr/>
              <a:t>‹#›</a:t>
            </a:fld>
            <a:endParaRPr lang="en-US" altLang="en-US"/>
          </a:p>
        </p:txBody>
      </p:sp>
    </p:spTree>
    <p:extLst>
      <p:ext uri="{BB962C8B-B14F-4D97-AF65-F5344CB8AC3E}">
        <p14:creationId xmlns:p14="http://schemas.microsoft.com/office/powerpoint/2010/main" val="2091237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4ACB65D0-093B-4EF3-A600-FF7889493799}"/>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a:extLst>
              <a:ext uri="{FF2B5EF4-FFF2-40B4-BE49-F238E27FC236}">
                <a16:creationId xmlns:a16="http://schemas.microsoft.com/office/drawing/2014/main" id="{99C36DA4-D318-4348-986E-71FBBDE69F4B}"/>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a:extLst>
              <a:ext uri="{FF2B5EF4-FFF2-40B4-BE49-F238E27FC236}">
                <a16:creationId xmlns:a16="http://schemas.microsoft.com/office/drawing/2014/main" id="{D978F998-E816-4944-B218-50E01AB2427D}"/>
              </a:ext>
            </a:extLst>
          </p:cNvPr>
          <p:cNvSpPr>
            <a:spLocks noGrp="1" noChangeArrowheads="1"/>
          </p:cNvSpPr>
          <p:nvPr>
            <p:ph type="sldNum" sz="quarter" idx="12"/>
          </p:nvPr>
        </p:nvSpPr>
        <p:spPr>
          <a:ln/>
        </p:spPr>
        <p:txBody>
          <a:bodyPr/>
          <a:lstStyle>
            <a:lvl1pPr>
              <a:defRPr/>
            </a:lvl1pPr>
          </a:lstStyle>
          <a:p>
            <a:fld id="{DA3FE150-0B58-43F2-8ABC-0588A5899836}" type="slidenum">
              <a:rPr lang="en-US" altLang="en-US"/>
              <a:pPr/>
              <a:t>‹#›</a:t>
            </a:fld>
            <a:endParaRPr lang="en-US" altLang="en-US"/>
          </a:p>
        </p:txBody>
      </p:sp>
    </p:spTree>
    <p:extLst>
      <p:ext uri="{BB962C8B-B14F-4D97-AF65-F5344CB8AC3E}">
        <p14:creationId xmlns:p14="http://schemas.microsoft.com/office/powerpoint/2010/main" val="2766613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F9F0F360-45AC-48EC-AA6A-06E64E2CCFE4}"/>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a:extLst>
              <a:ext uri="{FF2B5EF4-FFF2-40B4-BE49-F238E27FC236}">
                <a16:creationId xmlns:a16="http://schemas.microsoft.com/office/drawing/2014/main" id="{6BD2D5C1-8958-41F9-BB68-3DA977AA759E}"/>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a:extLst>
              <a:ext uri="{FF2B5EF4-FFF2-40B4-BE49-F238E27FC236}">
                <a16:creationId xmlns:a16="http://schemas.microsoft.com/office/drawing/2014/main" id="{F53AD9F8-60C3-49AE-8445-429718563717}"/>
              </a:ext>
            </a:extLst>
          </p:cNvPr>
          <p:cNvSpPr>
            <a:spLocks noGrp="1" noChangeArrowheads="1"/>
          </p:cNvSpPr>
          <p:nvPr>
            <p:ph type="sldNum" sz="quarter" idx="12"/>
          </p:nvPr>
        </p:nvSpPr>
        <p:spPr>
          <a:ln/>
        </p:spPr>
        <p:txBody>
          <a:bodyPr/>
          <a:lstStyle>
            <a:lvl1pPr>
              <a:defRPr/>
            </a:lvl1pPr>
          </a:lstStyle>
          <a:p>
            <a:fld id="{1DC29822-3FC5-4225-A48A-3EFC7ED91B3F}" type="slidenum">
              <a:rPr lang="en-US" altLang="en-US"/>
              <a:pPr/>
              <a:t>‹#›</a:t>
            </a:fld>
            <a:endParaRPr lang="en-US" altLang="en-US"/>
          </a:p>
        </p:txBody>
      </p:sp>
    </p:spTree>
    <p:extLst>
      <p:ext uri="{BB962C8B-B14F-4D97-AF65-F5344CB8AC3E}">
        <p14:creationId xmlns:p14="http://schemas.microsoft.com/office/powerpoint/2010/main" val="33665097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96A0045F-8B9E-416C-A525-3B15BED4A2D0}"/>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C186D01F-2161-48BD-AB8F-6D85EEEFC117}"/>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14211E9B-97D2-4CFA-8074-C000EF469997}"/>
              </a:ext>
            </a:extLst>
          </p:cNvPr>
          <p:cNvSpPr>
            <a:spLocks noGrp="1" noChangeArrowheads="1"/>
          </p:cNvSpPr>
          <p:nvPr>
            <p:ph type="sldNum" sz="quarter" idx="12"/>
          </p:nvPr>
        </p:nvSpPr>
        <p:spPr>
          <a:ln/>
        </p:spPr>
        <p:txBody>
          <a:bodyPr/>
          <a:lstStyle>
            <a:lvl1pPr>
              <a:defRPr/>
            </a:lvl1pPr>
          </a:lstStyle>
          <a:p>
            <a:fld id="{3A3151F1-FC1D-4FC2-86EC-CC9AE2073315}" type="slidenum">
              <a:rPr lang="en-US" altLang="en-US"/>
              <a:pPr/>
              <a:t>‹#›</a:t>
            </a:fld>
            <a:endParaRPr lang="en-US" altLang="en-US"/>
          </a:p>
        </p:txBody>
      </p:sp>
    </p:spTree>
    <p:extLst>
      <p:ext uri="{BB962C8B-B14F-4D97-AF65-F5344CB8AC3E}">
        <p14:creationId xmlns:p14="http://schemas.microsoft.com/office/powerpoint/2010/main" val="18553347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Rectangle 4">
            <a:extLst>
              <a:ext uri="{FF2B5EF4-FFF2-40B4-BE49-F238E27FC236}">
                <a16:creationId xmlns:a16="http://schemas.microsoft.com/office/drawing/2014/main" id="{3228B3FE-C9EF-40F3-94E5-9D3B336146CA}"/>
              </a:ext>
            </a:extLst>
          </p:cNvPr>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a:extLst>
              <a:ext uri="{FF2B5EF4-FFF2-40B4-BE49-F238E27FC236}">
                <a16:creationId xmlns:a16="http://schemas.microsoft.com/office/drawing/2014/main" id="{9F718512-4889-425E-AB24-864FE2E5976D}"/>
              </a:ext>
            </a:extLst>
          </p:cNvPr>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a:extLst>
              <a:ext uri="{FF2B5EF4-FFF2-40B4-BE49-F238E27FC236}">
                <a16:creationId xmlns:a16="http://schemas.microsoft.com/office/drawing/2014/main" id="{ADB9C028-024A-4C3F-ACCB-8994FD72B421}"/>
              </a:ext>
            </a:extLst>
          </p:cNvPr>
          <p:cNvSpPr>
            <a:spLocks noGrp="1" noChangeArrowheads="1"/>
          </p:cNvSpPr>
          <p:nvPr>
            <p:ph type="sldNum" sz="quarter" idx="12"/>
          </p:nvPr>
        </p:nvSpPr>
        <p:spPr>
          <a:ln/>
        </p:spPr>
        <p:txBody>
          <a:bodyPr/>
          <a:lstStyle>
            <a:lvl1pPr>
              <a:defRPr/>
            </a:lvl1pPr>
          </a:lstStyle>
          <a:p>
            <a:fld id="{183B9AAA-B421-409D-834F-762BC56842B6}" type="slidenum">
              <a:rPr lang="en-US" altLang="en-US"/>
              <a:pPr/>
              <a:t>‹#›</a:t>
            </a:fld>
            <a:endParaRPr lang="en-US" altLang="en-US"/>
          </a:p>
        </p:txBody>
      </p:sp>
    </p:spTree>
    <p:extLst>
      <p:ext uri="{BB962C8B-B14F-4D97-AF65-F5344CB8AC3E}">
        <p14:creationId xmlns:p14="http://schemas.microsoft.com/office/powerpoint/2010/main" val="11573923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581661DE-8B87-428F-8B60-239C4F0DB986}"/>
              </a:ext>
            </a:extLst>
          </p:cNvPr>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9FF77EA5-8024-4FBD-9318-FAB500858D17}"/>
              </a:ext>
            </a:extLst>
          </p:cNvPr>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a:extLst>
              <a:ext uri="{FF2B5EF4-FFF2-40B4-BE49-F238E27FC236}">
                <a16:creationId xmlns:a16="http://schemas.microsoft.com/office/drawing/2014/main" id="{54BD2EC9-6D29-4C9B-85F7-7A42D8EE9464}"/>
              </a:ext>
            </a:extLst>
          </p:cNvPr>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a:defRPr/>
            </a:pPr>
            <a:endParaRPr lang="en-US" altLang="en-US"/>
          </a:p>
        </p:txBody>
      </p:sp>
      <p:sp>
        <p:nvSpPr>
          <p:cNvPr id="1029" name="Rectangle 5">
            <a:extLst>
              <a:ext uri="{FF2B5EF4-FFF2-40B4-BE49-F238E27FC236}">
                <a16:creationId xmlns:a16="http://schemas.microsoft.com/office/drawing/2014/main" id="{83E9044C-424D-4BC2-B9EE-226058C617B4}"/>
              </a:ext>
            </a:extLst>
          </p:cNvPr>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a:defRPr/>
            </a:pPr>
            <a:endParaRPr lang="en-US" altLang="en-US"/>
          </a:p>
        </p:txBody>
      </p:sp>
      <p:sp>
        <p:nvSpPr>
          <p:cNvPr id="1030" name="Rectangle 6">
            <a:extLst>
              <a:ext uri="{FF2B5EF4-FFF2-40B4-BE49-F238E27FC236}">
                <a16:creationId xmlns:a16="http://schemas.microsoft.com/office/drawing/2014/main" id="{A3A429C8-B060-4842-A7E7-33BD346B3D28}"/>
              </a:ext>
            </a:extLst>
          </p:cNvPr>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atin typeface="Arial" panose="020B0604020202020204" pitchFamily="34" charset="0"/>
              </a:defRPr>
            </a:lvl1pPr>
          </a:lstStyle>
          <a:p>
            <a:fld id="{DDE144DB-81F6-47AC-9DDE-57FBB6E082D8}"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iad.state.nm.us/contact-us/staff-directory/"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1.tiff"/><Relationship Id="rId5" Type="http://schemas.openxmlformats.org/officeDocument/2006/relationships/hyperlink" Target="mailto:Nadine.Padilla@state.nm.us" TargetMode="External"/><Relationship Id="rId4" Type="http://schemas.openxmlformats.org/officeDocument/2006/relationships/hyperlink" Target="mailto:Lynn.Trujillo@state.nm.u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11D5AC5-D4D8-4C36-BA66-2C0C0D4CDF59}"/>
              </a:ext>
            </a:extLst>
          </p:cNvPr>
          <p:cNvSpPr/>
          <p:nvPr/>
        </p:nvSpPr>
        <p:spPr>
          <a:xfrm>
            <a:off x="0" y="76200"/>
            <a:ext cx="9144000" cy="3810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2020 STATE TRIBAL LEADERS SUMMIT</a:t>
            </a:r>
          </a:p>
        </p:txBody>
      </p:sp>
      <p:sp>
        <p:nvSpPr>
          <p:cNvPr id="3076" name="Rectangle 12">
            <a:extLst>
              <a:ext uri="{FF2B5EF4-FFF2-40B4-BE49-F238E27FC236}">
                <a16:creationId xmlns:a16="http://schemas.microsoft.com/office/drawing/2014/main" id="{EE825EFA-0A78-4C93-BB34-F921D16E93C1}"/>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152352" rIns="0" bIns="0" anchor="ct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defRPr/>
            </a:pPr>
            <a:endParaRPr lang="en-US" altLang="en-US" sz="1800">
              <a:latin typeface="Calisto MT" charset="0"/>
            </a:endParaRPr>
          </a:p>
        </p:txBody>
      </p:sp>
      <p:sp>
        <p:nvSpPr>
          <p:cNvPr id="3077" name="Rectangle 13">
            <a:extLst>
              <a:ext uri="{FF2B5EF4-FFF2-40B4-BE49-F238E27FC236}">
                <a16:creationId xmlns:a16="http://schemas.microsoft.com/office/drawing/2014/main" id="{A15DAF5F-0F95-4186-83D3-F05264190569}"/>
              </a:ext>
            </a:extLst>
          </p:cNvPr>
          <p:cNvSpPr>
            <a:spLocks noChangeArrowheads="1"/>
          </p:cNvSpPr>
          <p:nvPr/>
        </p:nvSpPr>
        <p:spPr bwMode="auto">
          <a:xfrm>
            <a:off x="1162050" y="1009618"/>
            <a:ext cx="8475662" cy="58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b="1" dirty="0">
                <a:solidFill>
                  <a:srgbClr val="2F5496"/>
                </a:solidFill>
                <a:latin typeface="Calibri Light" panose="020F0302020204030204" pitchFamily="34" charset="0"/>
                <a:cs typeface="Times New Roman" panose="02020603050405020304" pitchFamily="18" charset="0"/>
              </a:rPr>
              <a:t>Aging &amp; Long Term Services Department</a:t>
            </a:r>
            <a:endParaRPr lang="en-US" altLang="en-US" dirty="0">
              <a:solidFill>
                <a:srgbClr val="2F5496"/>
              </a:solidFill>
              <a:latin typeface="Calibri Light" panose="020F0302020204030204" pitchFamily="34" charset="0"/>
              <a:cs typeface="Times New Roman" panose="02020603050405020304" pitchFamily="18" charset="0"/>
            </a:endParaRPr>
          </a:p>
        </p:txBody>
      </p:sp>
      <p:sp>
        <p:nvSpPr>
          <p:cNvPr id="3080" name="Rectangle 14">
            <a:extLst>
              <a:ext uri="{FF2B5EF4-FFF2-40B4-BE49-F238E27FC236}">
                <a16:creationId xmlns:a16="http://schemas.microsoft.com/office/drawing/2014/main" id="{A3A98BFC-4D36-4BCC-A6DE-E579E65DEF65}"/>
              </a:ext>
            </a:extLst>
          </p:cNvPr>
          <p:cNvSpPr>
            <a:spLocks noChangeArrowheads="1"/>
          </p:cNvSpPr>
          <p:nvPr/>
        </p:nvSpPr>
        <p:spPr bwMode="auto">
          <a:xfrm>
            <a:off x="266700" y="1785684"/>
            <a:ext cx="8610600" cy="5170598"/>
          </a:xfrm>
          <a:prstGeom prst="rect">
            <a:avLst/>
          </a:prstGeom>
          <a:noFill/>
          <a:ln>
            <a:noFill/>
          </a:ln>
        </p:spPr>
        <p:txBody>
          <a:bodyPr wrap="square" lIns="0" tIns="152352" rIns="0" bIns="0" anchor="ct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endParaRPr lang="en-US" altLang="en-US" sz="1600" dirty="0">
              <a:solidFill>
                <a:srgbClr val="2F5496"/>
              </a:solidFill>
              <a:latin typeface="Calibri" panose="020F0502020204030204" pitchFamily="34" charset="0"/>
              <a:ea typeface="Times New Roman" panose="02020603050405020304" pitchFamily="18" charset="0"/>
              <a:cs typeface="Calibri" panose="020F0502020204030204" pitchFamily="34" charset="0"/>
            </a:endParaRPr>
          </a:p>
          <a:p>
            <a:pPr algn="ctr">
              <a:spcBef>
                <a:spcPct val="0"/>
              </a:spcBef>
              <a:buFontTx/>
              <a:buNone/>
            </a:pPr>
            <a:r>
              <a:rPr lang="en-US" altLang="en-US" sz="2000" b="1" dirty="0">
                <a:solidFill>
                  <a:srgbClr val="002060"/>
                </a:solidFill>
                <a:latin typeface="Calibri" panose="020F0502020204030204" pitchFamily="34" charset="0"/>
                <a:ea typeface="Times New Roman" panose="02020603050405020304" pitchFamily="18" charset="0"/>
                <a:cs typeface="Calibri" panose="020F0502020204030204" pitchFamily="34" charset="0"/>
              </a:rPr>
              <a:t>Office of Indian Elders Affairs</a:t>
            </a:r>
            <a:endParaRPr lang="en-US" altLang="en-US" sz="2000" dirty="0">
              <a:solidFill>
                <a:srgbClr val="002060"/>
              </a:solidFill>
              <a:latin typeface="Calibri" panose="020F0502020204030204" pitchFamily="34" charset="0"/>
              <a:ea typeface="Times New Roman" panose="02020603050405020304" pitchFamily="18" charset="0"/>
              <a:cs typeface="Calibri" panose="020F0502020204030204" pitchFamily="34" charset="0"/>
            </a:endParaRPr>
          </a:p>
          <a:p>
            <a:pPr algn="ctr">
              <a:spcBef>
                <a:spcPct val="0"/>
              </a:spcBef>
              <a:buFontTx/>
              <a:buNone/>
            </a:pPr>
            <a:r>
              <a:rPr lang="en-US" altLang="en-US" sz="1600" dirty="0">
                <a:solidFill>
                  <a:srgbClr val="002060"/>
                </a:solidFill>
                <a:latin typeface="Calibri" panose="020F0502020204030204" pitchFamily="34" charset="0"/>
                <a:ea typeface="Times New Roman" panose="02020603050405020304" pitchFamily="18" charset="0"/>
                <a:cs typeface="Calibri" panose="020F0502020204030204" pitchFamily="34" charset="0"/>
              </a:rPr>
              <a:t>The Office of Indian Elders Affairs (OIEA) was created within the Office of the Secretary in 2004. </a:t>
            </a:r>
          </a:p>
          <a:p>
            <a:pPr algn="ctr">
              <a:spcBef>
                <a:spcPct val="0"/>
              </a:spcBef>
              <a:buFontTx/>
              <a:buNone/>
            </a:pPr>
            <a:r>
              <a:rPr lang="en-US" altLang="en-US" sz="1600" dirty="0">
                <a:solidFill>
                  <a:srgbClr val="002060"/>
                </a:solidFill>
                <a:latin typeface="Calibri" panose="020F0502020204030204" pitchFamily="34" charset="0"/>
                <a:ea typeface="Times New Roman" panose="02020603050405020304" pitchFamily="18" charset="0"/>
                <a:cs typeface="Calibri" panose="020F0502020204030204" pitchFamily="34" charset="0"/>
              </a:rPr>
              <a:t>The OIEA serves as the focal point for ALTSD to address issues affecting New Mexico’s Indian elders.</a:t>
            </a:r>
          </a:p>
          <a:p>
            <a:pPr algn="ctr">
              <a:spcBef>
                <a:spcPct val="0"/>
              </a:spcBef>
              <a:buFontTx/>
              <a:buNone/>
            </a:pPr>
            <a:r>
              <a:rPr lang="en-US" altLang="en-US" sz="1600" dirty="0">
                <a:solidFill>
                  <a:srgbClr val="002060"/>
                </a:solidFill>
                <a:latin typeface="Calibri" panose="020F0502020204030204" pitchFamily="34" charset="0"/>
                <a:ea typeface="Calibri" panose="020F0502020204030204" pitchFamily="34" charset="0"/>
                <a:cs typeface="Times New Roman" panose="02020603050405020304" pitchFamily="18" charset="0"/>
              </a:rPr>
              <a:t> The OIEA Director is appointed by the Governor and serves as the primary tribal liaison for ALTSD.</a:t>
            </a:r>
            <a:endParaRPr lang="en-US" altLang="en-US" sz="1600" dirty="0">
              <a:solidFill>
                <a:srgbClr val="002060"/>
              </a:solidFill>
              <a:latin typeface="Calibri" panose="020F0502020204030204" pitchFamily="34" charset="0"/>
              <a:ea typeface="Times New Roman" panose="02020603050405020304" pitchFamily="18" charset="0"/>
              <a:cs typeface="Calibri" panose="020F0502020204030204" pitchFamily="34" charset="0"/>
            </a:endParaRPr>
          </a:p>
          <a:p>
            <a:pPr>
              <a:spcBef>
                <a:spcPct val="0"/>
              </a:spcBef>
              <a:buFontTx/>
              <a:buNone/>
            </a:pPr>
            <a:endParaRPr lang="en-US" altLang="en-US" sz="1600" dirty="0">
              <a:solidFill>
                <a:srgbClr val="0070C0"/>
              </a:solidFill>
              <a:latin typeface="Calibri" panose="020F0502020204030204" pitchFamily="34" charset="0"/>
              <a:ea typeface="Times New Roman" panose="02020603050405020304" pitchFamily="18" charset="0"/>
              <a:cs typeface="Calibri" panose="020F0502020204030204" pitchFamily="34" charset="0"/>
            </a:endParaRPr>
          </a:p>
          <a:p>
            <a:pPr>
              <a:spcBef>
                <a:spcPct val="0"/>
              </a:spcBef>
              <a:buFontTx/>
              <a:buNone/>
            </a:pPr>
            <a:r>
              <a:rPr lang="en-US" altLang="en-US" sz="1600" dirty="0">
                <a:solidFill>
                  <a:srgbClr val="0070C0"/>
                </a:solidFill>
                <a:latin typeface="Calibri" panose="020F0502020204030204" pitchFamily="34" charset="0"/>
                <a:ea typeface="Times New Roman" panose="02020603050405020304" pitchFamily="18" charset="0"/>
                <a:cs typeface="Calibri" panose="020F0502020204030204" pitchFamily="34" charset="0"/>
              </a:rPr>
              <a:t>Vision – To honor health aging among American Indian Elders by supporting culture, traditions </a:t>
            </a:r>
          </a:p>
          <a:p>
            <a:pPr>
              <a:spcBef>
                <a:spcPct val="0"/>
              </a:spcBef>
              <a:buFontTx/>
              <a:buNone/>
            </a:pPr>
            <a:r>
              <a:rPr lang="en-US" altLang="en-US" sz="1600" dirty="0">
                <a:solidFill>
                  <a:srgbClr val="0070C0"/>
                </a:solidFill>
                <a:latin typeface="Calibri" panose="020F0502020204030204" pitchFamily="34" charset="0"/>
                <a:ea typeface="Times New Roman" panose="02020603050405020304" pitchFamily="18" charset="0"/>
                <a:cs typeface="Calibri" panose="020F0502020204030204" pitchFamily="34" charset="0"/>
              </a:rPr>
              <a:t>               and effective approaches that enrich a long life.  </a:t>
            </a:r>
            <a:endParaRPr lang="en-US" altLang="en-US" sz="1200" dirty="0">
              <a:solidFill>
                <a:srgbClr val="0070C0"/>
              </a:solidFill>
              <a:latin typeface="Calibri" panose="020F0502020204030204" pitchFamily="34" charset="0"/>
              <a:ea typeface="Times New Roman" panose="02020603050405020304" pitchFamily="18" charset="0"/>
              <a:cs typeface="Calibri" panose="020F0502020204030204" pitchFamily="34" charset="0"/>
            </a:endParaRPr>
          </a:p>
          <a:p>
            <a:pPr>
              <a:spcBef>
                <a:spcPct val="0"/>
              </a:spcBef>
              <a:buFontTx/>
              <a:buNone/>
            </a:pPr>
            <a:endParaRPr lang="en-US" altLang="en-US" sz="1200" dirty="0">
              <a:solidFill>
                <a:srgbClr val="0070C0"/>
              </a:solidFill>
              <a:latin typeface="Calibri" panose="020F0502020204030204" pitchFamily="34" charset="0"/>
              <a:ea typeface="Times New Roman" panose="02020603050405020304" pitchFamily="18" charset="0"/>
              <a:cs typeface="Calibri" panose="020F0502020204030204" pitchFamily="34" charset="0"/>
            </a:endParaRPr>
          </a:p>
          <a:p>
            <a:pPr>
              <a:spcBef>
                <a:spcPct val="0"/>
              </a:spcBef>
              <a:buFontTx/>
              <a:buNone/>
            </a:pPr>
            <a:r>
              <a:rPr lang="en-US" altLang="en-US" sz="1600" dirty="0">
                <a:solidFill>
                  <a:srgbClr val="0070C0"/>
                </a:solidFill>
                <a:latin typeface="Calibri" panose="020F0502020204030204" pitchFamily="34" charset="0"/>
                <a:ea typeface="Times New Roman" panose="02020603050405020304" pitchFamily="18" charset="0"/>
                <a:cs typeface="Calibri" panose="020F0502020204030204" pitchFamily="34" charset="0"/>
              </a:rPr>
              <a:t>Mission - To uphold endeavors that empower American Indian elders to live healthy with joy, </a:t>
            </a:r>
          </a:p>
          <a:p>
            <a:pPr>
              <a:spcBef>
                <a:spcPct val="0"/>
              </a:spcBef>
              <a:buFontTx/>
              <a:buNone/>
            </a:pPr>
            <a:r>
              <a:rPr lang="en-US" altLang="en-US" sz="1600" dirty="0">
                <a:solidFill>
                  <a:srgbClr val="0070C0"/>
                </a:solidFill>
                <a:latin typeface="Calibri" panose="020F0502020204030204" pitchFamily="34" charset="0"/>
                <a:ea typeface="Times New Roman" panose="02020603050405020304" pitchFamily="18" charset="0"/>
                <a:cs typeface="Calibri" panose="020F0502020204030204" pitchFamily="34" charset="0"/>
              </a:rPr>
              <a:t>                 respect and dignity in their tribal communities.</a:t>
            </a:r>
          </a:p>
          <a:p>
            <a:pPr>
              <a:spcBef>
                <a:spcPct val="0"/>
              </a:spcBef>
              <a:buFontTx/>
              <a:buNone/>
            </a:pPr>
            <a:endParaRPr lang="en-US" altLang="en-US" sz="1200" dirty="0">
              <a:solidFill>
                <a:srgbClr val="002060"/>
              </a:solidFill>
              <a:latin typeface="Calibri" panose="020F0502020204030204" pitchFamily="34" charset="0"/>
              <a:ea typeface="Times New Roman" panose="02020603050405020304" pitchFamily="18" charset="0"/>
              <a:cs typeface="Calibri" panose="020F0502020204030204" pitchFamily="34" charset="0"/>
            </a:endParaRPr>
          </a:p>
          <a:p>
            <a:pPr>
              <a:spcBef>
                <a:spcPct val="0"/>
              </a:spcBef>
              <a:buFontTx/>
              <a:buNone/>
            </a:pPr>
            <a:r>
              <a:rPr lang="en-US" altLang="en-US" sz="1600" dirty="0">
                <a:solidFill>
                  <a:srgbClr val="002060"/>
                </a:solidFill>
                <a:latin typeface="Calibri" panose="020F0502020204030204" pitchFamily="34" charset="0"/>
                <a:cs typeface="Calibri" panose="020F0502020204030204" pitchFamily="34" charset="0"/>
              </a:rPr>
              <a:t>    Key Contacts - </a:t>
            </a:r>
          </a:p>
          <a:p>
            <a:pPr>
              <a:spcBef>
                <a:spcPct val="0"/>
              </a:spcBef>
              <a:buFontTx/>
              <a:buNone/>
            </a:pPr>
            <a:endParaRPr lang="en-US" altLang="en-US" sz="1600" dirty="0">
              <a:solidFill>
                <a:srgbClr val="2F5496"/>
              </a:solidFill>
              <a:latin typeface="Calibri" panose="020F0502020204030204" pitchFamily="34" charset="0"/>
              <a:cs typeface="Calibri" panose="020F0502020204030204" pitchFamily="34" charset="0"/>
            </a:endParaRPr>
          </a:p>
          <a:p>
            <a:pPr>
              <a:spcBef>
                <a:spcPct val="0"/>
              </a:spcBef>
              <a:buFontTx/>
              <a:buNone/>
            </a:pPr>
            <a:endParaRPr lang="en-US" altLang="en-US" sz="1600" dirty="0">
              <a:solidFill>
                <a:srgbClr val="2F5496"/>
              </a:solidFill>
              <a:latin typeface="Calibri" panose="020F0502020204030204" pitchFamily="34" charset="0"/>
              <a:cs typeface="Times New Roman" panose="02020603050405020304" pitchFamily="18" charset="0"/>
              <a:hlinkClick r:id="rId3"/>
            </a:endParaRPr>
          </a:p>
          <a:p>
            <a:pPr>
              <a:spcBef>
                <a:spcPct val="0"/>
              </a:spcBef>
              <a:buFontTx/>
              <a:buNone/>
            </a:pPr>
            <a:endParaRPr lang="en-US" altLang="en-US" sz="1600" dirty="0">
              <a:solidFill>
                <a:srgbClr val="2F5496"/>
              </a:solidFill>
              <a:latin typeface="Calibri" panose="020F0502020204030204" pitchFamily="34" charset="0"/>
              <a:cs typeface="Times New Roman" panose="02020603050405020304" pitchFamily="18" charset="0"/>
              <a:hlinkClick r:id="rId3"/>
            </a:endParaRPr>
          </a:p>
          <a:p>
            <a:pPr>
              <a:spcBef>
                <a:spcPct val="0"/>
              </a:spcBef>
              <a:buFontTx/>
              <a:buNone/>
            </a:pPr>
            <a:endParaRPr lang="en-US" altLang="en-US" sz="1600" dirty="0">
              <a:solidFill>
                <a:srgbClr val="2F5496"/>
              </a:solidFill>
              <a:latin typeface="Calibri" panose="020F0502020204030204" pitchFamily="34" charset="0"/>
              <a:cs typeface="Times New Roman" panose="02020603050405020304" pitchFamily="18" charset="0"/>
              <a:hlinkClick r:id="rId3"/>
            </a:endParaRPr>
          </a:p>
          <a:p>
            <a:pPr>
              <a:spcBef>
                <a:spcPct val="0"/>
              </a:spcBef>
              <a:buFontTx/>
              <a:buNone/>
            </a:pPr>
            <a:endParaRPr lang="en-US" altLang="en-US" sz="1600" dirty="0">
              <a:solidFill>
                <a:srgbClr val="2F5496"/>
              </a:solidFill>
              <a:latin typeface="Calibri" panose="020F0502020204030204" pitchFamily="34" charset="0"/>
              <a:cs typeface="Times New Roman" panose="02020603050405020304" pitchFamily="18" charset="0"/>
              <a:hlinkClick r:id="rId3"/>
            </a:endParaRPr>
          </a:p>
          <a:p>
            <a:pPr>
              <a:spcBef>
                <a:spcPct val="0"/>
              </a:spcBef>
              <a:buFontTx/>
              <a:buNone/>
            </a:pPr>
            <a:endParaRPr lang="en-US" altLang="en-US" sz="1600" dirty="0">
              <a:solidFill>
                <a:srgbClr val="2F5496"/>
              </a:solidFill>
              <a:latin typeface="Calibri" panose="020F0502020204030204" pitchFamily="34" charset="0"/>
              <a:cs typeface="Times New Roman" panose="02020603050405020304" pitchFamily="18" charset="0"/>
              <a:hlinkClick r:id="rId3"/>
            </a:endParaRPr>
          </a:p>
          <a:p>
            <a:pPr>
              <a:spcBef>
                <a:spcPct val="0"/>
              </a:spcBef>
              <a:buFontTx/>
              <a:buNone/>
            </a:pPr>
            <a:endParaRPr lang="en-US" altLang="en-US" sz="1600" dirty="0">
              <a:solidFill>
                <a:srgbClr val="2F5496"/>
              </a:solidFill>
              <a:latin typeface="Calibri" panose="020F0502020204030204" pitchFamily="34" charset="0"/>
              <a:cs typeface="Times New Roman" panose="02020603050405020304" pitchFamily="18" charset="0"/>
              <a:hlinkClick r:id="rId3"/>
            </a:endParaRPr>
          </a:p>
          <a:p>
            <a:pPr>
              <a:spcBef>
                <a:spcPct val="0"/>
              </a:spcBef>
              <a:buFontTx/>
              <a:buNone/>
            </a:pPr>
            <a:endParaRPr lang="en-US" altLang="en-US" sz="1000" dirty="0">
              <a:latin typeface="Calibri" panose="020F0502020204030204" pitchFamily="34" charset="0"/>
              <a:cs typeface="Times New Roman" panose="02020603050405020304" pitchFamily="18" charset="0"/>
            </a:endParaRPr>
          </a:p>
        </p:txBody>
      </p:sp>
      <p:sp>
        <p:nvSpPr>
          <p:cNvPr id="14345" name="TextBox 6">
            <a:extLst>
              <a:ext uri="{FF2B5EF4-FFF2-40B4-BE49-F238E27FC236}">
                <a16:creationId xmlns:a16="http://schemas.microsoft.com/office/drawing/2014/main" id="{9BD1F7FB-BBE2-4C4B-AD38-067C63A4DE7D}"/>
              </a:ext>
            </a:extLst>
          </p:cNvPr>
          <p:cNvSpPr txBox="1">
            <a:spLocks noChangeArrowheads="1"/>
          </p:cNvSpPr>
          <p:nvPr/>
        </p:nvSpPr>
        <p:spPr bwMode="auto">
          <a:xfrm>
            <a:off x="363538" y="5210432"/>
            <a:ext cx="3078966"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600" b="1" dirty="0">
                <a:solidFill>
                  <a:srgbClr val="002060"/>
                </a:solidFill>
                <a:latin typeface="Calibri" panose="020F0502020204030204" pitchFamily="34" charset="0"/>
                <a:cs typeface="Calibri" panose="020F0502020204030204" pitchFamily="34" charset="0"/>
              </a:rPr>
              <a:t>Katrina </a:t>
            </a:r>
            <a:r>
              <a:rPr lang="en-US" altLang="en-US" sz="1600" b="1" dirty="0" err="1">
                <a:solidFill>
                  <a:srgbClr val="002060"/>
                </a:solidFill>
                <a:latin typeface="Calibri" panose="020F0502020204030204" pitchFamily="34" charset="0"/>
                <a:cs typeface="Calibri" panose="020F0502020204030204" pitchFamily="34" charset="0"/>
              </a:rPr>
              <a:t>Hotrum</a:t>
            </a:r>
            <a:r>
              <a:rPr lang="en-US" altLang="en-US" sz="1600" b="1" dirty="0">
                <a:solidFill>
                  <a:srgbClr val="002060"/>
                </a:solidFill>
                <a:latin typeface="Calibri" panose="020F0502020204030204" pitchFamily="34" charset="0"/>
                <a:cs typeface="Calibri" panose="020F0502020204030204" pitchFamily="34" charset="0"/>
              </a:rPr>
              <a:t>-Lopez</a:t>
            </a:r>
          </a:p>
          <a:p>
            <a:pPr>
              <a:spcBef>
                <a:spcPct val="0"/>
              </a:spcBef>
              <a:buFontTx/>
              <a:buNone/>
            </a:pPr>
            <a:r>
              <a:rPr lang="en-US" altLang="en-US" sz="1400" b="1" dirty="0">
                <a:solidFill>
                  <a:srgbClr val="002060"/>
                </a:solidFill>
                <a:latin typeface="Calibri" panose="020F0502020204030204" pitchFamily="34" charset="0"/>
                <a:cs typeface="Calibri" panose="020F0502020204030204" pitchFamily="34" charset="0"/>
              </a:rPr>
              <a:t>Cabinet Secretary</a:t>
            </a:r>
          </a:p>
          <a:p>
            <a:pPr>
              <a:spcBef>
                <a:spcPct val="0"/>
              </a:spcBef>
              <a:buFontTx/>
              <a:buNone/>
            </a:pPr>
            <a:r>
              <a:rPr lang="en-US" altLang="en-US" sz="1200" dirty="0">
                <a:solidFill>
                  <a:srgbClr val="002060"/>
                </a:solidFill>
                <a:latin typeface="Calibri" panose="020F0502020204030204" pitchFamily="34" charset="0"/>
                <a:cs typeface="Calibri" panose="020F0502020204030204" pitchFamily="34" charset="0"/>
              </a:rPr>
              <a:t>505-476-4990</a:t>
            </a:r>
          </a:p>
          <a:p>
            <a:pPr>
              <a:spcBef>
                <a:spcPct val="0"/>
              </a:spcBef>
              <a:buFontTx/>
              <a:buNone/>
            </a:pPr>
            <a:r>
              <a:rPr lang="en-US" altLang="en-US" sz="1200" dirty="0" err="1">
                <a:solidFill>
                  <a:srgbClr val="002060"/>
                </a:solidFill>
                <a:latin typeface="Calibri" panose="020F0502020204030204" pitchFamily="34" charset="0"/>
                <a:cs typeface="Calibri" panose="020F0502020204030204" pitchFamily="34" charset="0"/>
              </a:rPr>
              <a:t>Katrina.Hotrum-Lopez</a:t>
            </a:r>
            <a:r>
              <a:rPr lang="en-US" altLang="en-US" sz="1200" dirty="0" err="1">
                <a:solidFill>
                  <a:srgbClr val="002060"/>
                </a:solidFill>
                <a:latin typeface="Calibri" panose="020F0502020204030204" pitchFamily="34" charset="0"/>
                <a:cs typeface="Calibri" panose="020F0502020204030204" pitchFamily="34" charset="0"/>
                <a:hlinkClick r:id="rId4"/>
              </a:rPr>
              <a:t>@state.nm.us</a:t>
            </a:r>
            <a:r>
              <a:rPr lang="en-US" altLang="en-US" sz="1200" dirty="0">
                <a:solidFill>
                  <a:srgbClr val="002060"/>
                </a:solidFill>
                <a:latin typeface="Calibri" panose="020F0502020204030204" pitchFamily="34" charset="0"/>
                <a:cs typeface="Calibri" panose="020F0502020204030204" pitchFamily="34" charset="0"/>
              </a:rPr>
              <a:t> </a:t>
            </a:r>
          </a:p>
        </p:txBody>
      </p:sp>
      <p:sp>
        <p:nvSpPr>
          <p:cNvPr id="14346" name="TextBox 7">
            <a:extLst>
              <a:ext uri="{FF2B5EF4-FFF2-40B4-BE49-F238E27FC236}">
                <a16:creationId xmlns:a16="http://schemas.microsoft.com/office/drawing/2014/main" id="{A663D77F-1FBE-4E6F-916F-B547A7F55815}"/>
              </a:ext>
            </a:extLst>
          </p:cNvPr>
          <p:cNvSpPr txBox="1">
            <a:spLocks noChangeArrowheads="1"/>
          </p:cNvSpPr>
          <p:nvPr/>
        </p:nvSpPr>
        <p:spPr bwMode="auto">
          <a:xfrm>
            <a:off x="2971800" y="5210432"/>
            <a:ext cx="2446338"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600" b="1" dirty="0">
                <a:solidFill>
                  <a:srgbClr val="002060"/>
                </a:solidFill>
                <a:latin typeface="Calibri" panose="020F0502020204030204" pitchFamily="34" charset="0"/>
                <a:cs typeface="Calibri" panose="020F0502020204030204" pitchFamily="34" charset="0"/>
              </a:rPr>
              <a:t>Sam </a:t>
            </a:r>
            <a:r>
              <a:rPr lang="en-US" altLang="en-US" sz="1600" b="1" dirty="0" err="1">
                <a:solidFill>
                  <a:srgbClr val="002060"/>
                </a:solidFill>
                <a:latin typeface="Calibri" panose="020F0502020204030204" pitchFamily="34" charset="0"/>
                <a:cs typeface="Calibri" panose="020F0502020204030204" pitchFamily="34" charset="0"/>
              </a:rPr>
              <a:t>Ojinaga</a:t>
            </a:r>
            <a:endParaRPr lang="en-US" altLang="en-US" sz="1600" b="1" dirty="0">
              <a:solidFill>
                <a:srgbClr val="002060"/>
              </a:solidFill>
              <a:latin typeface="Calibri" panose="020F0502020204030204" pitchFamily="34" charset="0"/>
              <a:cs typeface="Calibri" panose="020F0502020204030204" pitchFamily="34" charset="0"/>
            </a:endParaRPr>
          </a:p>
          <a:p>
            <a:pPr>
              <a:spcBef>
                <a:spcPct val="0"/>
              </a:spcBef>
              <a:buFontTx/>
              <a:buNone/>
            </a:pPr>
            <a:r>
              <a:rPr lang="en-US" altLang="en-US" sz="1400" b="1" dirty="0">
                <a:solidFill>
                  <a:srgbClr val="002060"/>
                </a:solidFill>
                <a:latin typeface="Calibri" panose="020F0502020204030204" pitchFamily="34" charset="0"/>
                <a:cs typeface="Calibri" panose="020F0502020204030204" pitchFamily="34" charset="0"/>
              </a:rPr>
              <a:t>Deputy Secretary</a:t>
            </a:r>
          </a:p>
          <a:p>
            <a:pPr>
              <a:spcBef>
                <a:spcPct val="0"/>
              </a:spcBef>
              <a:buFontTx/>
              <a:buNone/>
            </a:pPr>
            <a:r>
              <a:rPr lang="en-US" altLang="en-US" sz="1200" dirty="0">
                <a:solidFill>
                  <a:srgbClr val="002060"/>
                </a:solidFill>
                <a:latin typeface="Calibri" panose="020F0502020204030204" pitchFamily="34" charset="0"/>
                <a:cs typeface="Calibri" panose="020F0502020204030204" pitchFamily="34" charset="0"/>
              </a:rPr>
              <a:t>505-476-4708</a:t>
            </a:r>
          </a:p>
          <a:p>
            <a:pPr>
              <a:spcBef>
                <a:spcPct val="0"/>
              </a:spcBef>
              <a:buFontTx/>
              <a:buNone/>
            </a:pPr>
            <a:r>
              <a:rPr lang="en-US" altLang="en-US" sz="1200" dirty="0" err="1">
                <a:solidFill>
                  <a:srgbClr val="002060"/>
                </a:solidFill>
                <a:latin typeface="Calibri" panose="020F0502020204030204" pitchFamily="34" charset="0"/>
                <a:cs typeface="Calibri" panose="020F0502020204030204" pitchFamily="34" charset="0"/>
              </a:rPr>
              <a:t>Sam.Ojinaga</a:t>
            </a:r>
            <a:r>
              <a:rPr lang="en-US" altLang="en-US" sz="1200" dirty="0" err="1">
                <a:solidFill>
                  <a:srgbClr val="002060"/>
                </a:solidFill>
                <a:latin typeface="Calibri" panose="020F0502020204030204" pitchFamily="34" charset="0"/>
                <a:cs typeface="Calibri" panose="020F0502020204030204" pitchFamily="34" charset="0"/>
                <a:hlinkClick r:id="rId5"/>
              </a:rPr>
              <a:t>@state.nm.us</a:t>
            </a:r>
            <a:r>
              <a:rPr lang="en-US" altLang="en-US" sz="1200" dirty="0">
                <a:solidFill>
                  <a:srgbClr val="002060"/>
                </a:solidFill>
                <a:latin typeface="Calibri" panose="020F0502020204030204" pitchFamily="34" charset="0"/>
                <a:cs typeface="Calibri" panose="020F0502020204030204" pitchFamily="34" charset="0"/>
              </a:rPr>
              <a:t> </a:t>
            </a:r>
          </a:p>
        </p:txBody>
      </p:sp>
      <p:pic>
        <p:nvPicPr>
          <p:cNvPr id="5" name="Picture 4">
            <a:extLst>
              <a:ext uri="{FF2B5EF4-FFF2-40B4-BE49-F238E27FC236}">
                <a16:creationId xmlns:a16="http://schemas.microsoft.com/office/drawing/2014/main" id="{41FACE73-E51D-DF4C-A046-24D789C5A08D}"/>
              </a:ext>
            </a:extLst>
          </p:cNvPr>
          <p:cNvPicPr>
            <a:picLocks noChangeAspect="1"/>
          </p:cNvPicPr>
          <p:nvPr/>
        </p:nvPicPr>
        <p:blipFill>
          <a:blip r:embed="rId6"/>
          <a:stretch>
            <a:fillRect/>
          </a:stretch>
        </p:blipFill>
        <p:spPr>
          <a:xfrm>
            <a:off x="685800" y="878430"/>
            <a:ext cx="952500" cy="1346200"/>
          </a:xfrm>
          <a:prstGeom prst="rect">
            <a:avLst/>
          </a:prstGeom>
        </p:spPr>
      </p:pic>
      <p:sp>
        <p:nvSpPr>
          <p:cNvPr id="14" name="TextBox 7">
            <a:extLst>
              <a:ext uri="{FF2B5EF4-FFF2-40B4-BE49-F238E27FC236}">
                <a16:creationId xmlns:a16="http://schemas.microsoft.com/office/drawing/2014/main" id="{F696C5B6-47A4-F446-A2B8-7FB4E0F18427}"/>
              </a:ext>
            </a:extLst>
          </p:cNvPr>
          <p:cNvSpPr txBox="1">
            <a:spLocks noChangeArrowheads="1"/>
          </p:cNvSpPr>
          <p:nvPr/>
        </p:nvSpPr>
        <p:spPr bwMode="auto">
          <a:xfrm>
            <a:off x="5334000" y="5210432"/>
            <a:ext cx="2692400"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en-US" sz="1600" b="1" dirty="0">
                <a:solidFill>
                  <a:srgbClr val="002060"/>
                </a:solidFill>
                <a:latin typeface="Calibri" panose="020F0502020204030204" pitchFamily="34" charset="0"/>
                <a:cs typeface="Calibri" panose="020F0502020204030204" pitchFamily="34" charset="0"/>
              </a:rPr>
              <a:t>Rebecca Baca</a:t>
            </a:r>
          </a:p>
          <a:p>
            <a:pPr>
              <a:spcBef>
                <a:spcPct val="0"/>
              </a:spcBef>
              <a:buFontTx/>
              <a:buNone/>
            </a:pPr>
            <a:r>
              <a:rPr lang="en-US" altLang="en-US" sz="1400" b="1" dirty="0">
                <a:solidFill>
                  <a:srgbClr val="002060"/>
                </a:solidFill>
                <a:latin typeface="Calibri" panose="020F0502020204030204" pitchFamily="34" charset="0"/>
                <a:cs typeface="Calibri" panose="020F0502020204030204" pitchFamily="34" charset="0"/>
              </a:rPr>
              <a:t>Director, Office of Indian Affairs</a:t>
            </a:r>
          </a:p>
          <a:p>
            <a:pPr>
              <a:spcBef>
                <a:spcPct val="0"/>
              </a:spcBef>
              <a:buFontTx/>
              <a:buNone/>
            </a:pPr>
            <a:r>
              <a:rPr lang="en-US" altLang="en-US" sz="1200" b="1" dirty="0">
                <a:solidFill>
                  <a:srgbClr val="002060"/>
                </a:solidFill>
                <a:latin typeface="Calibri" panose="020F0502020204030204" pitchFamily="34" charset="0"/>
                <a:cs typeface="Calibri" panose="020F0502020204030204" pitchFamily="34" charset="0"/>
              </a:rPr>
              <a:t>Tribal Liaison</a:t>
            </a:r>
          </a:p>
          <a:p>
            <a:pPr>
              <a:spcBef>
                <a:spcPct val="0"/>
              </a:spcBef>
              <a:buFontTx/>
              <a:buNone/>
            </a:pPr>
            <a:r>
              <a:rPr lang="en-US" altLang="en-US" sz="1200" dirty="0">
                <a:solidFill>
                  <a:srgbClr val="002060"/>
                </a:solidFill>
                <a:latin typeface="Calibri" panose="020F0502020204030204" pitchFamily="34" charset="0"/>
                <a:cs typeface="Calibri" panose="020F0502020204030204" pitchFamily="34" charset="0"/>
              </a:rPr>
              <a:t>505-690-4263</a:t>
            </a:r>
          </a:p>
          <a:p>
            <a:pPr>
              <a:spcBef>
                <a:spcPct val="0"/>
              </a:spcBef>
              <a:buFontTx/>
              <a:buNone/>
            </a:pPr>
            <a:r>
              <a:rPr lang="en-US" altLang="en-US" sz="1200" dirty="0" err="1">
                <a:solidFill>
                  <a:srgbClr val="002060"/>
                </a:solidFill>
                <a:latin typeface="Calibri" panose="020F0502020204030204" pitchFamily="34" charset="0"/>
                <a:cs typeface="Calibri" panose="020F0502020204030204" pitchFamily="34" charset="0"/>
              </a:rPr>
              <a:t>Rebecca.Baca</a:t>
            </a:r>
            <a:r>
              <a:rPr lang="en-US" altLang="en-US" sz="1200" dirty="0" err="1">
                <a:solidFill>
                  <a:srgbClr val="002060"/>
                </a:solidFill>
                <a:latin typeface="Calibri" panose="020F0502020204030204" pitchFamily="34" charset="0"/>
                <a:cs typeface="Calibri" panose="020F0502020204030204" pitchFamily="34" charset="0"/>
                <a:hlinkClick r:id="rId5"/>
              </a:rPr>
              <a:t>@state.nm.us</a:t>
            </a:r>
            <a:r>
              <a:rPr lang="en-US" altLang="en-US" sz="1200" dirty="0">
                <a:solidFill>
                  <a:srgbClr val="002060"/>
                </a:solidFill>
                <a:latin typeface="Calibri" panose="020F0502020204030204" pitchFamily="34" charset="0"/>
                <a:cs typeface="Calibri" panose="020F0502020204030204" pitchFamily="34" charset="0"/>
              </a:rP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Google Shape;254;p7">
            <a:extLst>
              <a:ext uri="{FF2B5EF4-FFF2-40B4-BE49-F238E27FC236}">
                <a16:creationId xmlns:a16="http://schemas.microsoft.com/office/drawing/2014/main" id="{F598FE07-60E5-4A91-8624-3A3C2544C389}"/>
              </a:ext>
            </a:extLst>
          </p:cNvPr>
          <p:cNvSpPr>
            <a:spLocks noGrp="1" noChangeArrowheads="1"/>
          </p:cNvSpPr>
          <p:nvPr>
            <p:ph type="title"/>
          </p:nvPr>
        </p:nvSpPr>
        <p:spPr>
          <a:xfrm>
            <a:off x="76200" y="609600"/>
            <a:ext cx="8763000" cy="3429000"/>
          </a:xfrm>
        </p:spPr>
        <p:txBody>
          <a:bodyPr lIns="91425" tIns="45700" rIns="91425" bIns="45700"/>
          <a:lstStyle/>
          <a:p>
            <a:pPr>
              <a:buClr>
                <a:srgbClr val="000000"/>
              </a:buClr>
              <a:buSzPts val="2000"/>
              <a:buFont typeface="Calibri" panose="020F0502020204030204" pitchFamily="34" charset="0"/>
              <a:buNone/>
            </a:pPr>
            <a:br>
              <a:rPr lang="en-US" altLang="en-US" sz="2000" b="1">
                <a:solidFill>
                  <a:srgbClr val="000000"/>
                </a:solidFill>
                <a:latin typeface="Calibri" panose="020F0502020204030204" pitchFamily="34" charset="0"/>
                <a:cs typeface="Calibri" panose="020F0502020204030204" pitchFamily="34" charset="0"/>
                <a:sym typeface="Calibri" panose="020F0502020204030204" pitchFamily="34" charset="0"/>
              </a:rPr>
            </a:br>
            <a:endParaRPr lang="en-US" altLang="en-US"/>
          </a:p>
        </p:txBody>
      </p:sp>
      <p:sp>
        <p:nvSpPr>
          <p:cNvPr id="2" name="Rectangle 1">
            <a:extLst>
              <a:ext uri="{FF2B5EF4-FFF2-40B4-BE49-F238E27FC236}">
                <a16:creationId xmlns:a16="http://schemas.microsoft.com/office/drawing/2014/main" id="{E98B260B-F3FF-45DE-A796-2B5AA0D7F098}"/>
              </a:ext>
            </a:extLst>
          </p:cNvPr>
          <p:cNvSpPr/>
          <p:nvPr/>
        </p:nvSpPr>
        <p:spPr>
          <a:xfrm>
            <a:off x="0" y="76200"/>
            <a:ext cx="9144000" cy="3810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2020 STATE TRIBAL LEADERS SUMMIT</a:t>
            </a:r>
          </a:p>
        </p:txBody>
      </p:sp>
      <p:sp>
        <p:nvSpPr>
          <p:cNvPr id="5124" name="Rectangle 12">
            <a:extLst>
              <a:ext uri="{FF2B5EF4-FFF2-40B4-BE49-F238E27FC236}">
                <a16:creationId xmlns:a16="http://schemas.microsoft.com/office/drawing/2014/main" id="{8F97B656-8226-4EF3-9CA5-459EFB6104D5}"/>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152352" rIns="0" bIns="0" anchor="ct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defRPr/>
            </a:pPr>
            <a:endParaRPr lang="en-US" altLang="en-US" sz="1800">
              <a:latin typeface="Calisto MT" charset="0"/>
            </a:endParaRPr>
          </a:p>
        </p:txBody>
      </p:sp>
      <p:sp>
        <p:nvSpPr>
          <p:cNvPr id="16388" name="TextBox 18">
            <a:extLst>
              <a:ext uri="{FF2B5EF4-FFF2-40B4-BE49-F238E27FC236}">
                <a16:creationId xmlns:a16="http://schemas.microsoft.com/office/drawing/2014/main" id="{97BCB7B7-671C-4467-B54A-A5B5E2F64BBC}"/>
              </a:ext>
            </a:extLst>
          </p:cNvPr>
          <p:cNvSpPr txBox="1">
            <a:spLocks noChangeArrowheads="1"/>
          </p:cNvSpPr>
          <p:nvPr/>
        </p:nvSpPr>
        <p:spPr bwMode="auto">
          <a:xfrm>
            <a:off x="93663" y="628650"/>
            <a:ext cx="8974137"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dirty="0">
                <a:solidFill>
                  <a:srgbClr val="2F5496"/>
                </a:solidFill>
                <a:latin typeface="Calibri" panose="020F0502020204030204" pitchFamily="34" charset="0"/>
                <a:cs typeface="Calibri" panose="020F0502020204030204" pitchFamily="34" charset="0"/>
              </a:rPr>
              <a:t>Office of Indian Elder Affairs</a:t>
            </a:r>
          </a:p>
          <a:p>
            <a:pPr algn="ctr">
              <a:spcBef>
                <a:spcPct val="0"/>
              </a:spcBef>
              <a:buFontTx/>
              <a:buNone/>
            </a:pPr>
            <a:r>
              <a:rPr lang="en-US" altLang="en-US" dirty="0">
                <a:solidFill>
                  <a:srgbClr val="2F5496"/>
                </a:solidFill>
                <a:latin typeface="Calibri" panose="020F0502020204030204" pitchFamily="34" charset="0"/>
                <a:cs typeface="Calibri" panose="020F0502020204030204" pitchFamily="34" charset="0"/>
              </a:rPr>
              <a:t>Aging &amp; Long Term Services Department</a:t>
            </a:r>
          </a:p>
        </p:txBody>
      </p:sp>
      <p:sp>
        <p:nvSpPr>
          <p:cNvPr id="3" name="TextBox 2">
            <a:extLst>
              <a:ext uri="{FF2B5EF4-FFF2-40B4-BE49-F238E27FC236}">
                <a16:creationId xmlns:a16="http://schemas.microsoft.com/office/drawing/2014/main" id="{0D91AC33-D4F0-4423-A05F-831762C85922}"/>
              </a:ext>
            </a:extLst>
          </p:cNvPr>
          <p:cNvSpPr txBox="1"/>
          <p:nvPr/>
        </p:nvSpPr>
        <p:spPr>
          <a:xfrm>
            <a:off x="279722" y="1779687"/>
            <a:ext cx="8686799" cy="5078313"/>
          </a:xfrm>
          <a:prstGeom prst="rect">
            <a:avLst/>
          </a:prstGeom>
          <a:noFill/>
        </p:spPr>
        <p:txBody>
          <a:bodyPr wrap="square" lIns="91440" tIns="45720" rIns="91440" bIns="45720" anchor="t">
            <a:spAutoFit/>
          </a:bodyPr>
          <a:lstStyle/>
          <a:p>
            <a:pPr>
              <a:defRPr/>
            </a:pPr>
            <a:endParaRPr lang="en-US" altLang="en-US"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defRPr/>
            </a:pPr>
            <a:r>
              <a:rPr lang="en-US" altLang="en-US" sz="1600" dirty="0">
                <a:solidFill>
                  <a:srgbClr val="002060"/>
                </a:solidFill>
                <a:latin typeface="Calibri" panose="020F0502020204030204" pitchFamily="34" charset="0"/>
                <a:ea typeface="Calibri" panose="020F0502020204030204" pitchFamily="34" charset="0"/>
                <a:cs typeface="Times New Roman" panose="02020603050405020304" pitchFamily="18" charset="0"/>
              </a:rPr>
              <a:t>The OIEA oversees the ALTSD’s services, advocacy and collaboration efforts among New Mexico’s 2 Apache Tribes and 19 Pueblos through the Indian Area Agency on Aging (IAAA).  In addition, the OIEA supports the efforts of the Navajo Nation through the Department of Health’s-Division of Aging and Long-Term Care Support (DALTCS).  </a:t>
            </a:r>
          </a:p>
          <a:p>
            <a:pPr>
              <a:defRPr/>
            </a:pPr>
            <a:endParaRPr lang="en-US" altLang="en-US" sz="16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defRPr/>
            </a:pPr>
            <a:r>
              <a:rPr lang="en-US" altLang="en-US" sz="1600" dirty="0">
                <a:solidFill>
                  <a:srgbClr val="002060"/>
                </a:solidFill>
                <a:latin typeface="Calibri" panose="020F0502020204030204" pitchFamily="34" charset="0"/>
                <a:ea typeface="Calibri" panose="020F0502020204030204" pitchFamily="34" charset="0"/>
                <a:cs typeface="Times New Roman" panose="02020603050405020304" pitchFamily="18" charset="0"/>
              </a:rPr>
              <a:t>The general operational functions of the OIEA include contract management of state general funds, program compliance monitoring, technical assistance, advocacy, training, and provides support for the capital projects coordinator on tribal projects.</a:t>
            </a:r>
          </a:p>
          <a:p>
            <a:pPr>
              <a:defRPr/>
            </a:pPr>
            <a:endParaRPr lang="en-US" altLang="en-US" sz="16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defRPr/>
            </a:pPr>
            <a:r>
              <a:rPr lang="en-US" altLang="en-US" sz="1600" dirty="0">
                <a:solidFill>
                  <a:srgbClr val="002060"/>
                </a:solidFill>
                <a:latin typeface="Calibri" panose="020F0502020204030204" pitchFamily="34" charset="0"/>
                <a:ea typeface="Calibri" panose="020F0502020204030204" pitchFamily="34" charset="0"/>
                <a:cs typeface="Times New Roman" panose="02020603050405020304" pitchFamily="18" charset="0"/>
              </a:rPr>
              <a:t>The OIEA Director works with other federal and state health and human services departments to strengthen the capacity of sovereign nations to access additional resources that support the delivery of a wide range of programs and services throughout New Mexico for Indian elders and disabled populations.   </a:t>
            </a:r>
          </a:p>
          <a:p>
            <a:pPr>
              <a:defRPr/>
            </a:pPr>
            <a:endParaRPr lang="en-US" altLang="en-US" sz="16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defRPr/>
            </a:pPr>
            <a:r>
              <a:rPr lang="en-US" altLang="en-US" sz="1600" dirty="0">
                <a:solidFill>
                  <a:srgbClr val="002060"/>
                </a:solidFill>
                <a:latin typeface="Calibri" panose="020F0502020204030204" pitchFamily="34" charset="0"/>
                <a:ea typeface="Calibri" panose="020F0502020204030204" pitchFamily="34" charset="0"/>
                <a:cs typeface="Times New Roman" panose="02020603050405020304" pitchFamily="18" charset="0"/>
              </a:rPr>
              <a:t>The OIEA advises and supports agency legislation that impacts tribal communities.</a:t>
            </a:r>
          </a:p>
          <a:p>
            <a:pPr marL="285750" indent="-285750">
              <a:buFont typeface="Arial" panose="020B0604020202020204" pitchFamily="34" charset="0"/>
              <a:buChar char="•"/>
              <a:defRPr/>
            </a:pPr>
            <a:endParaRPr lang="en-US" altLang="en-US"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defRPr/>
            </a:pPr>
            <a:endParaRPr lang="en-US" altLang="en-US" sz="24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a:defRPr/>
            </a:pPr>
            <a:endParaRPr lang="en-US" altLang="en-US" sz="24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13831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Google Shape;254;p7">
            <a:extLst>
              <a:ext uri="{FF2B5EF4-FFF2-40B4-BE49-F238E27FC236}">
                <a16:creationId xmlns:a16="http://schemas.microsoft.com/office/drawing/2014/main" id="{3B2D1F03-A5F5-4DEC-89AE-A074E75ACED7}"/>
              </a:ext>
            </a:extLst>
          </p:cNvPr>
          <p:cNvSpPr>
            <a:spLocks noGrp="1" noChangeArrowheads="1"/>
          </p:cNvSpPr>
          <p:nvPr>
            <p:ph type="title"/>
          </p:nvPr>
        </p:nvSpPr>
        <p:spPr>
          <a:xfrm>
            <a:off x="76200" y="609600"/>
            <a:ext cx="4038600" cy="3429000"/>
          </a:xfrm>
        </p:spPr>
        <p:txBody>
          <a:bodyPr lIns="91425" tIns="45700" rIns="91425" bIns="45700"/>
          <a:lstStyle/>
          <a:p>
            <a:pPr>
              <a:buClr>
                <a:srgbClr val="000000"/>
              </a:buClr>
              <a:buSzPts val="2000"/>
              <a:buFont typeface="Calibri" panose="020F0502020204030204" pitchFamily="34" charset="0"/>
              <a:buNone/>
            </a:pPr>
            <a:br>
              <a:rPr lang="en-US" altLang="en-US" sz="2000" b="1">
                <a:solidFill>
                  <a:srgbClr val="000000"/>
                </a:solidFill>
                <a:latin typeface="Calibri" panose="020F0502020204030204" pitchFamily="34" charset="0"/>
                <a:cs typeface="Calibri" panose="020F0502020204030204" pitchFamily="34" charset="0"/>
                <a:sym typeface="Calibri" panose="020F0502020204030204" pitchFamily="34" charset="0"/>
              </a:rPr>
            </a:br>
            <a:endParaRPr lang="en-US" altLang="en-US"/>
          </a:p>
        </p:txBody>
      </p:sp>
      <p:sp>
        <p:nvSpPr>
          <p:cNvPr id="2" name="Rectangle 1">
            <a:extLst>
              <a:ext uri="{FF2B5EF4-FFF2-40B4-BE49-F238E27FC236}">
                <a16:creationId xmlns:a16="http://schemas.microsoft.com/office/drawing/2014/main" id="{414139E5-A591-4EC5-8E5D-830057B60163}"/>
              </a:ext>
            </a:extLst>
          </p:cNvPr>
          <p:cNvSpPr/>
          <p:nvPr/>
        </p:nvSpPr>
        <p:spPr>
          <a:xfrm>
            <a:off x="0" y="76200"/>
            <a:ext cx="9144000" cy="3810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2020 STATE TRIBAL LEADERS SUMMIT</a:t>
            </a:r>
          </a:p>
        </p:txBody>
      </p:sp>
      <p:sp>
        <p:nvSpPr>
          <p:cNvPr id="7172" name="Rectangle 12">
            <a:extLst>
              <a:ext uri="{FF2B5EF4-FFF2-40B4-BE49-F238E27FC236}">
                <a16:creationId xmlns:a16="http://schemas.microsoft.com/office/drawing/2014/main" id="{C597C54D-32F9-4698-976F-628F6BA924BE}"/>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152352" rIns="0" bIns="0" anchor="ct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defRPr/>
            </a:pPr>
            <a:endParaRPr lang="en-US" altLang="en-US" sz="1800">
              <a:latin typeface="Calisto MT" charset="0"/>
            </a:endParaRPr>
          </a:p>
        </p:txBody>
      </p:sp>
      <p:sp>
        <p:nvSpPr>
          <p:cNvPr id="21" name="TextBox 20">
            <a:extLst>
              <a:ext uri="{FF2B5EF4-FFF2-40B4-BE49-F238E27FC236}">
                <a16:creationId xmlns:a16="http://schemas.microsoft.com/office/drawing/2014/main" id="{DA8A7CE6-21F4-4D19-9C8D-E8D60A7B1858}"/>
              </a:ext>
            </a:extLst>
          </p:cNvPr>
          <p:cNvSpPr txBox="1"/>
          <p:nvPr/>
        </p:nvSpPr>
        <p:spPr>
          <a:xfrm>
            <a:off x="101600" y="411163"/>
            <a:ext cx="8686800" cy="5601533"/>
          </a:xfrm>
          <a:prstGeom prst="rect">
            <a:avLst/>
          </a:prstGeom>
          <a:noFill/>
        </p:spPr>
        <p:txBody>
          <a:bodyPr lIns="91440" tIns="45720" rIns="91440" bIns="45720" anchor="t">
            <a:spAutoFit/>
          </a:bodyPr>
          <a:lstStyle/>
          <a:p>
            <a:pPr algn="ctr">
              <a:defRPr/>
            </a:pPr>
            <a:r>
              <a:rPr lang="en-US" sz="3200" dirty="0">
                <a:solidFill>
                  <a:srgbClr val="2F5496"/>
                </a:solidFill>
                <a:latin typeface="Calibri" panose="020F0502020204030204" pitchFamily="34" charset="0"/>
                <a:cs typeface="Calibri" panose="020F0502020204030204" pitchFamily="34" charset="0"/>
              </a:rPr>
              <a:t>State-Tribal Collaboration Act</a:t>
            </a:r>
          </a:p>
          <a:p>
            <a:pPr algn="ctr">
              <a:defRPr/>
            </a:pPr>
            <a:r>
              <a:rPr lang="en-US" sz="3200" dirty="0">
                <a:solidFill>
                  <a:srgbClr val="2F5496"/>
                </a:solidFill>
                <a:latin typeface="Calibri" panose="020F0502020204030204" pitchFamily="34" charset="0"/>
                <a:cs typeface="Calibri" panose="020F0502020204030204" pitchFamily="34" charset="0"/>
              </a:rPr>
              <a:t>ALTSD Policy Initiatives</a:t>
            </a:r>
          </a:p>
          <a:p>
            <a:pPr algn="ctr">
              <a:defRPr/>
            </a:pPr>
            <a:endParaRPr lang="en-US" sz="2000" dirty="0">
              <a:solidFill>
                <a:srgbClr val="2F5496"/>
              </a:solidFill>
              <a:latin typeface="Calibri" panose="020F0502020204030204" pitchFamily="34" charset="0"/>
              <a:cs typeface="Calibri" panose="020F0502020204030204" pitchFamily="34" charset="0"/>
            </a:endParaRPr>
          </a:p>
          <a:p>
            <a:pPr algn="ctr">
              <a:defRPr/>
            </a:pPr>
            <a:endParaRPr lang="en-US" sz="2000" dirty="0">
              <a:solidFill>
                <a:srgbClr val="2F5496"/>
              </a:solidFill>
              <a:latin typeface="Calibri" panose="020F0502020204030204" pitchFamily="34" charset="0"/>
              <a:cs typeface="Calibri" panose="020F0502020204030204" pitchFamily="34" charset="0"/>
            </a:endParaRPr>
          </a:p>
          <a:p>
            <a:pPr marL="285750" indent="-285750">
              <a:buFont typeface="Arial" panose="020B0604020202020204" pitchFamily="34" charset="0"/>
              <a:buChar char="•"/>
              <a:defRPr/>
            </a:pPr>
            <a:r>
              <a:rPr lang="en-US" altLang="en-US"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ALTSD State-Tribal Consultation, Collaboration and Communication Policy</a:t>
            </a:r>
          </a:p>
          <a:p>
            <a:pPr marL="285750" indent="-285750">
              <a:buFont typeface="Arial" panose="020B0604020202020204" pitchFamily="34" charset="0"/>
              <a:buChar char="•"/>
              <a:defRPr/>
            </a:pPr>
            <a:endParaRPr lang="en-US" altLang="en-US" sz="12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lvl="1" algn="just">
              <a:defRPr/>
            </a:pPr>
            <a:r>
              <a:rPr lang="en-US" altLang="en-US" sz="1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Guided by the </a:t>
            </a:r>
            <a:r>
              <a:rPr lang="en-US" altLang="en-US" sz="1200" i="1" dirty="0">
                <a:solidFill>
                  <a:srgbClr val="002060"/>
                </a:solidFill>
                <a:latin typeface="Calibri" panose="020F0502020204030204" pitchFamily="34" charset="0"/>
                <a:ea typeface="Calibri" panose="020F0502020204030204" pitchFamily="34" charset="0"/>
                <a:cs typeface="Times New Roman" panose="02020603050405020304" pitchFamily="18" charset="0"/>
              </a:rPr>
              <a:t>State Tribal Collaboration Ac</a:t>
            </a:r>
            <a:r>
              <a:rPr lang="en-US" altLang="en-US" sz="1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t and the </a:t>
            </a:r>
            <a:r>
              <a:rPr lang="en-US" altLang="en-US" sz="1200" i="1" dirty="0">
                <a:solidFill>
                  <a:srgbClr val="002060"/>
                </a:solidFill>
                <a:latin typeface="Calibri" panose="020F0502020204030204" pitchFamily="34" charset="0"/>
                <a:ea typeface="Calibri" panose="020F0502020204030204" pitchFamily="34" charset="0"/>
                <a:cs typeface="Times New Roman" panose="02020603050405020304" pitchFamily="18" charset="0"/>
              </a:rPr>
              <a:t>ALTSD Consultation, Collaboration and Communication Policy</a:t>
            </a:r>
            <a:r>
              <a:rPr lang="en-US" altLang="en-US" sz="1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 the OIEA will collaborate on a government-to-government basis to further develop systematic processes to enhance collaboration and  communication between the ALTSD and Tribes, Pueblos and the Navajo Nation.  </a:t>
            </a:r>
          </a:p>
          <a:p>
            <a:pPr lvl="1" algn="just">
              <a:defRPr/>
            </a:pPr>
            <a:endParaRPr lang="en-US" altLang="en-US" sz="12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lvl="1" algn="just">
              <a:defRPr/>
            </a:pPr>
            <a:r>
              <a:rPr lang="en-US" altLang="en-US" sz="1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During the planning stages of the State-Tribal Leader’s Summit, tribal leaders recommended that all state departments reexamine their State-Tribal Consultation processes and ensure the opportunity for tribal consultation, collaboration with state departments on issues and policy affecting sovereign tribal governments in New Mexico.  </a:t>
            </a:r>
          </a:p>
          <a:p>
            <a:pPr lvl="1" algn="just">
              <a:defRPr/>
            </a:pPr>
            <a:endParaRPr lang="en-US" altLang="en-US" sz="12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lvl="1" algn="just">
              <a:defRPr/>
            </a:pPr>
            <a:r>
              <a:rPr lang="en-US" altLang="en-US" sz="1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The Aging and Long Term Services Department wants to ensure that all sovereign tribal governments have the opportunity to collaborate with the department on issues and policy affecting Indian elders and disabled populations in New Mexico.  </a:t>
            </a:r>
          </a:p>
          <a:p>
            <a:pPr lvl="1" algn="just">
              <a:defRPr/>
            </a:pPr>
            <a:endParaRPr lang="en-US" altLang="en-US" sz="12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lvl="1" algn="just">
              <a:defRPr/>
            </a:pPr>
            <a:r>
              <a:rPr lang="en-US" altLang="en-US" sz="1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Therefore, based on the recent recommendations of tribal leaders, the ALTSD is examining its State-Tribal Collaboration Act Policies and respectfully requests that each tribal community designate an individual to serve as a state liaison to the ALTSD to reexamine and redesign the tribal consultation process and assist the department to specifically address aging priorities and disability issues within tribal communities.   </a:t>
            </a:r>
          </a:p>
          <a:p>
            <a:pPr algn="ctr">
              <a:defRPr/>
            </a:pPr>
            <a:endParaRPr lang="en-US" sz="3200" dirty="0">
              <a:solidFill>
                <a:srgbClr val="2F5496"/>
              </a:solidFill>
              <a:latin typeface="Calibri" panose="020F0502020204030204" pitchFamily="34" charset="0"/>
              <a:cs typeface="Calibri" panose="020F0502020204030204" pitchFamily="34" charset="0"/>
            </a:endParaRPr>
          </a:p>
          <a:p>
            <a:pPr>
              <a:defRPr/>
            </a:pPr>
            <a:endParaRPr lang="en-US" sz="1200" dirty="0">
              <a:solidFill>
                <a:srgbClr val="002060"/>
              </a:solidFill>
              <a:latin typeface="Calibri" panose="020F0502020204030204" pitchFamily="34" charset="0"/>
              <a:cs typeface="Calibri" panose="020F0502020204030204"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Google Shape;254;p7">
            <a:extLst>
              <a:ext uri="{FF2B5EF4-FFF2-40B4-BE49-F238E27FC236}">
                <a16:creationId xmlns:a16="http://schemas.microsoft.com/office/drawing/2014/main" id="{3B2D1F03-A5F5-4DEC-89AE-A074E75ACED7}"/>
              </a:ext>
            </a:extLst>
          </p:cNvPr>
          <p:cNvSpPr>
            <a:spLocks noGrp="1" noChangeArrowheads="1"/>
          </p:cNvSpPr>
          <p:nvPr>
            <p:ph type="title"/>
          </p:nvPr>
        </p:nvSpPr>
        <p:spPr>
          <a:xfrm>
            <a:off x="76200" y="609600"/>
            <a:ext cx="4038600" cy="3429000"/>
          </a:xfrm>
        </p:spPr>
        <p:txBody>
          <a:bodyPr lIns="91425" tIns="45700" rIns="91425" bIns="45700"/>
          <a:lstStyle/>
          <a:p>
            <a:pPr>
              <a:buClr>
                <a:srgbClr val="000000"/>
              </a:buClr>
              <a:buSzPts val="2000"/>
              <a:buFont typeface="Calibri" panose="020F0502020204030204" pitchFamily="34" charset="0"/>
              <a:buNone/>
            </a:pPr>
            <a:br>
              <a:rPr lang="en-US" altLang="en-US" sz="2000" b="1">
                <a:solidFill>
                  <a:srgbClr val="000000"/>
                </a:solidFill>
                <a:latin typeface="Calibri" panose="020F0502020204030204" pitchFamily="34" charset="0"/>
                <a:cs typeface="Calibri" panose="020F0502020204030204" pitchFamily="34" charset="0"/>
                <a:sym typeface="Calibri" panose="020F0502020204030204" pitchFamily="34" charset="0"/>
              </a:rPr>
            </a:br>
            <a:endParaRPr lang="en-US" altLang="en-US"/>
          </a:p>
        </p:txBody>
      </p:sp>
      <p:sp>
        <p:nvSpPr>
          <p:cNvPr id="2" name="Rectangle 1">
            <a:extLst>
              <a:ext uri="{FF2B5EF4-FFF2-40B4-BE49-F238E27FC236}">
                <a16:creationId xmlns:a16="http://schemas.microsoft.com/office/drawing/2014/main" id="{414139E5-A591-4EC5-8E5D-830057B60163}"/>
              </a:ext>
            </a:extLst>
          </p:cNvPr>
          <p:cNvSpPr/>
          <p:nvPr/>
        </p:nvSpPr>
        <p:spPr>
          <a:xfrm>
            <a:off x="0" y="76200"/>
            <a:ext cx="9144000" cy="3810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2020 STATE TRIBAL LEADERS SUMMIT</a:t>
            </a:r>
          </a:p>
        </p:txBody>
      </p:sp>
      <p:sp>
        <p:nvSpPr>
          <p:cNvPr id="7172" name="Rectangle 12">
            <a:extLst>
              <a:ext uri="{FF2B5EF4-FFF2-40B4-BE49-F238E27FC236}">
                <a16:creationId xmlns:a16="http://schemas.microsoft.com/office/drawing/2014/main" id="{C597C54D-32F9-4698-976F-628F6BA924BE}"/>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152352" rIns="0" bIns="0" anchor="ct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defRPr/>
            </a:pPr>
            <a:endParaRPr lang="en-US" altLang="en-US" sz="1800">
              <a:latin typeface="Calisto MT" charset="0"/>
            </a:endParaRPr>
          </a:p>
        </p:txBody>
      </p:sp>
      <p:sp>
        <p:nvSpPr>
          <p:cNvPr id="21" name="TextBox 20">
            <a:extLst>
              <a:ext uri="{FF2B5EF4-FFF2-40B4-BE49-F238E27FC236}">
                <a16:creationId xmlns:a16="http://schemas.microsoft.com/office/drawing/2014/main" id="{DA8A7CE6-21F4-4D19-9C8D-E8D60A7B1858}"/>
              </a:ext>
            </a:extLst>
          </p:cNvPr>
          <p:cNvSpPr txBox="1"/>
          <p:nvPr/>
        </p:nvSpPr>
        <p:spPr>
          <a:xfrm>
            <a:off x="228600" y="533400"/>
            <a:ext cx="8686800" cy="6340197"/>
          </a:xfrm>
          <a:prstGeom prst="rect">
            <a:avLst/>
          </a:prstGeom>
          <a:noFill/>
        </p:spPr>
        <p:txBody>
          <a:bodyPr lIns="91440" tIns="45720" rIns="91440" bIns="45720" anchor="t">
            <a:spAutoFit/>
          </a:bodyPr>
          <a:lstStyle/>
          <a:p>
            <a:pPr algn="ctr">
              <a:defRPr/>
            </a:pPr>
            <a:r>
              <a:rPr lang="en-US" sz="3200" dirty="0">
                <a:solidFill>
                  <a:srgbClr val="2F5496"/>
                </a:solidFill>
                <a:latin typeface="Calibri" panose="020F0502020204030204" pitchFamily="34" charset="0"/>
                <a:cs typeface="Calibri" panose="020F0502020204030204" pitchFamily="34" charset="0"/>
              </a:rPr>
              <a:t>State-Tribal Collaboration Act</a:t>
            </a:r>
          </a:p>
          <a:p>
            <a:pPr algn="ctr">
              <a:defRPr/>
            </a:pPr>
            <a:r>
              <a:rPr lang="en-US" sz="3200" dirty="0">
                <a:solidFill>
                  <a:srgbClr val="2F5496"/>
                </a:solidFill>
                <a:latin typeface="Calibri" panose="020F0502020204030204" pitchFamily="34" charset="0"/>
                <a:cs typeface="Calibri" panose="020F0502020204030204" pitchFamily="34" charset="0"/>
              </a:rPr>
              <a:t>ALTSD Proposed Strategy</a:t>
            </a:r>
          </a:p>
          <a:p>
            <a:pPr lvl="1" algn="just">
              <a:defRPr/>
            </a:pPr>
            <a:endParaRPr lang="en-US" altLang="en-US" sz="12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lvl="1" algn="just">
              <a:defRPr/>
            </a:pPr>
            <a:endParaRPr lang="en-US" altLang="en-US" sz="12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lvl="1" algn="just">
              <a:defRPr/>
            </a:pPr>
            <a:endParaRPr lang="en-US" altLang="en-US" sz="12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defRPr/>
            </a:pPr>
            <a:r>
              <a:rPr lang="en-US" altLang="en-US" b="1" dirty="0">
                <a:solidFill>
                  <a:srgbClr val="002060"/>
                </a:solidFill>
                <a:latin typeface="Calibri" panose="020F0502020204030204" pitchFamily="34" charset="0"/>
                <a:ea typeface="Calibri" panose="020F0502020204030204" pitchFamily="34" charset="0"/>
                <a:cs typeface="Times New Roman" panose="02020603050405020304" pitchFamily="18" charset="0"/>
              </a:rPr>
              <a:t>ALTSD State-Tribal Consultation, Collaboration and Communication Strategy</a:t>
            </a:r>
          </a:p>
          <a:p>
            <a:pPr>
              <a:defRPr/>
            </a:pPr>
            <a:r>
              <a:rPr lang="en-US" altLang="en-US" sz="1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            </a:t>
            </a:r>
          </a:p>
          <a:p>
            <a:pPr>
              <a:defRPr/>
            </a:pPr>
            <a:r>
              <a:rPr lang="en-US" altLang="en-US" sz="1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             The OIEA-ALTSD respectfully proposes the following strategy to Tribal Leaders:</a:t>
            </a:r>
            <a:r>
              <a:rPr lang="en-US" altLang="en-US" dirty="0">
                <a:solidFill>
                  <a:srgbClr val="002060"/>
                </a:solidFill>
                <a:latin typeface="Calibri" panose="020F0502020204030204" pitchFamily="34" charset="0"/>
                <a:ea typeface="Calibri" panose="020F0502020204030204" pitchFamily="34" charset="0"/>
                <a:cs typeface="Times New Roman" panose="02020603050405020304" pitchFamily="18" charset="0"/>
              </a:rPr>
              <a:t>  </a:t>
            </a:r>
          </a:p>
          <a:p>
            <a:pPr marL="285750" indent="-285750">
              <a:buFont typeface="Arial" panose="020B0604020202020204" pitchFamily="34" charset="0"/>
              <a:buChar char="•"/>
              <a:defRPr/>
            </a:pPr>
            <a:endParaRPr lang="en-US" altLang="en-US" b="1"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685800" lvl="1" indent="-228600" algn="just">
              <a:buAutoNum type="arabicParenR"/>
              <a:defRPr/>
            </a:pPr>
            <a:r>
              <a:rPr lang="en-US" altLang="en-US" sz="1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The OIEA-ALTSD will coordinate with tribally-selected state liaisons to examine the State Tribal Collaboration Act and the ALTSD Consultation, Collaboration and Communication Policy.</a:t>
            </a:r>
          </a:p>
          <a:p>
            <a:pPr marL="685800" lvl="1" indent="-228600" algn="just">
              <a:buAutoNum type="arabicParenR"/>
              <a:defRPr/>
            </a:pPr>
            <a:endParaRPr lang="en-US" altLang="en-US" sz="12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685800" lvl="1" indent="-228600" algn="just">
              <a:buAutoNum type="arabicParenR" startAt="2"/>
              <a:defRPr/>
            </a:pPr>
            <a:r>
              <a:rPr lang="en-US" altLang="en-US" sz="1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The OIEA-ALTSD will work with tribally-selected state liaisons to develop a State-Tribal Consultation, Collaboration and Communication Strategy that defines mutually agreed upon processes, or steps, for implementation. </a:t>
            </a:r>
          </a:p>
          <a:p>
            <a:pPr lvl="1" algn="just">
              <a:defRPr/>
            </a:pPr>
            <a:endParaRPr lang="en-US" altLang="en-US" sz="12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685800" lvl="1" indent="-228600" algn="just">
              <a:buAutoNum type="arabicParenR" startAt="3"/>
              <a:defRPr/>
            </a:pPr>
            <a:r>
              <a:rPr lang="en-US" altLang="en-US" sz="1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The OIEA-ALTSD and the tribally-selected state liaisons will present the State-Tribal Consultation, Collaboration and Communication Strategy to the Tribal Leaders of each Tribe, Pueblo and Navajo Nation and the ALTSD Department Secretary for review, modification, approval and subsequent implementation.</a:t>
            </a:r>
          </a:p>
          <a:p>
            <a:pPr marL="685800" lvl="1" indent="-228600" algn="just">
              <a:buAutoNum type="arabicParenR" startAt="3"/>
              <a:defRPr/>
            </a:pPr>
            <a:endParaRPr lang="en-US" altLang="en-US" sz="12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685800" lvl="1" indent="-228600" algn="just">
              <a:buAutoNum type="arabicParenR" startAt="3"/>
              <a:defRPr/>
            </a:pPr>
            <a:r>
              <a:rPr lang="en-US" altLang="en-US" sz="1200" dirty="0">
                <a:solidFill>
                  <a:srgbClr val="002060"/>
                </a:solidFill>
                <a:latin typeface="Calibri" panose="020F0502020204030204" pitchFamily="34" charset="0"/>
                <a:ea typeface="Calibri" panose="020F0502020204030204" pitchFamily="34" charset="0"/>
                <a:cs typeface="Times New Roman" panose="02020603050405020304" pitchFamily="18" charset="0"/>
              </a:rPr>
              <a:t>The OIEA-ALSTD will examine and develop department structures to ensure State Tribal Consultation, Collaboration and Communication policies are implemented by not only maintaining a Tribal Liaison position within the department, but also establishing a Tribal Coordinator to support Tribal Liaison activities (similar to the NM DOH).    </a:t>
            </a:r>
          </a:p>
          <a:p>
            <a:pPr algn="ctr">
              <a:defRPr/>
            </a:pPr>
            <a:endParaRPr lang="en-US" sz="3200" dirty="0">
              <a:solidFill>
                <a:srgbClr val="2F5496"/>
              </a:solidFill>
              <a:latin typeface="Calibri" panose="020F0502020204030204" pitchFamily="34" charset="0"/>
              <a:cs typeface="Calibri" panose="020F0502020204030204" pitchFamily="34" charset="0"/>
            </a:endParaRPr>
          </a:p>
          <a:p>
            <a:pPr algn="ctr">
              <a:defRPr/>
            </a:pPr>
            <a:endParaRPr lang="en-US" sz="3200" dirty="0">
              <a:solidFill>
                <a:srgbClr val="2F5496"/>
              </a:solidFill>
              <a:latin typeface="Calibri" panose="020F0502020204030204" pitchFamily="34" charset="0"/>
              <a:cs typeface="Calibri" panose="020F0502020204030204" pitchFamily="34" charset="0"/>
            </a:endParaRPr>
          </a:p>
          <a:p>
            <a:pPr>
              <a:defRPr/>
            </a:pPr>
            <a:endParaRPr lang="en-US" sz="800" dirty="0">
              <a:solidFill>
                <a:srgbClr val="2F5496"/>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01602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Google Shape;254;p7">
            <a:extLst>
              <a:ext uri="{FF2B5EF4-FFF2-40B4-BE49-F238E27FC236}">
                <a16:creationId xmlns:a16="http://schemas.microsoft.com/office/drawing/2014/main" id="{F598FE07-60E5-4A91-8624-3A3C2544C389}"/>
              </a:ext>
            </a:extLst>
          </p:cNvPr>
          <p:cNvSpPr>
            <a:spLocks noGrp="1" noChangeArrowheads="1"/>
          </p:cNvSpPr>
          <p:nvPr>
            <p:ph type="title"/>
          </p:nvPr>
        </p:nvSpPr>
        <p:spPr>
          <a:xfrm>
            <a:off x="76200" y="609600"/>
            <a:ext cx="8763000" cy="3429000"/>
          </a:xfrm>
        </p:spPr>
        <p:txBody>
          <a:bodyPr lIns="91425" tIns="45700" rIns="91425" bIns="45700"/>
          <a:lstStyle/>
          <a:p>
            <a:pPr>
              <a:buClr>
                <a:srgbClr val="000000"/>
              </a:buClr>
              <a:buSzPts val="2000"/>
              <a:buFont typeface="Calibri" panose="020F0502020204030204" pitchFamily="34" charset="0"/>
              <a:buNone/>
            </a:pPr>
            <a:br>
              <a:rPr lang="en-US" altLang="en-US" sz="2000" b="1">
                <a:solidFill>
                  <a:srgbClr val="000000"/>
                </a:solidFill>
                <a:latin typeface="Calibri" panose="020F0502020204030204" pitchFamily="34" charset="0"/>
                <a:cs typeface="Calibri" panose="020F0502020204030204" pitchFamily="34" charset="0"/>
                <a:sym typeface="Calibri" panose="020F0502020204030204" pitchFamily="34" charset="0"/>
              </a:rPr>
            </a:br>
            <a:endParaRPr lang="en-US" altLang="en-US"/>
          </a:p>
        </p:txBody>
      </p:sp>
      <p:sp>
        <p:nvSpPr>
          <p:cNvPr id="2" name="Rectangle 1">
            <a:extLst>
              <a:ext uri="{FF2B5EF4-FFF2-40B4-BE49-F238E27FC236}">
                <a16:creationId xmlns:a16="http://schemas.microsoft.com/office/drawing/2014/main" id="{E98B260B-F3FF-45DE-A796-2B5AA0D7F098}"/>
              </a:ext>
            </a:extLst>
          </p:cNvPr>
          <p:cNvSpPr/>
          <p:nvPr/>
        </p:nvSpPr>
        <p:spPr>
          <a:xfrm>
            <a:off x="0" y="76200"/>
            <a:ext cx="9144000" cy="3810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2020 STATE TRIBAL LEADERS SUMMIT</a:t>
            </a:r>
          </a:p>
        </p:txBody>
      </p:sp>
      <p:sp>
        <p:nvSpPr>
          <p:cNvPr id="5124" name="Rectangle 12">
            <a:extLst>
              <a:ext uri="{FF2B5EF4-FFF2-40B4-BE49-F238E27FC236}">
                <a16:creationId xmlns:a16="http://schemas.microsoft.com/office/drawing/2014/main" id="{8F97B656-8226-4EF3-9CA5-459EFB6104D5}"/>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152352" rIns="0" bIns="0" anchor="ct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defRPr/>
            </a:pPr>
            <a:endParaRPr lang="en-US" altLang="en-US" sz="1800">
              <a:latin typeface="Calisto MT" charset="0"/>
            </a:endParaRPr>
          </a:p>
        </p:txBody>
      </p:sp>
      <p:sp>
        <p:nvSpPr>
          <p:cNvPr id="16388" name="TextBox 18">
            <a:extLst>
              <a:ext uri="{FF2B5EF4-FFF2-40B4-BE49-F238E27FC236}">
                <a16:creationId xmlns:a16="http://schemas.microsoft.com/office/drawing/2014/main" id="{97BCB7B7-671C-4467-B54A-A5B5E2F64BBC}"/>
              </a:ext>
            </a:extLst>
          </p:cNvPr>
          <p:cNvSpPr txBox="1">
            <a:spLocks noChangeArrowheads="1"/>
          </p:cNvSpPr>
          <p:nvPr/>
        </p:nvSpPr>
        <p:spPr bwMode="auto">
          <a:xfrm>
            <a:off x="93663" y="628650"/>
            <a:ext cx="8974137" cy="10772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en-US" dirty="0">
                <a:solidFill>
                  <a:srgbClr val="2F5496"/>
                </a:solidFill>
                <a:latin typeface="Calibri" panose="020F0502020204030204" pitchFamily="34" charset="0"/>
                <a:cs typeface="Calibri" panose="020F0502020204030204" pitchFamily="34" charset="0"/>
              </a:rPr>
              <a:t>2021 Program Priorities</a:t>
            </a:r>
          </a:p>
          <a:p>
            <a:pPr algn="ctr">
              <a:spcBef>
                <a:spcPct val="0"/>
              </a:spcBef>
              <a:buFontTx/>
              <a:buNone/>
            </a:pPr>
            <a:r>
              <a:rPr lang="en-US" altLang="en-US" dirty="0">
                <a:solidFill>
                  <a:srgbClr val="2F5496"/>
                </a:solidFill>
                <a:latin typeface="Calibri" panose="020F0502020204030204" pitchFamily="34" charset="0"/>
                <a:cs typeface="Calibri" panose="020F0502020204030204" pitchFamily="34" charset="0"/>
              </a:rPr>
              <a:t>Office of Indian Elder Affairs-ALTSD</a:t>
            </a:r>
          </a:p>
        </p:txBody>
      </p:sp>
      <p:sp>
        <p:nvSpPr>
          <p:cNvPr id="3" name="TextBox 2">
            <a:extLst>
              <a:ext uri="{FF2B5EF4-FFF2-40B4-BE49-F238E27FC236}">
                <a16:creationId xmlns:a16="http://schemas.microsoft.com/office/drawing/2014/main" id="{0D91AC33-D4F0-4423-A05F-831762C85922}"/>
              </a:ext>
            </a:extLst>
          </p:cNvPr>
          <p:cNvSpPr txBox="1"/>
          <p:nvPr/>
        </p:nvSpPr>
        <p:spPr>
          <a:xfrm>
            <a:off x="228601" y="1828800"/>
            <a:ext cx="8686799" cy="5201424"/>
          </a:xfrm>
          <a:prstGeom prst="rect">
            <a:avLst/>
          </a:prstGeom>
          <a:noFill/>
        </p:spPr>
        <p:txBody>
          <a:bodyPr wrap="square" lIns="91440" tIns="45720" rIns="91440" bIns="45720" anchor="t">
            <a:spAutoFit/>
          </a:bodyPr>
          <a:lstStyle/>
          <a:p>
            <a:pPr lvl="1" algn="just">
              <a:defRPr/>
            </a:pPr>
            <a:endParaRPr lang="en-US" altLang="en-US" sz="12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buFont typeface="Arial" panose="020B0604020202020204" pitchFamily="34" charset="0"/>
              <a:buChar char="•"/>
              <a:defRPr/>
            </a:pPr>
            <a:r>
              <a:rPr lang="en-US" altLang="en-US" dirty="0">
                <a:solidFill>
                  <a:srgbClr val="0070C0"/>
                </a:solidFill>
                <a:latin typeface="Calibri" panose="020F0502020204030204" pitchFamily="34" charset="0"/>
                <a:ea typeface="Calibri" panose="020F0502020204030204" pitchFamily="34" charset="0"/>
                <a:cs typeface="Times New Roman" panose="02020603050405020304" pitchFamily="18" charset="0"/>
              </a:rPr>
              <a:t>COVID-19 Support</a:t>
            </a:r>
          </a:p>
          <a:p>
            <a:pPr lvl="2" algn="just">
              <a:defRPr/>
            </a:pPr>
            <a:r>
              <a:rPr lang="en-US" altLang="en-US" sz="1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To support tribal senior center programs as they navigate the complications of the COVID-19 pandemic by assisting with emergency plans, food box initiatives, personal protective equipment, host weekly ongoing Zoom meetings to communicate and monitor issues as they arise, and to provide assistance and resources to tribal leaders and senior center personnel to help address stress and burn-out issues experienced by essential workers.  </a:t>
            </a:r>
          </a:p>
          <a:p>
            <a:pPr marL="628650" lvl="1" indent="-171450" algn="just">
              <a:buFont typeface="Arial" panose="020B0604020202020204" pitchFamily="34" charset="0"/>
              <a:buChar char="•"/>
              <a:defRPr/>
            </a:pPr>
            <a:endParaRPr lang="en-US" altLang="en-US" sz="12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buFont typeface="Arial" panose="020B0604020202020204" pitchFamily="34" charset="0"/>
              <a:buChar char="•"/>
              <a:defRPr/>
            </a:pPr>
            <a:r>
              <a:rPr lang="en-US" altLang="en-US" dirty="0">
                <a:solidFill>
                  <a:srgbClr val="0070C0"/>
                </a:solidFill>
                <a:latin typeface="Calibri" panose="020F0502020204030204" pitchFamily="34" charset="0"/>
                <a:ea typeface="Calibri" panose="020F0502020204030204" pitchFamily="34" charset="0"/>
                <a:cs typeface="Times New Roman" panose="02020603050405020304" pitchFamily="18" charset="0"/>
              </a:rPr>
              <a:t>OAA Title III Funding Opportunities</a:t>
            </a:r>
          </a:p>
          <a:p>
            <a:pPr lvl="2" algn="just">
              <a:defRPr/>
            </a:pPr>
            <a:r>
              <a:rPr lang="en-US" altLang="en-US" sz="1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The ALTSD is currently researching and developing extensive measures to ensure Older Americans Act Title III funding is made available to tribal senior center programs.  Tribal consultation activities will take place as funding formulas, program policy and implementation processes and phases are developed. </a:t>
            </a:r>
          </a:p>
          <a:p>
            <a:pPr lvl="1" algn="just">
              <a:defRPr/>
            </a:pPr>
            <a:endParaRPr lang="en-US" altLang="en-US" sz="12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742950" lvl="1" indent="-285750" algn="just">
              <a:buFont typeface="Arial" panose="020B0604020202020204" pitchFamily="34" charset="0"/>
              <a:buChar char="•"/>
              <a:defRPr/>
            </a:pPr>
            <a:r>
              <a:rPr lang="en-US" altLang="en-US" dirty="0">
                <a:solidFill>
                  <a:srgbClr val="0070C0"/>
                </a:solidFill>
                <a:latin typeface="Calibri" panose="020F0502020204030204" pitchFamily="34" charset="0"/>
                <a:ea typeface="Calibri" panose="020F0502020204030204" pitchFamily="34" charset="0"/>
                <a:cs typeface="Times New Roman" panose="02020603050405020304" pitchFamily="18" charset="0"/>
              </a:rPr>
              <a:t>Contract Support and Advocacy</a:t>
            </a:r>
          </a:p>
          <a:p>
            <a:pPr lvl="2" algn="just">
              <a:defRPr/>
            </a:pPr>
            <a:r>
              <a:rPr lang="en-US" altLang="en-US" sz="1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The OIEA works with tribal senior center staff to provide ongoing contract support and advocacy to ensure programs have the flexibility to provide much needed support for one of New Mexico’s most precious resources—our Indian Elders.  </a:t>
            </a:r>
          </a:p>
          <a:p>
            <a:pPr lvl="1" algn="just">
              <a:defRPr/>
            </a:pPr>
            <a:endParaRPr lang="en-US" altLang="en-US" sz="14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lvl="1" algn="just">
              <a:defRPr/>
            </a:pPr>
            <a:r>
              <a:rPr lang="en-US" altLang="en-US" sz="1400" dirty="0">
                <a:solidFill>
                  <a:srgbClr val="002060"/>
                </a:solidFill>
                <a:latin typeface="Calibri" panose="020F0502020204030204" pitchFamily="34" charset="0"/>
                <a:ea typeface="Calibri" panose="020F0502020204030204" pitchFamily="34" charset="0"/>
                <a:cs typeface="Times New Roman" panose="02020603050405020304" pitchFamily="18" charset="0"/>
              </a:rPr>
              <a:t> </a:t>
            </a:r>
          </a:p>
          <a:p>
            <a:pPr lvl="1" algn="just">
              <a:defRPr/>
            </a:pPr>
            <a:endParaRPr lang="en-US" altLang="en-US" sz="12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lvl="1" algn="just">
              <a:defRPr/>
            </a:pPr>
            <a:endParaRPr lang="en-US" altLang="en-US" sz="12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lvl="1" algn="just">
              <a:defRPr/>
            </a:pPr>
            <a:endParaRPr lang="en-US" altLang="en-US" sz="12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defRPr/>
            </a:pPr>
            <a:endParaRPr lang="en-US" altLang="en-US" sz="2400" dirty="0">
              <a:solidFill>
                <a:srgbClr val="002060"/>
              </a:solidFill>
              <a:latin typeface="Calibri" panose="020F0502020204030204" pitchFamily="34" charset="0"/>
              <a:ea typeface="Calibri" panose="020F0502020204030204" pitchFamily="34"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Google Shape;254;p7">
            <a:extLst>
              <a:ext uri="{FF2B5EF4-FFF2-40B4-BE49-F238E27FC236}">
                <a16:creationId xmlns:a16="http://schemas.microsoft.com/office/drawing/2014/main" id="{AB6F9970-97D7-4D90-8BF1-F1C95BF666FF}"/>
              </a:ext>
            </a:extLst>
          </p:cNvPr>
          <p:cNvSpPr>
            <a:spLocks noGrp="1" noChangeArrowheads="1"/>
          </p:cNvSpPr>
          <p:nvPr>
            <p:ph type="title"/>
          </p:nvPr>
        </p:nvSpPr>
        <p:spPr>
          <a:xfrm>
            <a:off x="685800" y="1440597"/>
            <a:ext cx="7696200" cy="3429000"/>
          </a:xfrm>
        </p:spPr>
        <p:txBody>
          <a:bodyPr lIns="91425" tIns="45700" rIns="91425" bIns="45700"/>
          <a:lstStyle/>
          <a:p>
            <a:pPr>
              <a:buClr>
                <a:srgbClr val="000000"/>
              </a:buClr>
              <a:buSzPts val="2000"/>
              <a:buFont typeface="Calibri" panose="020F0502020204030204" pitchFamily="34" charset="0"/>
              <a:buNone/>
            </a:pPr>
            <a:br>
              <a:rPr lang="en-US" altLang="en-US" sz="2000" b="1">
                <a:solidFill>
                  <a:srgbClr val="000000"/>
                </a:solidFill>
                <a:latin typeface="Calibri" panose="020F0502020204030204" pitchFamily="34" charset="0"/>
                <a:cs typeface="Calibri" panose="020F0502020204030204" pitchFamily="34" charset="0"/>
                <a:sym typeface="Calibri" panose="020F0502020204030204" pitchFamily="34" charset="0"/>
              </a:rPr>
            </a:br>
            <a:endParaRPr lang="en-US" altLang="en-US"/>
          </a:p>
        </p:txBody>
      </p:sp>
      <p:sp>
        <p:nvSpPr>
          <p:cNvPr id="2" name="Rectangle 1">
            <a:extLst>
              <a:ext uri="{FF2B5EF4-FFF2-40B4-BE49-F238E27FC236}">
                <a16:creationId xmlns:a16="http://schemas.microsoft.com/office/drawing/2014/main" id="{46BAEC6E-B86F-43DF-B06D-280A022D799D}"/>
              </a:ext>
            </a:extLst>
          </p:cNvPr>
          <p:cNvSpPr/>
          <p:nvPr/>
        </p:nvSpPr>
        <p:spPr>
          <a:xfrm>
            <a:off x="0" y="76200"/>
            <a:ext cx="9144000" cy="381000"/>
          </a:xfrm>
          <a:prstGeom prst="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2020 STATE TRIBAL LEADERS SUMMIT</a:t>
            </a:r>
          </a:p>
        </p:txBody>
      </p:sp>
      <p:sp>
        <p:nvSpPr>
          <p:cNvPr id="9220" name="Rectangle 12">
            <a:extLst>
              <a:ext uri="{FF2B5EF4-FFF2-40B4-BE49-F238E27FC236}">
                <a16:creationId xmlns:a16="http://schemas.microsoft.com/office/drawing/2014/main" id="{894FC7C5-C3EE-4864-92C1-5A25F48A8D02}"/>
              </a:ext>
            </a:extLst>
          </p:cNvPr>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152352" rIns="0" bIns="0" anchor="ct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defRPr/>
            </a:pPr>
            <a:endParaRPr lang="en-US" altLang="en-US" sz="1800">
              <a:latin typeface="Calisto MT" charset="0"/>
            </a:endParaRPr>
          </a:p>
        </p:txBody>
      </p:sp>
      <p:sp>
        <p:nvSpPr>
          <p:cNvPr id="3084" name="TextBox 22">
            <a:extLst>
              <a:ext uri="{FF2B5EF4-FFF2-40B4-BE49-F238E27FC236}">
                <a16:creationId xmlns:a16="http://schemas.microsoft.com/office/drawing/2014/main" id="{30B7689C-C354-499B-8EE8-6B6C67E5AB59}"/>
              </a:ext>
            </a:extLst>
          </p:cNvPr>
          <p:cNvSpPr txBox="1">
            <a:spLocks noChangeArrowheads="1"/>
          </p:cNvSpPr>
          <p:nvPr/>
        </p:nvSpPr>
        <p:spPr bwMode="auto">
          <a:xfrm>
            <a:off x="152400" y="609600"/>
            <a:ext cx="8839200" cy="5632311"/>
          </a:xfrm>
          <a:prstGeom prst="rect">
            <a:avLst/>
          </a:prstGeom>
          <a:noFill/>
          <a:ln>
            <a:noFill/>
          </a:ln>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defRPr/>
            </a:pPr>
            <a:r>
              <a:rPr lang="en-US" altLang="en-US" sz="2800" dirty="0">
                <a:solidFill>
                  <a:srgbClr val="2F5496"/>
                </a:solidFill>
                <a:latin typeface="Calibri" panose="020F0502020204030204" pitchFamily="34" charset="0"/>
                <a:cs typeface="Calibri" panose="020F0502020204030204" pitchFamily="34" charset="0"/>
              </a:rPr>
              <a:t>Closing Thoughts</a:t>
            </a:r>
          </a:p>
          <a:p>
            <a:pPr>
              <a:spcBef>
                <a:spcPct val="0"/>
              </a:spcBef>
              <a:buFontTx/>
              <a:buNone/>
              <a:defRPr/>
            </a:pPr>
            <a:endParaRPr lang="en-US" altLang="en-US" sz="1600" dirty="0">
              <a:solidFill>
                <a:srgbClr val="2F5496"/>
              </a:solidFill>
              <a:latin typeface="Calibri" panose="020F0502020204030204" pitchFamily="34" charset="0"/>
              <a:cs typeface="Calibri" panose="020F0502020204030204" pitchFamily="34" charset="0"/>
            </a:endParaRPr>
          </a:p>
          <a:p>
            <a:pPr>
              <a:spcBef>
                <a:spcPct val="0"/>
              </a:spcBef>
              <a:buFontTx/>
              <a:buNone/>
              <a:defRPr/>
            </a:pPr>
            <a:endParaRPr lang="en-US" altLang="en-US" sz="1600" dirty="0">
              <a:solidFill>
                <a:srgbClr val="2F5496"/>
              </a:solidFill>
              <a:latin typeface="Calibri" panose="020F0502020204030204" pitchFamily="34" charset="0"/>
              <a:cs typeface="Calibri" panose="020F0502020204030204" pitchFamily="34" charset="0"/>
            </a:endParaRPr>
          </a:p>
          <a:p>
            <a:pPr marL="342900" indent="-342900">
              <a:spcBef>
                <a:spcPct val="0"/>
              </a:spcBef>
              <a:defRPr/>
            </a:pPr>
            <a:r>
              <a:rPr lang="en-US" altLang="en-US" sz="1400" dirty="0">
                <a:solidFill>
                  <a:srgbClr val="2F5496"/>
                </a:solidFill>
                <a:latin typeface="Calibri" panose="020F0502020204030204" pitchFamily="34" charset="0"/>
                <a:cs typeface="Calibri" panose="020F0502020204030204" pitchFamily="34" charset="0"/>
              </a:rPr>
              <a:t>The stresses and complexities related to COVID-19 are taking a toll on our senior center staff in all areas of the state, but especially in our tribal communities where the pandemic has brought significant challenges and complications for, not only our elders, but for the dedicated people who serve and care for them.   </a:t>
            </a:r>
          </a:p>
          <a:p>
            <a:pPr>
              <a:spcBef>
                <a:spcPct val="0"/>
              </a:spcBef>
              <a:buFontTx/>
              <a:buNone/>
              <a:defRPr/>
            </a:pPr>
            <a:endParaRPr lang="en-US" altLang="en-US" sz="1400" dirty="0">
              <a:solidFill>
                <a:srgbClr val="2F5496"/>
              </a:solidFill>
              <a:latin typeface="Calibri" panose="020F0502020204030204" pitchFamily="34" charset="0"/>
              <a:cs typeface="Calibri" panose="020F0502020204030204" pitchFamily="34" charset="0"/>
            </a:endParaRPr>
          </a:p>
          <a:p>
            <a:pPr marL="342900" indent="-342900">
              <a:spcBef>
                <a:spcPct val="0"/>
              </a:spcBef>
              <a:defRPr/>
            </a:pPr>
            <a:r>
              <a:rPr lang="en-US" altLang="en-US" sz="1400" dirty="0">
                <a:solidFill>
                  <a:srgbClr val="2F5496"/>
                </a:solidFill>
                <a:latin typeface="Calibri" panose="020F0502020204030204" pitchFamily="34" charset="0"/>
                <a:cs typeface="Calibri" panose="020F0502020204030204" pitchFamily="34" charset="0"/>
              </a:rPr>
              <a:t>Statistics in tribal communities are staggering.  Currently, statistically, for each (1) non-Indian citizen in New Mexico who tests positive for COVID-19, there are ten (10) Indian citizens in New Mexico who test positive for COVID-19.  </a:t>
            </a:r>
          </a:p>
          <a:p>
            <a:pPr marL="342900" indent="-342900">
              <a:spcBef>
                <a:spcPct val="0"/>
              </a:spcBef>
              <a:defRPr/>
            </a:pPr>
            <a:endParaRPr lang="en-US" altLang="en-US" sz="1400" dirty="0">
              <a:solidFill>
                <a:srgbClr val="2F5496"/>
              </a:solidFill>
              <a:latin typeface="Calibri" panose="020F0502020204030204" pitchFamily="34" charset="0"/>
              <a:cs typeface="Calibri" panose="020F0502020204030204" pitchFamily="34" charset="0"/>
            </a:endParaRPr>
          </a:p>
          <a:p>
            <a:pPr marL="342900" indent="-342900">
              <a:spcBef>
                <a:spcPct val="0"/>
              </a:spcBef>
              <a:defRPr/>
            </a:pPr>
            <a:r>
              <a:rPr lang="en-US" altLang="en-US" sz="1400" dirty="0">
                <a:solidFill>
                  <a:srgbClr val="2F5496"/>
                </a:solidFill>
                <a:latin typeface="Calibri" panose="020F0502020204030204" pitchFamily="34" charset="0"/>
                <a:cs typeface="Calibri" panose="020F0502020204030204" pitchFamily="34" charset="0"/>
              </a:rPr>
              <a:t>Our senior center providers are dedicated, but the stresses of dealing with the needs of our elders is taking a toll on them.  </a:t>
            </a:r>
          </a:p>
          <a:p>
            <a:pPr marL="342900" indent="-342900">
              <a:spcBef>
                <a:spcPct val="0"/>
              </a:spcBef>
              <a:defRPr/>
            </a:pPr>
            <a:endParaRPr lang="en-US" altLang="en-US" sz="1400" dirty="0">
              <a:solidFill>
                <a:srgbClr val="2F5496"/>
              </a:solidFill>
              <a:latin typeface="Calibri" panose="020F0502020204030204" pitchFamily="34" charset="0"/>
              <a:cs typeface="Calibri" panose="020F0502020204030204" pitchFamily="34" charset="0"/>
            </a:endParaRPr>
          </a:p>
          <a:p>
            <a:pPr marL="342900" indent="-342900">
              <a:spcBef>
                <a:spcPct val="0"/>
              </a:spcBef>
              <a:defRPr/>
            </a:pPr>
            <a:r>
              <a:rPr lang="en-US" altLang="en-US" sz="1400" dirty="0">
                <a:solidFill>
                  <a:srgbClr val="2F5496"/>
                </a:solidFill>
                <a:latin typeface="Calibri" panose="020F0502020204030204" pitchFamily="34" charset="0"/>
                <a:cs typeface="Calibri" panose="020F0502020204030204" pitchFamily="34" charset="0"/>
              </a:rPr>
              <a:t>In closing, I would like to respectfully request that our Honorable Tribal Leaders take the time to offer support and encouragement to those on the front-lines caring for our precious Indian Elders.  They need our encouragement, our support, and our prayers.   </a:t>
            </a:r>
          </a:p>
          <a:p>
            <a:pPr marL="342900" indent="-342900">
              <a:spcBef>
                <a:spcPct val="0"/>
              </a:spcBef>
              <a:defRPr/>
            </a:pPr>
            <a:endParaRPr lang="en-US" altLang="en-US" sz="1400" dirty="0">
              <a:solidFill>
                <a:srgbClr val="2F5496"/>
              </a:solidFill>
              <a:latin typeface="Calibri" panose="020F0502020204030204" pitchFamily="34" charset="0"/>
              <a:cs typeface="Calibri" panose="020F0502020204030204" pitchFamily="34" charset="0"/>
            </a:endParaRPr>
          </a:p>
          <a:p>
            <a:pPr marL="342900" indent="-342900">
              <a:spcBef>
                <a:spcPct val="0"/>
              </a:spcBef>
              <a:defRPr/>
            </a:pPr>
            <a:r>
              <a:rPr lang="en-US" altLang="en-US" sz="1400" dirty="0">
                <a:solidFill>
                  <a:srgbClr val="2F5496"/>
                </a:solidFill>
                <a:latin typeface="Calibri" panose="020F0502020204030204" pitchFamily="34" charset="0"/>
                <a:cs typeface="Calibri" panose="020F0502020204030204" pitchFamily="34" charset="0"/>
              </a:rPr>
              <a:t>I am humbled and honored to have the opportunity to work with our Tribal Leaders.  Thank you for that opportunity.   </a:t>
            </a:r>
          </a:p>
          <a:p>
            <a:pPr marL="342900" indent="-342900">
              <a:spcBef>
                <a:spcPct val="0"/>
              </a:spcBef>
              <a:defRPr/>
            </a:pPr>
            <a:endParaRPr lang="en-US" altLang="en-US" sz="1400" dirty="0">
              <a:solidFill>
                <a:srgbClr val="2F5496"/>
              </a:solidFill>
              <a:latin typeface="Calibri" panose="020F0502020204030204" pitchFamily="34" charset="0"/>
              <a:cs typeface="Calibri" panose="020F0502020204030204" pitchFamily="34" charset="0"/>
            </a:endParaRPr>
          </a:p>
          <a:p>
            <a:pPr lvl="1">
              <a:spcBef>
                <a:spcPct val="0"/>
              </a:spcBef>
              <a:buNone/>
              <a:defRPr/>
            </a:pPr>
            <a:r>
              <a:rPr lang="en-US" altLang="en-US" sz="1400" dirty="0">
                <a:solidFill>
                  <a:srgbClr val="2F5496"/>
                </a:solidFill>
                <a:latin typeface="Calibri" panose="020F0502020204030204" pitchFamily="34" charset="0"/>
                <a:cs typeface="Calibri" panose="020F0502020204030204" pitchFamily="34" charset="0"/>
              </a:rPr>
              <a:t>Respectfully submitted, </a:t>
            </a:r>
          </a:p>
          <a:p>
            <a:pPr lvl="1">
              <a:spcBef>
                <a:spcPct val="0"/>
              </a:spcBef>
              <a:buNone/>
              <a:defRPr/>
            </a:pPr>
            <a:endParaRPr lang="en-US" altLang="en-US" sz="1400" dirty="0">
              <a:solidFill>
                <a:srgbClr val="2F5496"/>
              </a:solidFill>
              <a:latin typeface="Calibri" panose="020F0502020204030204" pitchFamily="34" charset="0"/>
              <a:cs typeface="Calibri" panose="020F0502020204030204" pitchFamily="34" charset="0"/>
            </a:endParaRPr>
          </a:p>
          <a:p>
            <a:pPr lvl="1">
              <a:spcBef>
                <a:spcPct val="0"/>
              </a:spcBef>
              <a:buNone/>
              <a:defRPr/>
            </a:pPr>
            <a:r>
              <a:rPr lang="en-US" altLang="en-US" sz="1400" dirty="0">
                <a:solidFill>
                  <a:srgbClr val="2F5496"/>
                </a:solidFill>
                <a:latin typeface="Calibri" panose="020F0502020204030204" pitchFamily="34" charset="0"/>
                <a:cs typeface="Calibri" panose="020F0502020204030204" pitchFamily="34" charset="0"/>
              </a:rPr>
              <a:t>Katrina </a:t>
            </a:r>
            <a:r>
              <a:rPr lang="en-US" altLang="en-US" sz="1400" dirty="0" err="1">
                <a:solidFill>
                  <a:srgbClr val="2F5496"/>
                </a:solidFill>
                <a:latin typeface="Calibri" panose="020F0502020204030204" pitchFamily="34" charset="0"/>
                <a:cs typeface="Calibri" panose="020F0502020204030204" pitchFamily="34" charset="0"/>
              </a:rPr>
              <a:t>Hotrum</a:t>
            </a:r>
            <a:r>
              <a:rPr lang="en-US" altLang="en-US" sz="1400" dirty="0">
                <a:solidFill>
                  <a:srgbClr val="2F5496"/>
                </a:solidFill>
                <a:latin typeface="Calibri" panose="020F0502020204030204" pitchFamily="34" charset="0"/>
                <a:cs typeface="Calibri" panose="020F0502020204030204" pitchFamily="34" charset="0"/>
              </a:rPr>
              <a:t>-Lopez, Cabinet Secretary, Aging &amp; Long Term Services Department</a:t>
            </a:r>
          </a:p>
          <a:p>
            <a:pPr algn="ctr">
              <a:spcBef>
                <a:spcPct val="0"/>
              </a:spcBef>
              <a:buFontTx/>
              <a:buNone/>
              <a:defRPr/>
            </a:pPr>
            <a:endParaRPr lang="en-US" altLang="en-US" sz="1200" dirty="0">
              <a:solidFill>
                <a:srgbClr val="2F5496"/>
              </a:solidFill>
              <a:latin typeface="Calibri" panose="020F0502020204030204" pitchFamily="34" charset="0"/>
              <a:cs typeface="Calibri" panose="020F0502020204030204" pitchFamily="34" charset="0"/>
            </a:endParaRPr>
          </a:p>
          <a:p>
            <a:pPr>
              <a:spcBef>
                <a:spcPct val="0"/>
              </a:spcBef>
              <a:buFontTx/>
              <a:buNone/>
              <a:defRPr/>
            </a:pPr>
            <a:endParaRPr lang="en-US" altLang="en-US" sz="800" dirty="0">
              <a:latin typeface="Calibri" panose="020F050202020403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0CE95ABCCDF824688903FE290C52AA9" ma:contentTypeVersion="10" ma:contentTypeDescription="Create a new document." ma:contentTypeScope="" ma:versionID="068f959e87218f259104b0f94fac7c6b">
  <xsd:schema xmlns:xsd="http://www.w3.org/2001/XMLSchema" xmlns:xs="http://www.w3.org/2001/XMLSchema" xmlns:p="http://schemas.microsoft.com/office/2006/metadata/properties" xmlns:ns3="500fc99d-b194-414e-9bc2-944fb4fc9ef3" targetNamespace="http://schemas.microsoft.com/office/2006/metadata/properties" ma:root="true" ma:fieldsID="7f08b21b8650802273ad63d59f2a3150" ns3:_="">
    <xsd:import namespace="500fc99d-b194-414e-9bc2-944fb4fc9ef3"/>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DateTaken" minOccurs="0"/>
                <xsd:element ref="ns3:MediaServiceLocation" minOccurs="0"/>
                <xsd:element ref="ns3:MediaServiceOCR"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0fc99d-b194-414e-9bc2-944fb4fc9ef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BD77CE4-306A-4F9F-95F4-691263760084}">
  <ds:schemaRefs/>
</ds:datastoreItem>
</file>

<file path=customXml/itemProps2.xml><?xml version="1.0" encoding="utf-8"?>
<ds:datastoreItem xmlns:ds="http://schemas.openxmlformats.org/officeDocument/2006/customXml" ds:itemID="{0727CF24-EAAA-454E-B3DB-1C9E119D7BF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00fc99d-b194-414e-9bc2-944fb4fc9ef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483</TotalTime>
  <Words>1137</Words>
  <Application>Microsoft Macintosh PowerPoint</Application>
  <PresentationFormat>On-screen Show (4:3)</PresentationFormat>
  <Paragraphs>116</Paragraphs>
  <Slides>6</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Calisto MT</vt:lpstr>
      <vt:lpstr>Default Design</vt:lpstr>
      <vt:lpstr>PowerPoint Presentation</vt:lpstr>
      <vt:lpstr> </vt:lpstr>
      <vt:lpstr> </vt:lpstr>
      <vt:lpstr> </vt:lpstr>
      <vt:lpstr>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Rebecca Baca</cp:lastModifiedBy>
  <cp:revision>41</cp:revision>
  <cp:lastPrinted>2019-07-30T16:41:59Z</cp:lastPrinted>
  <dcterms:created xsi:type="dcterms:W3CDTF">2020-11-03T14:57:53Z</dcterms:created>
  <dcterms:modified xsi:type="dcterms:W3CDTF">2020-11-16T23:41:43Z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0x01010070CE95ABCCDF824688903FE290C52AA9</vt:lpwstr>
  </property>
</Properties>
</file>