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7"/>
  </p:notesMasterIdLst>
  <p:sldIdLst>
    <p:sldId id="409" r:id="rId4"/>
    <p:sldId id="413" r:id="rId5"/>
    <p:sldId id="410" r:id="rId6"/>
  </p:sldIdLst>
  <p:sldSz cx="9144000" cy="6858000" type="screen4x3"/>
  <p:notesSz cx="7023100" cy="9309100"/>
  <p:custDataLst>
    <p:tags r:id="rId8"/>
  </p:custDataLst>
  <p:defaultTextStyle>
    <a:defPPr>
      <a:defRPr lang="en-US"/>
    </a:defPPr>
    <a:lvl1pPr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1pPr>
    <a:lvl2pPr marL="4572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2pPr>
    <a:lvl3pPr marL="9144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3pPr>
    <a:lvl4pPr marL="13716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4pPr>
    <a:lvl5pPr marL="18288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5pPr>
    <a:lvl6pPr marL="2286000" algn="l" defTabSz="914400" rtl="0" eaLnBrk="1" latinLnBrk="0" hangingPunct="1">
      <a:defRPr kern="1200">
        <a:solidFill>
          <a:schemeClr val="tx1"/>
        </a:solidFill>
        <a:latin typeface="Calisto MT" panose="02040603050505030304" pitchFamily="18" charset="0"/>
        <a:ea typeface="+mn-ea"/>
        <a:cs typeface="+mn-cs"/>
      </a:defRPr>
    </a:lvl6pPr>
    <a:lvl7pPr marL="2743200" algn="l" defTabSz="914400" rtl="0" eaLnBrk="1" latinLnBrk="0" hangingPunct="1">
      <a:defRPr kern="1200">
        <a:solidFill>
          <a:schemeClr val="tx1"/>
        </a:solidFill>
        <a:latin typeface="Calisto MT" panose="02040603050505030304" pitchFamily="18" charset="0"/>
        <a:ea typeface="+mn-ea"/>
        <a:cs typeface="+mn-cs"/>
      </a:defRPr>
    </a:lvl7pPr>
    <a:lvl8pPr marL="3200400" algn="l" defTabSz="914400" rtl="0" eaLnBrk="1" latinLnBrk="0" hangingPunct="1">
      <a:defRPr kern="1200">
        <a:solidFill>
          <a:schemeClr val="tx1"/>
        </a:solidFill>
        <a:latin typeface="Calisto MT" panose="02040603050505030304" pitchFamily="18" charset="0"/>
        <a:ea typeface="+mn-ea"/>
        <a:cs typeface="+mn-cs"/>
      </a:defRPr>
    </a:lvl8pPr>
    <a:lvl9pPr marL="3657600" algn="l" defTabSz="914400" rtl="0" eaLnBrk="1" latinLnBrk="0" hangingPunct="1">
      <a:defRPr kern="1200">
        <a:solidFill>
          <a:schemeClr val="tx1"/>
        </a:solidFill>
        <a:latin typeface="Calisto MT" panose="0204060305050503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1FA"/>
    <a:srgbClr val="CC33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1"/>
  </p:normalViewPr>
  <p:slideViewPr>
    <p:cSldViewPr>
      <p:cViewPr varScale="1">
        <p:scale>
          <a:sx n="150" d="100"/>
          <a:sy n="150" d="100"/>
        </p:scale>
        <p:origin x="20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17265D7-C504-4ACA-BBDF-35F9C07AFD9E}"/>
              </a:ext>
            </a:extLst>
          </p:cNvPr>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3" name="Rectangle 3">
            <a:extLst>
              <a:ext uri="{FF2B5EF4-FFF2-40B4-BE49-F238E27FC236}">
                <a16:creationId xmlns:a16="http://schemas.microsoft.com/office/drawing/2014/main" id="{A6F229DF-9B7D-465A-935D-34027FC418E3}"/>
              </a:ext>
            </a:extLst>
          </p:cNvPr>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13316" name="Rectangle 4">
            <a:extLst>
              <a:ext uri="{FF2B5EF4-FFF2-40B4-BE49-F238E27FC236}">
                <a16:creationId xmlns:a16="http://schemas.microsoft.com/office/drawing/2014/main" id="{1FFC1F8C-3FF2-4D92-9A89-E1F8EE144D0C}"/>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6CDFB33C-E1FF-4603-99D2-346DA705A4AD}"/>
              </a:ext>
            </a:extLst>
          </p:cNvPr>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5606" name="Rectangle 6">
            <a:extLst>
              <a:ext uri="{FF2B5EF4-FFF2-40B4-BE49-F238E27FC236}">
                <a16:creationId xmlns:a16="http://schemas.microsoft.com/office/drawing/2014/main" id="{575DF31B-2351-4644-8D70-B37D42676D24}"/>
              </a:ext>
            </a:extLst>
          </p:cNvPr>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7" name="Rectangle 7">
            <a:extLst>
              <a:ext uri="{FF2B5EF4-FFF2-40B4-BE49-F238E27FC236}">
                <a16:creationId xmlns:a16="http://schemas.microsoft.com/office/drawing/2014/main" id="{2DFCE2FF-F97C-4856-BD66-95CCCD12498C}"/>
              </a:ext>
            </a:extLst>
          </p:cNvPr>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eaLnBrk="1" hangingPunct="1">
              <a:defRPr sz="1200">
                <a:latin typeface="Arial" panose="020B0604020202020204" pitchFamily="34" charset="0"/>
              </a:defRPr>
            </a:lvl1pPr>
          </a:lstStyle>
          <a:p>
            <a:fld id="{04CEB56F-EC7A-45D3-A1DC-37F872EA716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250;p7:notes">
            <a:extLst>
              <a:ext uri="{FF2B5EF4-FFF2-40B4-BE49-F238E27FC236}">
                <a16:creationId xmlns:a16="http://schemas.microsoft.com/office/drawing/2014/main" id="{B0ADDF28-A5BC-4143-B566-DF9800244F0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5362" name="Google Shape;251;p7:notes">
            <a:extLst>
              <a:ext uri="{FF2B5EF4-FFF2-40B4-BE49-F238E27FC236}">
                <a16:creationId xmlns:a16="http://schemas.microsoft.com/office/drawing/2014/main" id="{82CA3F70-0E5C-4C3C-A5D3-24FCFEA77DBB}"/>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250;p7:notes">
            <a:extLst>
              <a:ext uri="{FF2B5EF4-FFF2-40B4-BE49-F238E27FC236}">
                <a16:creationId xmlns:a16="http://schemas.microsoft.com/office/drawing/2014/main" id="{B0ADDF28-A5BC-4143-B566-DF9800244F0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5362" name="Google Shape;251;p7:notes">
            <a:extLst>
              <a:ext uri="{FF2B5EF4-FFF2-40B4-BE49-F238E27FC236}">
                <a16:creationId xmlns:a16="http://schemas.microsoft.com/office/drawing/2014/main" id="{82CA3F70-0E5C-4C3C-A5D3-24FCFEA77DBB}"/>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extLst>
      <p:ext uri="{BB962C8B-B14F-4D97-AF65-F5344CB8AC3E}">
        <p14:creationId xmlns:p14="http://schemas.microsoft.com/office/powerpoint/2010/main" val="1843967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Google Shape;250;p7:notes">
            <a:extLst>
              <a:ext uri="{FF2B5EF4-FFF2-40B4-BE49-F238E27FC236}">
                <a16:creationId xmlns:a16="http://schemas.microsoft.com/office/drawing/2014/main" id="{5C01ED96-9DA3-46B8-A336-F8A4925270B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7410" name="Google Shape;251;p7:notes">
            <a:extLst>
              <a:ext uri="{FF2B5EF4-FFF2-40B4-BE49-F238E27FC236}">
                <a16:creationId xmlns:a16="http://schemas.microsoft.com/office/drawing/2014/main" id="{B0FDBC30-0194-4AC4-82B8-5152FDCA1E6B}"/>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937F2D39-FF95-41CF-B5A7-AF70EAC3C03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FD9D228-82C6-4891-AF64-CD0140486C0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145BCDE-4C9B-42C8-A416-F5FB7B7F3BD2}"/>
              </a:ext>
            </a:extLst>
          </p:cNvPr>
          <p:cNvSpPr>
            <a:spLocks noGrp="1" noChangeArrowheads="1"/>
          </p:cNvSpPr>
          <p:nvPr>
            <p:ph type="sldNum" sz="quarter" idx="12"/>
          </p:nvPr>
        </p:nvSpPr>
        <p:spPr>
          <a:ln/>
        </p:spPr>
        <p:txBody>
          <a:bodyPr/>
          <a:lstStyle>
            <a:lvl1pPr>
              <a:defRPr/>
            </a:lvl1pPr>
          </a:lstStyle>
          <a:p>
            <a:fld id="{2F599E05-52E1-4B18-ABA8-4E7F3A78A839}" type="slidenum">
              <a:rPr lang="en-US" altLang="en-US"/>
              <a:pPr/>
              <a:t>‹#›</a:t>
            </a:fld>
            <a:endParaRPr lang="en-US" altLang="en-US"/>
          </a:p>
        </p:txBody>
      </p:sp>
    </p:spTree>
    <p:extLst>
      <p:ext uri="{BB962C8B-B14F-4D97-AF65-F5344CB8AC3E}">
        <p14:creationId xmlns:p14="http://schemas.microsoft.com/office/powerpoint/2010/main" val="3234098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E2D46B5-406C-4EFF-B944-1D14EE90E7A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612BDF2-8B50-4C36-877E-4872C5716DD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880E716-DD7C-487F-B075-AE4AAB2F71EA}"/>
              </a:ext>
            </a:extLst>
          </p:cNvPr>
          <p:cNvSpPr>
            <a:spLocks noGrp="1" noChangeArrowheads="1"/>
          </p:cNvSpPr>
          <p:nvPr>
            <p:ph type="sldNum" sz="quarter" idx="12"/>
          </p:nvPr>
        </p:nvSpPr>
        <p:spPr>
          <a:ln/>
        </p:spPr>
        <p:txBody>
          <a:bodyPr/>
          <a:lstStyle>
            <a:lvl1pPr>
              <a:defRPr/>
            </a:lvl1pPr>
          </a:lstStyle>
          <a:p>
            <a:fld id="{3CC53502-2CC7-40F4-9B4D-DE7E8F3DD3B6}" type="slidenum">
              <a:rPr lang="en-US" altLang="en-US"/>
              <a:pPr/>
              <a:t>‹#›</a:t>
            </a:fld>
            <a:endParaRPr lang="en-US" altLang="en-US"/>
          </a:p>
        </p:txBody>
      </p:sp>
    </p:spTree>
    <p:extLst>
      <p:ext uri="{BB962C8B-B14F-4D97-AF65-F5344CB8AC3E}">
        <p14:creationId xmlns:p14="http://schemas.microsoft.com/office/powerpoint/2010/main" val="3829743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3C2007F-201A-4A5C-AF26-0C6CDD9FC49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62A8832-5ABE-463C-B7EB-EA2703CD924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093141C-189D-4726-959A-BF1D222F8660}"/>
              </a:ext>
            </a:extLst>
          </p:cNvPr>
          <p:cNvSpPr>
            <a:spLocks noGrp="1" noChangeArrowheads="1"/>
          </p:cNvSpPr>
          <p:nvPr>
            <p:ph type="sldNum" sz="quarter" idx="12"/>
          </p:nvPr>
        </p:nvSpPr>
        <p:spPr>
          <a:ln/>
        </p:spPr>
        <p:txBody>
          <a:bodyPr/>
          <a:lstStyle>
            <a:lvl1pPr>
              <a:defRPr/>
            </a:lvl1pPr>
          </a:lstStyle>
          <a:p>
            <a:fld id="{D81E03FB-F3C1-40E7-8173-546771E213F9}" type="slidenum">
              <a:rPr lang="en-US" altLang="en-US"/>
              <a:pPr/>
              <a:t>‹#›</a:t>
            </a:fld>
            <a:endParaRPr lang="en-US" altLang="en-US"/>
          </a:p>
        </p:txBody>
      </p:sp>
    </p:spTree>
    <p:extLst>
      <p:ext uri="{BB962C8B-B14F-4D97-AF65-F5344CB8AC3E}">
        <p14:creationId xmlns:p14="http://schemas.microsoft.com/office/powerpoint/2010/main" val="2461233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30C6AF4-AC62-4EF2-B60B-62069407A9F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E035C98-D4B0-4E6B-894A-0F334007A6C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C6539B0-F53A-4489-AA1E-073A1CD60E4E}"/>
              </a:ext>
            </a:extLst>
          </p:cNvPr>
          <p:cNvSpPr>
            <a:spLocks noGrp="1" noChangeArrowheads="1"/>
          </p:cNvSpPr>
          <p:nvPr>
            <p:ph type="sldNum" sz="quarter" idx="12"/>
          </p:nvPr>
        </p:nvSpPr>
        <p:spPr>
          <a:ln/>
        </p:spPr>
        <p:txBody>
          <a:bodyPr/>
          <a:lstStyle>
            <a:lvl1pPr>
              <a:defRPr/>
            </a:lvl1pPr>
          </a:lstStyle>
          <a:p>
            <a:fld id="{52AF4A9A-83F8-4756-90B3-3BD5020A8ED6}" type="slidenum">
              <a:rPr lang="en-US" altLang="en-US"/>
              <a:pPr/>
              <a:t>‹#›</a:t>
            </a:fld>
            <a:endParaRPr lang="en-US" altLang="en-US"/>
          </a:p>
        </p:txBody>
      </p:sp>
    </p:spTree>
    <p:extLst>
      <p:ext uri="{BB962C8B-B14F-4D97-AF65-F5344CB8AC3E}">
        <p14:creationId xmlns:p14="http://schemas.microsoft.com/office/powerpoint/2010/main" val="2862738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F5958904-81A8-42B4-A2D5-8AC4A9E6224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5636E37-CD41-4190-9785-B34C1D12644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ADD11E3-054D-4885-A687-A02A361CBD41}"/>
              </a:ext>
            </a:extLst>
          </p:cNvPr>
          <p:cNvSpPr>
            <a:spLocks noGrp="1" noChangeArrowheads="1"/>
          </p:cNvSpPr>
          <p:nvPr>
            <p:ph type="sldNum" sz="quarter" idx="12"/>
          </p:nvPr>
        </p:nvSpPr>
        <p:spPr>
          <a:ln/>
        </p:spPr>
        <p:txBody>
          <a:bodyPr/>
          <a:lstStyle>
            <a:lvl1pPr>
              <a:defRPr/>
            </a:lvl1pPr>
          </a:lstStyle>
          <a:p>
            <a:fld id="{CA336D56-CE21-4992-8177-4062AC56D75F}" type="slidenum">
              <a:rPr lang="en-US" altLang="en-US"/>
              <a:pPr/>
              <a:t>‹#›</a:t>
            </a:fld>
            <a:endParaRPr lang="en-US" altLang="en-US"/>
          </a:p>
        </p:txBody>
      </p:sp>
    </p:spTree>
    <p:extLst>
      <p:ext uri="{BB962C8B-B14F-4D97-AF65-F5344CB8AC3E}">
        <p14:creationId xmlns:p14="http://schemas.microsoft.com/office/powerpoint/2010/main" val="196346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DBDE12C-C45C-4D04-8ECF-4C8DBE5274F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2DB8ADB-E6B2-4F29-97B4-F6FFBAE2550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8CC45C95-500C-472A-9E2F-44D963C61A51}"/>
              </a:ext>
            </a:extLst>
          </p:cNvPr>
          <p:cNvSpPr>
            <a:spLocks noGrp="1" noChangeArrowheads="1"/>
          </p:cNvSpPr>
          <p:nvPr>
            <p:ph type="sldNum" sz="quarter" idx="12"/>
          </p:nvPr>
        </p:nvSpPr>
        <p:spPr>
          <a:ln/>
        </p:spPr>
        <p:txBody>
          <a:bodyPr/>
          <a:lstStyle>
            <a:lvl1pPr>
              <a:defRPr/>
            </a:lvl1pPr>
          </a:lstStyle>
          <a:p>
            <a:fld id="{C2BF84F2-C0EE-4B3C-B984-DA28E2DD2CAA}" type="slidenum">
              <a:rPr lang="en-US" altLang="en-US"/>
              <a:pPr/>
              <a:t>‹#›</a:t>
            </a:fld>
            <a:endParaRPr lang="en-US" altLang="en-US"/>
          </a:p>
        </p:txBody>
      </p:sp>
    </p:spTree>
    <p:extLst>
      <p:ext uri="{BB962C8B-B14F-4D97-AF65-F5344CB8AC3E}">
        <p14:creationId xmlns:p14="http://schemas.microsoft.com/office/powerpoint/2010/main" val="72951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46124B09-0119-4162-90C3-B4B41B3B039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5FC0E1A7-FD52-4CA0-A872-4328C0158BA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EFE9EC42-9BB6-4552-AA69-3FA37AD019DD}"/>
              </a:ext>
            </a:extLst>
          </p:cNvPr>
          <p:cNvSpPr>
            <a:spLocks noGrp="1" noChangeArrowheads="1"/>
          </p:cNvSpPr>
          <p:nvPr>
            <p:ph type="sldNum" sz="quarter" idx="12"/>
          </p:nvPr>
        </p:nvSpPr>
        <p:spPr>
          <a:ln/>
        </p:spPr>
        <p:txBody>
          <a:bodyPr/>
          <a:lstStyle>
            <a:lvl1pPr>
              <a:defRPr/>
            </a:lvl1pPr>
          </a:lstStyle>
          <a:p>
            <a:fld id="{81D7A968-6945-46D6-9A6E-FE245E56FA34}" type="slidenum">
              <a:rPr lang="en-US" altLang="en-US"/>
              <a:pPr/>
              <a:t>‹#›</a:t>
            </a:fld>
            <a:endParaRPr lang="en-US" altLang="en-US"/>
          </a:p>
        </p:txBody>
      </p:sp>
    </p:spTree>
    <p:extLst>
      <p:ext uri="{BB962C8B-B14F-4D97-AF65-F5344CB8AC3E}">
        <p14:creationId xmlns:p14="http://schemas.microsoft.com/office/powerpoint/2010/main" val="1019175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59F485A-E5B8-4F9E-8CDF-E0288323CE3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C950A70F-6FD7-42F2-A119-C0D8C2E742C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F98D0048-867F-4A5C-ABE3-48AB2DD42AE7}"/>
              </a:ext>
            </a:extLst>
          </p:cNvPr>
          <p:cNvSpPr>
            <a:spLocks noGrp="1" noChangeArrowheads="1"/>
          </p:cNvSpPr>
          <p:nvPr>
            <p:ph type="sldNum" sz="quarter" idx="12"/>
          </p:nvPr>
        </p:nvSpPr>
        <p:spPr>
          <a:ln/>
        </p:spPr>
        <p:txBody>
          <a:bodyPr/>
          <a:lstStyle>
            <a:lvl1pPr>
              <a:defRPr/>
            </a:lvl1pPr>
          </a:lstStyle>
          <a:p>
            <a:fld id="{AC0A0002-2E9D-403B-8E45-1199172D731E}" type="slidenum">
              <a:rPr lang="en-US" altLang="en-US"/>
              <a:pPr/>
              <a:t>‹#›</a:t>
            </a:fld>
            <a:endParaRPr lang="en-US" altLang="en-US"/>
          </a:p>
        </p:txBody>
      </p:sp>
    </p:spTree>
    <p:extLst>
      <p:ext uri="{BB962C8B-B14F-4D97-AF65-F5344CB8AC3E}">
        <p14:creationId xmlns:p14="http://schemas.microsoft.com/office/powerpoint/2010/main" val="513799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9041BEF-4A8A-4E13-AA4F-0146AAA4F27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4B849E7D-D31C-49AB-B3D5-A2DD704FB1C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1D3537EA-3638-4C09-8A1E-D6C8B184696F}"/>
              </a:ext>
            </a:extLst>
          </p:cNvPr>
          <p:cNvSpPr>
            <a:spLocks noGrp="1" noChangeArrowheads="1"/>
          </p:cNvSpPr>
          <p:nvPr>
            <p:ph type="sldNum" sz="quarter" idx="12"/>
          </p:nvPr>
        </p:nvSpPr>
        <p:spPr>
          <a:ln/>
        </p:spPr>
        <p:txBody>
          <a:bodyPr/>
          <a:lstStyle>
            <a:lvl1pPr>
              <a:defRPr/>
            </a:lvl1pPr>
          </a:lstStyle>
          <a:p>
            <a:fld id="{E32490FA-CBF8-4594-A7C9-1AA88BC67866}" type="slidenum">
              <a:rPr lang="en-US" altLang="en-US"/>
              <a:pPr/>
              <a:t>‹#›</a:t>
            </a:fld>
            <a:endParaRPr lang="en-US" altLang="en-US"/>
          </a:p>
        </p:txBody>
      </p:sp>
    </p:spTree>
    <p:extLst>
      <p:ext uri="{BB962C8B-B14F-4D97-AF65-F5344CB8AC3E}">
        <p14:creationId xmlns:p14="http://schemas.microsoft.com/office/powerpoint/2010/main" val="329896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E76B5E83-CF8A-4225-B210-F85DB3138BD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D7736A0-2F92-41C8-B0AA-3107BF481E0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4C3ADEB1-107B-4E24-BF10-AC246F155B83}"/>
              </a:ext>
            </a:extLst>
          </p:cNvPr>
          <p:cNvSpPr>
            <a:spLocks noGrp="1" noChangeArrowheads="1"/>
          </p:cNvSpPr>
          <p:nvPr>
            <p:ph type="sldNum" sz="quarter" idx="12"/>
          </p:nvPr>
        </p:nvSpPr>
        <p:spPr>
          <a:ln/>
        </p:spPr>
        <p:txBody>
          <a:bodyPr/>
          <a:lstStyle>
            <a:lvl1pPr>
              <a:defRPr/>
            </a:lvl1pPr>
          </a:lstStyle>
          <a:p>
            <a:fld id="{42203E88-FF64-43F9-B218-63494FC0CB78}" type="slidenum">
              <a:rPr lang="en-US" altLang="en-US"/>
              <a:pPr/>
              <a:t>‹#›</a:t>
            </a:fld>
            <a:endParaRPr lang="en-US" altLang="en-US"/>
          </a:p>
        </p:txBody>
      </p:sp>
    </p:spTree>
    <p:extLst>
      <p:ext uri="{BB962C8B-B14F-4D97-AF65-F5344CB8AC3E}">
        <p14:creationId xmlns:p14="http://schemas.microsoft.com/office/powerpoint/2010/main" val="4061983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8BF5297D-70EE-439B-825A-62FD97DAE41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E253B23-EA0A-48A9-B520-16F21455A8D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EDB6532-580A-4FB5-AE10-7329FA250898}"/>
              </a:ext>
            </a:extLst>
          </p:cNvPr>
          <p:cNvSpPr>
            <a:spLocks noGrp="1" noChangeArrowheads="1"/>
          </p:cNvSpPr>
          <p:nvPr>
            <p:ph type="sldNum" sz="quarter" idx="12"/>
          </p:nvPr>
        </p:nvSpPr>
        <p:spPr>
          <a:ln/>
        </p:spPr>
        <p:txBody>
          <a:bodyPr/>
          <a:lstStyle>
            <a:lvl1pPr>
              <a:defRPr/>
            </a:lvl1pPr>
          </a:lstStyle>
          <a:p>
            <a:fld id="{94F0AE41-C351-4BBC-85D6-6A98211270B0}" type="slidenum">
              <a:rPr lang="en-US" altLang="en-US"/>
              <a:pPr/>
              <a:t>‹#›</a:t>
            </a:fld>
            <a:endParaRPr lang="en-US" altLang="en-US"/>
          </a:p>
        </p:txBody>
      </p:sp>
    </p:spTree>
    <p:extLst>
      <p:ext uri="{BB962C8B-B14F-4D97-AF65-F5344CB8AC3E}">
        <p14:creationId xmlns:p14="http://schemas.microsoft.com/office/powerpoint/2010/main" val="3156568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A1F9827-E95A-4320-9D8B-402F05C7CBF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49AF2D3-F6F0-4A5D-9E49-996D872848A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5B23778-D1F0-4695-935B-27810494BAFA}"/>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B15BA1AB-28BD-4DF4-993D-9C02B415426F}"/>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en-US"/>
          </a:p>
        </p:txBody>
      </p:sp>
      <p:sp>
        <p:nvSpPr>
          <p:cNvPr id="1030" name="Rectangle 6">
            <a:extLst>
              <a:ext uri="{FF2B5EF4-FFF2-40B4-BE49-F238E27FC236}">
                <a16:creationId xmlns:a16="http://schemas.microsoft.com/office/drawing/2014/main" id="{B96C6AB2-1DD5-4148-843D-B1557898A72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60DBAF11-8F60-4AA7-86A6-CEAC0A6A00C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hyperlink" Target="https://www.iad.state.nm.us/contact-us/staff-directory/"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hyperlink" Target="mailto:Lynn.Trujillo@state.nm.us" TargetMode="External"/><Relationship Id="rId5" Type="http://schemas.openxmlformats.org/officeDocument/2006/relationships/hyperlink" Target="mailto:Pamela.Coleman@state.nm.us" TargetMode="External"/><Relationship Id="rId4" Type="http://schemas.openxmlformats.org/officeDocument/2006/relationships/hyperlink" Target="https://www.iad.state.nm.us/contact-us/staff-directory/"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hyperlink" Target="https://www.spo.state.nm.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D0889B-47E1-403F-B5CB-451DEC7983C0}"/>
              </a:ext>
            </a:extLst>
          </p:cNvPr>
          <p:cNvPicPr>
            <a:picLocks noChangeAspect="1"/>
          </p:cNvPicPr>
          <p:nvPr/>
        </p:nvPicPr>
        <p:blipFill>
          <a:blip r:embed="rId4"/>
          <a:stretch>
            <a:fillRect/>
          </a:stretch>
        </p:blipFill>
        <p:spPr>
          <a:xfrm>
            <a:off x="3619500" y="885825"/>
            <a:ext cx="1905000" cy="1838325"/>
          </a:xfrm>
          <a:prstGeom prst="rect">
            <a:avLst/>
          </a:prstGeom>
        </p:spPr>
      </p:pic>
      <p:sp>
        <p:nvSpPr>
          <p:cNvPr id="2" name="Rectangle 1">
            <a:extLst>
              <a:ext uri="{FF2B5EF4-FFF2-40B4-BE49-F238E27FC236}">
                <a16:creationId xmlns:a16="http://schemas.microsoft.com/office/drawing/2014/main" id="{0E301C5E-78CC-48E4-A22F-2AB97E4DE033}"/>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3076" name="Rectangle 12">
            <a:extLst>
              <a:ext uri="{FF2B5EF4-FFF2-40B4-BE49-F238E27FC236}">
                <a16:creationId xmlns:a16="http://schemas.microsoft.com/office/drawing/2014/main" id="{FF1B08AE-D81C-4C24-8A26-8DDA4025E698}"/>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3077" name="Rectangle 13">
            <a:extLst>
              <a:ext uri="{FF2B5EF4-FFF2-40B4-BE49-F238E27FC236}">
                <a16:creationId xmlns:a16="http://schemas.microsoft.com/office/drawing/2014/main" id="{1AC785CC-B22B-4E1C-B388-E3BE3BE582C6}"/>
              </a:ext>
            </a:extLst>
          </p:cNvPr>
          <p:cNvSpPr>
            <a:spLocks noChangeArrowheads="1"/>
          </p:cNvSpPr>
          <p:nvPr/>
        </p:nvSpPr>
        <p:spPr bwMode="auto">
          <a:xfrm>
            <a:off x="353326" y="593725"/>
            <a:ext cx="847566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dirty="0">
                <a:solidFill>
                  <a:srgbClr val="2F5496"/>
                </a:solidFill>
                <a:latin typeface="Calibri Light" panose="020F0302020204030204" pitchFamily="34" charset="0"/>
                <a:cs typeface="Times New Roman" panose="02020603050405020304" pitchFamily="18" charset="0"/>
              </a:rPr>
              <a:t>State Personnel Office</a:t>
            </a:r>
            <a:endParaRPr lang="en-US" altLang="en-US" dirty="0">
              <a:solidFill>
                <a:srgbClr val="2F5496"/>
              </a:solidFill>
              <a:latin typeface="Calibri Light" panose="020F0302020204030204" pitchFamily="34" charset="0"/>
              <a:cs typeface="Times New Roman" panose="02020603050405020304" pitchFamily="18" charset="0"/>
            </a:endParaRPr>
          </a:p>
        </p:txBody>
      </p:sp>
      <p:sp>
        <p:nvSpPr>
          <p:cNvPr id="3080" name="Rectangle 14">
            <a:extLst>
              <a:ext uri="{FF2B5EF4-FFF2-40B4-BE49-F238E27FC236}">
                <a16:creationId xmlns:a16="http://schemas.microsoft.com/office/drawing/2014/main" id="{5913E112-E5E3-45C2-B95B-A5817AF4E7B5}"/>
              </a:ext>
            </a:extLst>
          </p:cNvPr>
          <p:cNvSpPr>
            <a:spLocks noChangeArrowheads="1"/>
          </p:cNvSpPr>
          <p:nvPr/>
        </p:nvSpPr>
        <p:spPr bwMode="auto">
          <a:xfrm>
            <a:off x="378726" y="2286000"/>
            <a:ext cx="8666162" cy="5853862"/>
          </a:xfrm>
          <a:prstGeom prst="rect">
            <a:avLst/>
          </a:prstGeom>
          <a:noFill/>
          <a:ln>
            <a:noFill/>
          </a:ln>
        </p:spPr>
        <p:txBody>
          <a:bodyPr wrap="squar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solidFill>
                  <a:srgbClr val="2F5496"/>
                </a:solidFill>
                <a:latin typeface="Calibri" panose="020F0502020204030204" pitchFamily="34" charset="0"/>
                <a:ea typeface="Times New Roman" panose="02020603050405020304" pitchFamily="18" charset="0"/>
                <a:cs typeface="Calibri" panose="020F0502020204030204" pitchFamily="34" charset="0"/>
              </a:rPr>
              <a:t>Mission</a:t>
            </a:r>
          </a:p>
          <a:p>
            <a:pPr>
              <a:spcBef>
                <a:spcPct val="0"/>
              </a:spcBef>
              <a:buFontTx/>
              <a:buNone/>
            </a:pPr>
            <a:r>
              <a:rPr lang="en-US" sz="1800" b="0" i="0" u="none" strike="noStrike" baseline="0" dirty="0">
                <a:solidFill>
                  <a:srgbClr val="002060"/>
                </a:solidFill>
                <a:latin typeface="Calibri" panose="020F0502020204030204" pitchFamily="34" charset="0"/>
                <a:cs typeface="Calibri" panose="020F0502020204030204" pitchFamily="34" charset="0"/>
              </a:rPr>
              <a:t>A trusted partner expertly leading the way in human resources practices and services that enhance the employee experience. </a:t>
            </a:r>
            <a:endParaRPr lang="en-US" altLang="en-US" sz="18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endParaRPr lang="en-US" altLang="en-US" sz="20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None/>
            </a:pPr>
            <a:r>
              <a:rPr lang="en-US" altLang="en-US" sz="2000" dirty="0">
                <a:solidFill>
                  <a:srgbClr val="2F5496"/>
                </a:solidFill>
                <a:latin typeface="Calibri" panose="020F0502020204030204" pitchFamily="34" charset="0"/>
                <a:ea typeface="Times New Roman" panose="02020603050405020304" pitchFamily="18" charset="0"/>
                <a:cs typeface="Calibri" panose="020F0502020204030204" pitchFamily="34" charset="0"/>
              </a:rPr>
              <a:t>Vision </a:t>
            </a:r>
          </a:p>
          <a:p>
            <a:pPr>
              <a:spcBef>
                <a:spcPct val="0"/>
              </a:spcBef>
              <a:buNone/>
            </a:pPr>
            <a:r>
              <a:rPr lang="en-US" sz="1800" b="0" i="0" u="none" strike="noStrike" baseline="0" dirty="0">
                <a:solidFill>
                  <a:srgbClr val="002060"/>
                </a:solidFill>
                <a:latin typeface="Calibri" panose="020F0502020204030204" pitchFamily="34" charset="0"/>
                <a:cs typeface="Calibri" panose="020F0502020204030204" pitchFamily="34" charset="0"/>
              </a:rPr>
              <a:t>To motivate a creative and inclusive workforce supporting innovation and achievement while serving the state of New Mexico. </a:t>
            </a:r>
          </a:p>
          <a:p>
            <a:pPr>
              <a:spcBef>
                <a:spcPct val="0"/>
              </a:spcBef>
              <a:buNone/>
            </a:pPr>
            <a:endParaRPr lang="en-US" altLang="en-US" sz="2000" dirty="0">
              <a:solidFill>
                <a:srgbClr val="1F1F1F"/>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None/>
            </a:pPr>
            <a:r>
              <a:rPr lang="en-US" altLang="en-US" sz="2000" dirty="0">
                <a:solidFill>
                  <a:srgbClr val="2F5496"/>
                </a:solidFill>
                <a:latin typeface="Calibri" panose="020F0502020204030204" pitchFamily="34" charset="0"/>
                <a:ea typeface="Times New Roman" panose="02020603050405020304" pitchFamily="18" charset="0"/>
                <a:cs typeface="Calibri" panose="020F0502020204030204" pitchFamily="34" charset="0"/>
              </a:rPr>
              <a:t>Values </a:t>
            </a:r>
          </a:p>
          <a:p>
            <a:pPr>
              <a:buNone/>
            </a:pPr>
            <a:r>
              <a:rPr lang="en-US" sz="1800" b="0" i="0" u="none" strike="noStrike" baseline="0" dirty="0">
                <a:solidFill>
                  <a:srgbClr val="002060"/>
                </a:solidFill>
                <a:latin typeface="Calibri" panose="020F0502020204030204" pitchFamily="34" charset="0"/>
                <a:cs typeface="Calibri" panose="020F0502020204030204" pitchFamily="34" charset="0"/>
              </a:rPr>
              <a:t>Our values reflect our core intention: we are human resources professionals and care about improving the lives of State employees and New Mexican communities we serve. </a:t>
            </a:r>
          </a:p>
          <a:p>
            <a:pPr lvl="1"/>
            <a:r>
              <a:rPr lang="en-US" sz="1800" i="0" u="none" strike="noStrike" baseline="0" dirty="0">
                <a:solidFill>
                  <a:srgbClr val="002060"/>
                </a:solidFill>
                <a:latin typeface="Calibri" panose="020F0502020204030204" pitchFamily="34" charset="0"/>
                <a:cs typeface="Calibri" panose="020F0502020204030204" pitchFamily="34" charset="0"/>
              </a:rPr>
              <a:t>Diversity </a:t>
            </a:r>
          </a:p>
          <a:p>
            <a:pPr lvl="1"/>
            <a:r>
              <a:rPr lang="en-US" sz="1800" i="0" u="none" strike="noStrike" baseline="0" dirty="0">
                <a:solidFill>
                  <a:srgbClr val="002060"/>
                </a:solidFill>
                <a:latin typeface="Calibri" panose="020F0502020204030204" pitchFamily="34" charset="0"/>
                <a:cs typeface="Calibri" panose="020F0502020204030204" pitchFamily="34" charset="0"/>
              </a:rPr>
              <a:t>Partnership </a:t>
            </a:r>
          </a:p>
          <a:p>
            <a:pPr lvl="1"/>
            <a:r>
              <a:rPr lang="en-US" sz="1800" i="0" u="none" strike="noStrike" baseline="0" dirty="0">
                <a:solidFill>
                  <a:srgbClr val="002060"/>
                </a:solidFill>
                <a:latin typeface="Calibri" panose="020F0502020204030204" pitchFamily="34" charset="0"/>
                <a:cs typeface="Calibri" panose="020F0502020204030204" pitchFamily="34" charset="0"/>
              </a:rPr>
              <a:t>Consistency </a:t>
            </a:r>
            <a:endParaRPr lang="en-US" altLang="en-US" sz="18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None/>
            </a:pPr>
            <a:endParaRPr lang="en-US" altLang="en-US" sz="20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5"/>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5"/>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5"/>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5"/>
            </a:endParaRPr>
          </a:p>
          <a:p>
            <a:pPr>
              <a:spcBef>
                <a:spcPct val="0"/>
              </a:spcBef>
              <a:buFontTx/>
              <a:buNone/>
            </a:pPr>
            <a:endParaRPr lang="en-US" altLang="en-US" sz="1000" dirty="0">
              <a:latin typeface="Calibri" panose="020F0502020204030204" pitchFamily="34" charset="0"/>
              <a:cs typeface="Times New Roman" panose="02020603050405020304" pitchFamily="18" charset="0"/>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301C5E-78CC-48E4-A22F-2AB97E4DE033}"/>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3076" name="Rectangle 12">
            <a:extLst>
              <a:ext uri="{FF2B5EF4-FFF2-40B4-BE49-F238E27FC236}">
                <a16:creationId xmlns:a16="http://schemas.microsoft.com/office/drawing/2014/main" id="{FF1B08AE-D81C-4C24-8A26-8DDA4025E698}"/>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3077" name="Rectangle 13">
            <a:extLst>
              <a:ext uri="{FF2B5EF4-FFF2-40B4-BE49-F238E27FC236}">
                <a16:creationId xmlns:a16="http://schemas.microsoft.com/office/drawing/2014/main" id="{1AC785CC-B22B-4E1C-B388-E3BE3BE582C6}"/>
              </a:ext>
            </a:extLst>
          </p:cNvPr>
          <p:cNvSpPr>
            <a:spLocks noChangeArrowheads="1"/>
          </p:cNvSpPr>
          <p:nvPr/>
        </p:nvSpPr>
        <p:spPr bwMode="auto">
          <a:xfrm>
            <a:off x="363538" y="430213"/>
            <a:ext cx="847566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dirty="0">
                <a:solidFill>
                  <a:srgbClr val="2F5496"/>
                </a:solidFill>
                <a:latin typeface="Calibri Light" panose="020F0302020204030204" pitchFamily="34" charset="0"/>
                <a:cs typeface="Times New Roman" panose="02020603050405020304" pitchFamily="18" charset="0"/>
              </a:rPr>
              <a:t>State Personnel Office</a:t>
            </a:r>
            <a:endParaRPr lang="en-US" altLang="en-US" dirty="0">
              <a:solidFill>
                <a:srgbClr val="2F5496"/>
              </a:solidFill>
              <a:latin typeface="Calibri Light" panose="020F0302020204030204" pitchFamily="34" charset="0"/>
              <a:cs typeface="Times New Roman" panose="02020603050405020304" pitchFamily="18" charset="0"/>
            </a:endParaRPr>
          </a:p>
        </p:txBody>
      </p:sp>
      <p:sp>
        <p:nvSpPr>
          <p:cNvPr id="3080" name="Rectangle 14">
            <a:extLst>
              <a:ext uri="{FF2B5EF4-FFF2-40B4-BE49-F238E27FC236}">
                <a16:creationId xmlns:a16="http://schemas.microsoft.com/office/drawing/2014/main" id="{5913E112-E5E3-45C2-B95B-A5817AF4E7B5}"/>
              </a:ext>
            </a:extLst>
          </p:cNvPr>
          <p:cNvSpPr>
            <a:spLocks noChangeArrowheads="1"/>
          </p:cNvSpPr>
          <p:nvPr/>
        </p:nvSpPr>
        <p:spPr bwMode="auto">
          <a:xfrm>
            <a:off x="457200" y="1981199"/>
            <a:ext cx="8475662" cy="4005263"/>
          </a:xfrm>
          <a:prstGeom prst="rect">
            <a:avLst/>
          </a:prstGeom>
          <a:noFill/>
          <a:ln>
            <a:noFill/>
          </a:ln>
        </p:spPr>
        <p:txBody>
          <a:bodyPr wrap="square" lIns="0" tIns="152352" rIns="0" bIns="0" anchor="ctr">
            <a:no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solidFill>
                  <a:srgbClr val="2F5496"/>
                </a:solidFill>
                <a:latin typeface="Calibri" panose="020F0502020204030204" pitchFamily="34" charset="0"/>
                <a:ea typeface="Times New Roman" panose="02020603050405020304" pitchFamily="18" charset="0"/>
                <a:cs typeface="Calibri" panose="020F0502020204030204" pitchFamily="34" charset="0"/>
              </a:rPr>
              <a:t>Goals</a:t>
            </a:r>
            <a:endParaRPr lang="en-US" sz="2000" b="0" i="0" u="none" strike="noStrike" baseline="0" dirty="0">
              <a:solidFill>
                <a:srgbClr val="000000"/>
              </a:solidFill>
              <a:latin typeface="Symbol" panose="05050102010706020507" pitchFamily="18" charset="2"/>
            </a:endParaRPr>
          </a:p>
          <a:p>
            <a:pPr marL="342900" indent="-342900">
              <a:buFont typeface="Wingdings" panose="05000000000000000000" pitchFamily="2" charset="2"/>
              <a:buChar char="§"/>
            </a:pPr>
            <a:r>
              <a:rPr lang="en-US" sz="2000" b="0" i="0" u="none" strike="noStrike" baseline="0" dirty="0">
                <a:solidFill>
                  <a:srgbClr val="002060"/>
                </a:solidFill>
                <a:latin typeface="Calibri" panose="020F0502020204030204" pitchFamily="34" charset="0"/>
                <a:cs typeface="Calibri" panose="020F0502020204030204" pitchFamily="34" charset="0"/>
              </a:rPr>
              <a:t>Improve the effectiveness of State Government through promoting Diversity, Equity, and Inclusion in the workforce.  </a:t>
            </a:r>
          </a:p>
          <a:p>
            <a:pPr marL="342900" indent="-342900">
              <a:buFont typeface="Wingdings" panose="05000000000000000000" pitchFamily="2" charset="2"/>
              <a:buChar char="§"/>
            </a:pPr>
            <a:r>
              <a:rPr lang="en-US" sz="2000" b="0" i="0" u="none" strike="noStrike" baseline="0" dirty="0">
                <a:solidFill>
                  <a:srgbClr val="002060"/>
                </a:solidFill>
                <a:latin typeface="Calibri" panose="020F0502020204030204" pitchFamily="34" charset="0"/>
                <a:cs typeface="Calibri" panose="020F0502020204030204" pitchFamily="34" charset="0"/>
              </a:rPr>
              <a:t>Serve as the thought partner and leader in expertise, research, and data-driven knowledge in human resource management, policy design and decision making. </a:t>
            </a:r>
          </a:p>
          <a:p>
            <a:pPr marL="342900" indent="-342900">
              <a:buFont typeface="Wingdings" panose="05000000000000000000" pitchFamily="2" charset="2"/>
              <a:buChar char="§"/>
            </a:pPr>
            <a:r>
              <a:rPr lang="en-US" sz="2000" b="0" i="0" u="none" strike="noStrike" baseline="0" dirty="0">
                <a:solidFill>
                  <a:srgbClr val="002060"/>
                </a:solidFill>
                <a:latin typeface="Calibri" panose="020F0502020204030204" pitchFamily="34" charset="0"/>
                <a:cs typeface="Calibri" panose="020F0502020204030204" pitchFamily="34" charset="0"/>
              </a:rPr>
              <a:t>Create effective human resources solutions that foster a productive, positive, and high-performing workforce which serves the communities of New Mexico. </a:t>
            </a:r>
          </a:p>
          <a:p>
            <a:pPr marL="342900" indent="-342900">
              <a:buFont typeface="Wingdings" panose="05000000000000000000" pitchFamily="2" charset="2"/>
              <a:buChar char="§"/>
            </a:pPr>
            <a:r>
              <a:rPr lang="en-US" sz="2000" b="0" i="0" u="none" strike="noStrike" baseline="0" dirty="0">
                <a:solidFill>
                  <a:srgbClr val="002060"/>
                </a:solidFill>
                <a:latin typeface="Calibri" panose="020F0502020204030204" pitchFamily="34" charset="0"/>
                <a:cs typeface="Calibri" panose="020F0502020204030204" pitchFamily="34" charset="0"/>
              </a:rPr>
              <a:t>Provide timely, accurate, expert, and responsive customer service that addresses the needs of our customers. </a:t>
            </a:r>
          </a:p>
          <a:p>
            <a:pPr marL="342900" indent="-342900">
              <a:buFont typeface="Wingdings" panose="05000000000000000000" pitchFamily="2" charset="2"/>
              <a:buChar char="§"/>
            </a:pPr>
            <a:r>
              <a:rPr lang="en-US" sz="2000" b="0" i="0" u="none" strike="noStrike" baseline="0" dirty="0">
                <a:solidFill>
                  <a:srgbClr val="002060"/>
                </a:solidFill>
                <a:latin typeface="Calibri" panose="020F0502020204030204" pitchFamily="34" charset="0"/>
                <a:cs typeface="Calibri" panose="020F0502020204030204" pitchFamily="34" charset="0"/>
              </a:rPr>
              <a:t>Promote, develop, and provide employee training and professional development as a critical element of their organizational success. </a:t>
            </a:r>
          </a:p>
          <a:p>
            <a:pPr>
              <a:spcBef>
                <a:spcPct val="0"/>
              </a:spcBef>
              <a:buNone/>
            </a:pPr>
            <a:br>
              <a:rPr lang="en-US" altLang="en-US" sz="2000" dirty="0">
                <a:solidFill>
                  <a:srgbClr val="2F5496"/>
                </a:solidFill>
                <a:latin typeface="Calibri" panose="020F0502020204030204" pitchFamily="34" charset="0"/>
                <a:cs typeface="Times New Roman" panose="02020603050405020304" pitchFamily="18" charset="0"/>
                <a:hlinkClick r:id="rId4"/>
              </a:rPr>
            </a:br>
            <a:r>
              <a:rPr lang="en-US" altLang="en-US" sz="2000" dirty="0">
                <a:solidFill>
                  <a:srgbClr val="2F5496"/>
                </a:solidFill>
                <a:latin typeface="Calibri" panose="020F0502020204030204" pitchFamily="34" charset="0"/>
                <a:cs typeface="Calibri" panose="020F0502020204030204" pitchFamily="34" charset="0"/>
              </a:rPr>
              <a:t>Key Contacts</a:t>
            </a: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4"/>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4"/>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4"/>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4"/>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4"/>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4"/>
            </a:endParaRPr>
          </a:p>
          <a:p>
            <a:pPr>
              <a:spcBef>
                <a:spcPct val="0"/>
              </a:spcBef>
              <a:buFontTx/>
              <a:buNone/>
            </a:pPr>
            <a:endParaRPr lang="en-US" altLang="en-US" sz="1000" dirty="0">
              <a:latin typeface="Calibri" panose="020F0502020204030204" pitchFamily="34" charset="0"/>
              <a:cs typeface="Times New Roman" panose="02020603050405020304" pitchFamily="18" charset="0"/>
            </a:endParaRPr>
          </a:p>
        </p:txBody>
      </p:sp>
      <p:sp>
        <p:nvSpPr>
          <p:cNvPr id="14345" name="TextBox 6">
            <a:extLst>
              <a:ext uri="{FF2B5EF4-FFF2-40B4-BE49-F238E27FC236}">
                <a16:creationId xmlns:a16="http://schemas.microsoft.com/office/drawing/2014/main" id="{0BD2F4FA-7E6A-48C0-95D5-34C99FC9B8ED}"/>
              </a:ext>
            </a:extLst>
          </p:cNvPr>
          <p:cNvSpPr txBox="1">
            <a:spLocks noChangeArrowheads="1"/>
          </p:cNvSpPr>
          <p:nvPr/>
        </p:nvSpPr>
        <p:spPr bwMode="auto">
          <a:xfrm>
            <a:off x="707494" y="5486400"/>
            <a:ext cx="3810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b="1" dirty="0">
                <a:solidFill>
                  <a:srgbClr val="002060"/>
                </a:solidFill>
                <a:latin typeface="Calibri" panose="020F0502020204030204" pitchFamily="34" charset="0"/>
                <a:cs typeface="Calibri" panose="020F0502020204030204" pitchFamily="34" charset="0"/>
              </a:rPr>
              <a:t>Pamela Coleman </a:t>
            </a:r>
          </a:p>
          <a:p>
            <a:pPr>
              <a:spcBef>
                <a:spcPct val="0"/>
              </a:spcBef>
              <a:buFontTx/>
              <a:buNone/>
            </a:pPr>
            <a:r>
              <a:rPr lang="en-US" altLang="en-US" sz="1600" dirty="0">
                <a:solidFill>
                  <a:srgbClr val="002060"/>
                </a:solidFill>
                <a:latin typeface="Calibri" panose="020F0502020204030204" pitchFamily="34" charset="0"/>
                <a:cs typeface="Calibri" panose="020F0502020204030204" pitchFamily="34" charset="0"/>
              </a:rPr>
              <a:t>Director</a:t>
            </a:r>
          </a:p>
          <a:p>
            <a:pPr>
              <a:spcBef>
                <a:spcPct val="0"/>
              </a:spcBef>
              <a:buFontTx/>
              <a:buNone/>
            </a:pPr>
            <a:r>
              <a:rPr lang="en-US" altLang="en-US" sz="1600" dirty="0">
                <a:solidFill>
                  <a:srgbClr val="002060"/>
                </a:solidFill>
                <a:latin typeface="Calibri" panose="020F0502020204030204" pitchFamily="34" charset="0"/>
                <a:cs typeface="Calibri" panose="020F0502020204030204" pitchFamily="34" charset="0"/>
              </a:rPr>
              <a:t>Phone: 505-570-7567</a:t>
            </a:r>
          </a:p>
          <a:p>
            <a:pPr>
              <a:spcBef>
                <a:spcPct val="0"/>
              </a:spcBef>
              <a:buFontTx/>
              <a:buNone/>
            </a:pPr>
            <a:r>
              <a:rPr lang="en-US" altLang="en-US" sz="1600" dirty="0">
                <a:solidFill>
                  <a:srgbClr val="002060"/>
                </a:solidFill>
                <a:latin typeface="Calibri" panose="020F0502020204030204" pitchFamily="34" charset="0"/>
                <a:cs typeface="Calibri" panose="020F0502020204030204" pitchFamily="34" charset="0"/>
              </a:rPr>
              <a:t>Email: </a:t>
            </a:r>
            <a:r>
              <a:rPr lang="en-US" altLang="en-US" sz="1600" dirty="0">
                <a:solidFill>
                  <a:srgbClr val="002060"/>
                </a:solidFill>
                <a:latin typeface="Calibri" panose="020F0502020204030204" pitchFamily="34" charset="0"/>
                <a:cs typeface="Calibri" panose="020F0502020204030204" pitchFamily="34" charset="0"/>
                <a:hlinkClick r:id="rId5"/>
              </a:rPr>
              <a:t>Pamela.Coleman@state.nm.us</a:t>
            </a:r>
            <a:r>
              <a:rPr lang="en-US" altLang="en-US" sz="1600" dirty="0">
                <a:solidFill>
                  <a:srgbClr val="002060"/>
                </a:solidFill>
                <a:latin typeface="Calibri" panose="020F0502020204030204" pitchFamily="34" charset="0"/>
                <a:cs typeface="Calibri" panose="020F0502020204030204" pitchFamily="34" charset="0"/>
              </a:rPr>
              <a:t> </a:t>
            </a:r>
          </a:p>
        </p:txBody>
      </p:sp>
      <p:sp>
        <p:nvSpPr>
          <p:cNvPr id="14346" name="TextBox 7">
            <a:extLst>
              <a:ext uri="{FF2B5EF4-FFF2-40B4-BE49-F238E27FC236}">
                <a16:creationId xmlns:a16="http://schemas.microsoft.com/office/drawing/2014/main" id="{3507A56D-A092-4F09-98C4-B4C7F0AC450C}"/>
              </a:ext>
            </a:extLst>
          </p:cNvPr>
          <p:cNvSpPr txBox="1">
            <a:spLocks noChangeArrowheads="1"/>
          </p:cNvSpPr>
          <p:nvPr/>
        </p:nvSpPr>
        <p:spPr bwMode="auto">
          <a:xfrm>
            <a:off x="4626507" y="5486400"/>
            <a:ext cx="416083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b="1" dirty="0">
                <a:solidFill>
                  <a:srgbClr val="002060"/>
                </a:solidFill>
                <a:latin typeface="Calibri" panose="020F0502020204030204" pitchFamily="34" charset="0"/>
                <a:cs typeface="Calibri" panose="020F0502020204030204" pitchFamily="34" charset="0"/>
              </a:rPr>
              <a:t>Jaime Phillips</a:t>
            </a:r>
          </a:p>
          <a:p>
            <a:pPr>
              <a:spcBef>
                <a:spcPct val="0"/>
              </a:spcBef>
              <a:buFontTx/>
              <a:buNone/>
            </a:pPr>
            <a:r>
              <a:rPr lang="en-US" altLang="en-US" sz="1600" dirty="0">
                <a:solidFill>
                  <a:srgbClr val="002060"/>
                </a:solidFill>
                <a:latin typeface="Calibri" panose="020F0502020204030204" pitchFamily="34" charset="0"/>
                <a:cs typeface="Calibri" panose="020F0502020204030204" pitchFamily="34" charset="0"/>
              </a:rPr>
              <a:t>Lead HR Consultant &amp; Tribal Liaison</a:t>
            </a:r>
          </a:p>
          <a:p>
            <a:pPr>
              <a:spcBef>
                <a:spcPct val="0"/>
              </a:spcBef>
              <a:buFontTx/>
              <a:buNone/>
            </a:pPr>
            <a:r>
              <a:rPr lang="en-US" altLang="en-US" sz="1600" dirty="0">
                <a:solidFill>
                  <a:srgbClr val="002060"/>
                </a:solidFill>
                <a:latin typeface="Calibri" panose="020F0502020204030204" pitchFamily="34" charset="0"/>
                <a:cs typeface="Calibri" panose="020F0502020204030204" pitchFamily="34" charset="0"/>
              </a:rPr>
              <a:t>Phone: 505-469-5516</a:t>
            </a:r>
          </a:p>
          <a:p>
            <a:pPr>
              <a:spcBef>
                <a:spcPct val="0"/>
              </a:spcBef>
              <a:buFontTx/>
              <a:buNone/>
            </a:pPr>
            <a:r>
              <a:rPr lang="en-US" altLang="en-US" sz="1600" dirty="0">
                <a:solidFill>
                  <a:srgbClr val="002060"/>
                </a:solidFill>
                <a:latin typeface="Calibri" panose="020F0502020204030204" pitchFamily="34" charset="0"/>
                <a:cs typeface="Calibri" panose="020F0502020204030204" pitchFamily="34" charset="0"/>
              </a:rPr>
              <a:t>Email: </a:t>
            </a:r>
            <a:r>
              <a:rPr lang="en-US" altLang="en-US" sz="1600" dirty="0">
                <a:solidFill>
                  <a:srgbClr val="002060"/>
                </a:solidFill>
                <a:latin typeface="Calibri" panose="020F0502020204030204" pitchFamily="34" charset="0"/>
                <a:cs typeface="Calibri" panose="020F0502020204030204" pitchFamily="34" charset="0"/>
                <a:hlinkClick r:id="rId6"/>
              </a:rPr>
              <a:t>Jaime.Phillips2@state.nm.us</a:t>
            </a:r>
            <a:r>
              <a:rPr lang="en-US" altLang="en-US" sz="1600" dirty="0">
                <a:solidFill>
                  <a:srgbClr val="002060"/>
                </a:solidFill>
                <a:latin typeface="Calibri" panose="020F0502020204030204" pitchFamily="34" charset="0"/>
                <a:cs typeface="Calibri" panose="020F0502020204030204" pitchFamily="34" charset="0"/>
              </a:rPr>
              <a:t> </a:t>
            </a:r>
          </a:p>
        </p:txBody>
      </p:sp>
    </p:spTree>
    <p:custDataLst>
      <p:tags r:id="rId1"/>
    </p:custDataLst>
    <p:extLst>
      <p:ext uri="{BB962C8B-B14F-4D97-AF65-F5344CB8AC3E}">
        <p14:creationId xmlns:p14="http://schemas.microsoft.com/office/powerpoint/2010/main" val="3562977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Google Shape;254;p7">
            <a:extLst>
              <a:ext uri="{FF2B5EF4-FFF2-40B4-BE49-F238E27FC236}">
                <a16:creationId xmlns:a16="http://schemas.microsoft.com/office/drawing/2014/main" id="{3416B731-5AD6-4663-8A9C-FEFC92C05849}"/>
              </a:ext>
            </a:extLst>
          </p:cNvPr>
          <p:cNvSpPr>
            <a:spLocks noGrp="1" noChangeArrowheads="1"/>
          </p:cNvSpPr>
          <p:nvPr>
            <p:ph type="title"/>
          </p:nvPr>
        </p:nvSpPr>
        <p:spPr>
          <a:xfrm>
            <a:off x="76200" y="609600"/>
            <a:ext cx="8763000" cy="3429000"/>
          </a:xfrm>
        </p:spPr>
        <p:txBody>
          <a:bodyPr lIns="91425" tIns="45700" rIns="91425" bIns="45700"/>
          <a:lstStyle/>
          <a:p>
            <a:pPr>
              <a:buClr>
                <a:srgbClr val="000000"/>
              </a:buClr>
              <a:buSzPts val="2000"/>
              <a:buFont typeface="Calibri" panose="020F0502020204030204" pitchFamily="34" charset="0"/>
              <a:buNone/>
            </a:pPr>
            <a:br>
              <a:rPr lang="en-US" altLang="en-US" sz="2000" b="1" dirty="0">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dirty="0"/>
          </a:p>
        </p:txBody>
      </p:sp>
      <p:sp>
        <p:nvSpPr>
          <p:cNvPr id="2" name="Rectangle 1">
            <a:extLst>
              <a:ext uri="{FF2B5EF4-FFF2-40B4-BE49-F238E27FC236}">
                <a16:creationId xmlns:a16="http://schemas.microsoft.com/office/drawing/2014/main" id="{24FED567-18BB-4161-A304-281D0EAD70E2}"/>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5124" name="Rectangle 12">
            <a:extLst>
              <a:ext uri="{FF2B5EF4-FFF2-40B4-BE49-F238E27FC236}">
                <a16:creationId xmlns:a16="http://schemas.microsoft.com/office/drawing/2014/main" id="{4A8D8294-5E9C-4F5E-AE67-F7E025A55BB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3" name="TextBox 2">
            <a:extLst>
              <a:ext uri="{FF2B5EF4-FFF2-40B4-BE49-F238E27FC236}">
                <a16:creationId xmlns:a16="http://schemas.microsoft.com/office/drawing/2014/main" id="{FB35D5C7-635B-4046-873B-DC040F103E3F}"/>
              </a:ext>
            </a:extLst>
          </p:cNvPr>
          <p:cNvSpPr txBox="1"/>
          <p:nvPr/>
        </p:nvSpPr>
        <p:spPr>
          <a:xfrm>
            <a:off x="419100" y="1259174"/>
            <a:ext cx="8305800" cy="5217825"/>
          </a:xfrm>
          <a:prstGeom prst="rect">
            <a:avLst/>
          </a:prstGeom>
          <a:noFill/>
        </p:spPr>
        <p:txBody>
          <a:bodyPr>
            <a:noAutofit/>
          </a:bodyPr>
          <a:lstStyle/>
          <a:p>
            <a:pPr>
              <a:defRPr/>
            </a:pPr>
            <a:r>
              <a:rPr lang="en-US" altLang="en-US" sz="2000" dirty="0">
                <a:solidFill>
                  <a:srgbClr val="2F5496"/>
                </a:solidFill>
                <a:latin typeface="Calibri" panose="020F0502020204030204" pitchFamily="34" charset="0"/>
                <a:cs typeface="Calibri" panose="020F0502020204030204" pitchFamily="34" charset="0"/>
              </a:rPr>
              <a:t>2021 Legislative Session</a:t>
            </a:r>
          </a:p>
          <a:p>
            <a:pPr marL="342900" indent="-342900">
              <a:buFont typeface="Arial" panose="020B0604020202020204" pitchFamily="34" charset="0"/>
              <a:buChar char="•"/>
              <a:defRPr/>
            </a:pPr>
            <a:r>
              <a:rPr lang="en-US" altLang="en-US" dirty="0">
                <a:solidFill>
                  <a:srgbClr val="002060"/>
                </a:solidFill>
                <a:latin typeface="Calibri" panose="020F0502020204030204" pitchFamily="34" charset="0"/>
                <a:ea typeface="Calibri" panose="020F0502020204030204" pitchFamily="34" charset="0"/>
                <a:cs typeface="Calibri" panose="020F0502020204030204" pitchFamily="34" charset="0"/>
              </a:rPr>
              <a:t>State Personnel will participate in drafting legislation expected to be introduced by Sen. Lopez on the topic of Anti-Institutional Racism in State Government, and will subsequently support that legislation.</a:t>
            </a:r>
          </a:p>
          <a:p>
            <a:pPr>
              <a:defRPr/>
            </a:pPr>
            <a:endParaRPr lang="en-US" altLang="en-US" sz="2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defRPr/>
            </a:pPr>
            <a:r>
              <a:rPr lang="en-US" altLang="en-US" sz="2000" dirty="0">
                <a:solidFill>
                  <a:srgbClr val="2F5496"/>
                </a:solidFill>
                <a:latin typeface="Calibri" panose="020F0502020204030204" pitchFamily="34" charset="0"/>
                <a:cs typeface="Calibri" panose="020F0502020204030204" pitchFamily="34" charset="0"/>
              </a:rPr>
              <a:t>Achievements</a:t>
            </a:r>
          </a:p>
          <a:p>
            <a:pPr marL="342900" indent="-342900">
              <a:buFont typeface="Arial" panose="020B0604020202020204" pitchFamily="34" charset="0"/>
              <a:buChar char="•"/>
              <a:defRPr/>
            </a:pPr>
            <a:r>
              <a:rPr lang="en-US" altLang="en-US" dirty="0">
                <a:solidFill>
                  <a:srgbClr val="002060"/>
                </a:solidFill>
                <a:latin typeface="Calibri" panose="020F0502020204030204" pitchFamily="34" charset="0"/>
                <a:ea typeface="Calibri" panose="020F0502020204030204" pitchFamily="34" charset="0"/>
                <a:cs typeface="Calibri" panose="020F0502020204030204" pitchFamily="34" charset="0"/>
              </a:rPr>
              <a:t>State Personnel works with IAD to facilitate offering the training called “Building Cultural Equity with Native Nations,” which is required learning for state employees per the State-Tribal Collaboration Act.</a:t>
            </a:r>
          </a:p>
          <a:p>
            <a:pPr marL="342900" indent="-342900">
              <a:buFont typeface="Arial" panose="020B0604020202020204" pitchFamily="34" charset="0"/>
              <a:buChar char="•"/>
              <a:defRPr/>
            </a:pPr>
            <a:r>
              <a:rPr lang="en-US" altLang="en-US" dirty="0">
                <a:solidFill>
                  <a:srgbClr val="002060"/>
                </a:solidFill>
                <a:latin typeface="Calibri" panose="020F0502020204030204" pitchFamily="34" charset="0"/>
                <a:ea typeface="Calibri" panose="020F0502020204030204" pitchFamily="34" charset="0"/>
                <a:cs typeface="Calibri" panose="020F0502020204030204" pitchFamily="34" charset="0"/>
              </a:rPr>
              <a:t>In FY20 the new curriculum for the course was finalized and offered to state employees; SPO migrated all course enrollments and tracking to the Enterprise Learning Management (ELM) system for improved learner access and course completion data reporting capacity.  Class listings were also moved to an interactive website calendar for ease of schedule viewing</a:t>
            </a:r>
            <a:r>
              <a:rPr lang="en-US" alt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a:defRPr/>
            </a:pPr>
            <a:endParaRPr lang="en-US" altLang="en-US" sz="2000" dirty="0">
              <a:latin typeface="Calibri Light" panose="020F0302020204030204" pitchFamily="34" charset="0"/>
              <a:ea typeface="Calibri" panose="020F0502020204030204" pitchFamily="34" charset="0"/>
              <a:cs typeface="Calibri Light" panose="020F0302020204030204" pitchFamily="34" charset="0"/>
            </a:endParaRPr>
          </a:p>
          <a:p>
            <a:pPr>
              <a:defRPr/>
            </a:pPr>
            <a:r>
              <a:rPr lang="en-US" altLang="en-US"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SPO </a:t>
            </a:r>
            <a:r>
              <a:rPr lang="en-US" altLang="en-US" sz="2000">
                <a:solidFill>
                  <a:srgbClr val="002060"/>
                </a:solidFill>
                <a:latin typeface="Calibri" panose="020F0502020204030204" pitchFamily="34" charset="0"/>
                <a:ea typeface="Calibri" panose="020F0502020204030204" pitchFamily="34" charset="0"/>
                <a:cs typeface="Times New Roman" panose="02020603050405020304" pitchFamily="18" charset="0"/>
              </a:rPr>
              <a:t>Website:</a:t>
            </a:r>
            <a:r>
              <a:rPr lang="en-US" altLang="en-US" sz="2000">
                <a:solidFill>
                  <a:srgbClr val="002060"/>
                </a:solidFill>
                <a:latin typeface="Calibri Light" panose="020F0302020204030204" pitchFamily="34" charset="0"/>
                <a:ea typeface="Calibri" panose="020F0502020204030204" pitchFamily="34" charset="0"/>
                <a:cs typeface="Calibri Light" panose="020F0302020204030204" pitchFamily="34" charset="0"/>
              </a:rPr>
              <a:t> </a:t>
            </a:r>
            <a:r>
              <a:rPr lang="en-US" altLang="en-US" sz="2000">
                <a:solidFill>
                  <a:srgbClr val="002060"/>
                </a:solidFill>
                <a:latin typeface="Calibri" panose="020F0502020204030204" pitchFamily="34" charset="0"/>
                <a:ea typeface="Calibri" panose="020F0502020204030204" pitchFamily="34" charset="0"/>
                <a:cs typeface="Times New Roman" panose="02020603050405020304" pitchFamily="18" charset="0"/>
                <a:hlinkClick r:id="rId4"/>
              </a:rPr>
              <a:t>https://www.spo.state.nm.us/</a:t>
            </a:r>
            <a:endParaRPr lang="en-US" altLang="en-US" sz="200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defRPr/>
            </a:pPr>
            <a:endParaRPr lang="en-US" altLang="en-US" sz="2000" dirty="0">
              <a:latin typeface="Calibri Light" panose="020F0302020204030204" pitchFamily="34" charset="0"/>
              <a:ea typeface="Calibri" panose="020F0502020204030204" pitchFamily="34" charset="0"/>
              <a:cs typeface="Calibri Light" panose="020F0302020204030204" pitchFamily="34" charset="0"/>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CE95ABCCDF824688903FE290C52AA9" ma:contentTypeVersion="10" ma:contentTypeDescription="Create a new document." ma:contentTypeScope="" ma:versionID="068f959e87218f259104b0f94fac7c6b">
  <xsd:schema xmlns:xsd="http://www.w3.org/2001/XMLSchema" xmlns:xs="http://www.w3.org/2001/XMLSchema" xmlns:p="http://schemas.microsoft.com/office/2006/metadata/properties" xmlns:ns3="500fc99d-b194-414e-9bc2-944fb4fc9ef3" targetNamespace="http://schemas.microsoft.com/office/2006/metadata/properties" ma:root="true" ma:fieldsID="7f08b21b8650802273ad63d59f2a3150" ns3:_="">
    <xsd:import namespace="500fc99d-b194-414e-9bc2-944fb4fc9ef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0fc99d-b194-414e-9bc2-944fb4fc9e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D77CE4-306A-4F9F-95F4-691263760084}">
  <ds:schemaRefs/>
</ds:datastoreItem>
</file>

<file path=customXml/itemProps2.xml><?xml version="1.0" encoding="utf-8"?>
<ds:datastoreItem xmlns:ds="http://schemas.openxmlformats.org/officeDocument/2006/customXml" ds:itemID="{0727CF24-EAAA-454E-B3DB-1C9E119D7B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0fc99d-b194-414e-9bc2-944fb4fc9e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1741</TotalTime>
  <Words>385</Words>
  <Application>Microsoft Office PowerPoint</Application>
  <PresentationFormat>On-screen Show (4:3)</PresentationFormat>
  <Paragraphs>49</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Calisto MT</vt:lpstr>
      <vt:lpstr>Symbol</vt:lpstr>
      <vt:lpstr>Wingdings</vt:lpstr>
      <vt:lpstr>Default Design</vt:lpstr>
      <vt:lpstr>PowerPoint Presentation</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Salazar, Kalee, IAD</cp:lastModifiedBy>
  <cp:revision>28</cp:revision>
  <cp:lastPrinted>2019-07-30T16:41:59Z</cp:lastPrinted>
  <dcterms:created xsi:type="dcterms:W3CDTF">2020-11-03T14:57:53Z</dcterms:created>
  <dcterms:modified xsi:type="dcterms:W3CDTF">2020-11-10T17:39:33Z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0x01010070CE95ABCCDF824688903FE290C52AA9</vt:lpwstr>
  </property>
  <property fmtid="{D5CDD505-2E9C-101B-9397-08002B2CF9AE}" pid="3" name="ArticulateGUID">
    <vt:lpwstr>D355BE9F-7D7E-43DE-B02F-20AED2E69311</vt:lpwstr>
  </property>
  <property fmtid="{D5CDD505-2E9C-101B-9397-08002B2CF9AE}" pid="4" name="ArticulatePath">
    <vt:lpwstr>IAD - 2020 STLS np</vt:lpwstr>
  </property>
</Properties>
</file>